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9" r:id="rId2"/>
    <p:sldId id="256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81835-4219-4B75-A891-8531AB151A39}" v="9" dt="2021-11-16T19:26:11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na Honkaniemi" userId="0d6e17c8-53d1-4f28-9cb7-d0b6256697be" providerId="ADAL" clId="{A0681835-4219-4B75-A891-8531AB151A39}"/>
    <pc:docChg chg="custSel delSld modSld">
      <pc:chgData name="Riina Honkaniemi" userId="0d6e17c8-53d1-4f28-9cb7-d0b6256697be" providerId="ADAL" clId="{A0681835-4219-4B75-A891-8531AB151A39}" dt="2021-11-16T19:26:11.995" v="10"/>
      <pc:docMkLst>
        <pc:docMk/>
      </pc:docMkLst>
      <pc:sldChg chg="modAnim">
        <pc:chgData name="Riina Honkaniemi" userId="0d6e17c8-53d1-4f28-9cb7-d0b6256697be" providerId="ADAL" clId="{A0681835-4219-4B75-A891-8531AB151A39}" dt="2021-11-16T19:25:57.625" v="8"/>
        <pc:sldMkLst>
          <pc:docMk/>
          <pc:sldMk cId="501754569" sldId="257"/>
        </pc:sldMkLst>
      </pc:sldChg>
      <pc:sldChg chg="modAnim">
        <pc:chgData name="Riina Honkaniemi" userId="0d6e17c8-53d1-4f28-9cb7-d0b6256697be" providerId="ADAL" clId="{A0681835-4219-4B75-A891-8531AB151A39}" dt="2021-11-16T19:26:11.995" v="10"/>
        <pc:sldMkLst>
          <pc:docMk/>
          <pc:sldMk cId="535535809" sldId="258"/>
        </pc:sldMkLst>
      </pc:sldChg>
      <pc:sldChg chg="delSp modSp mod modAnim">
        <pc:chgData name="Riina Honkaniemi" userId="0d6e17c8-53d1-4f28-9cb7-d0b6256697be" providerId="ADAL" clId="{A0681835-4219-4B75-A891-8531AB151A39}" dt="2021-11-16T19:25:42.001" v="3" actId="478"/>
        <pc:sldMkLst>
          <pc:docMk/>
          <pc:sldMk cId="1001923561" sldId="259"/>
        </pc:sldMkLst>
        <pc:spChg chg="del mod">
          <ac:chgData name="Riina Honkaniemi" userId="0d6e17c8-53d1-4f28-9cb7-d0b6256697be" providerId="ADAL" clId="{A0681835-4219-4B75-A891-8531AB151A39}" dt="2021-11-16T19:25:42.001" v="3" actId="478"/>
          <ac:spMkLst>
            <pc:docMk/>
            <pc:sldMk cId="1001923561" sldId="259"/>
            <ac:spMk id="2" creationId="{9E337FEE-D695-4070-8C2F-59731DDBABEC}"/>
          </ac:spMkLst>
        </pc:spChg>
      </pc:sldChg>
      <pc:sldChg chg="del">
        <pc:chgData name="Riina Honkaniemi" userId="0d6e17c8-53d1-4f28-9cb7-d0b6256697be" providerId="ADAL" clId="{A0681835-4219-4B75-A891-8531AB151A39}" dt="2021-11-16T19:26:05.432" v="9" actId="2696"/>
        <pc:sldMkLst>
          <pc:docMk/>
          <pc:sldMk cId="1660140560" sldId="2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3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24575,'0'5'0,"0"5"0,0 6 0,0 5 0,0 3 0,0 2 0,0 1 0,0 1 0,0-1 0,0 1 0,0-1 0,0 0 0,0 0 0,0-5-8191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55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79 352 24575,'0'-5'0,"0"-10"0,0-6 0,0-6 0,-4-1 0,-2-2 0,0 1 0,-3 0 0,0 1 0,-3 1 0,0 0 0,2 0 0,4-4 0,1 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57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1 452 24575,'0'-9'0,"0"-12"0,0-7 0,0-8 0,0-7 0,0-4 0,0 0 0,0 5 0,0 4 0,0 4 0,0 4 0,0 2 0,0 1 0,0 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5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16 474 24575,'0'-5'0,"0"-10"0,0-7 0,0-5 0,0-6 0,0-2 0,0 0 0,0 2 0,0 1 0,0 3 0,0 1 0,0 1 0,0 0 0,0 1 0,0 0 0,-4 0 0,-2 0 0,0 4-8191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8:01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53 373 24575,'0'-5'0,"0"-6"0,-5-1 0,-1-3 0,0-3 0,1-4 0,2-1 0,1-3 0,1-5 0,0-2 0,1 0 0,1 2 0,-6 5 0,-1 3 0,1 1 0,0 0 0,2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8:0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 24575,'-5'0'0,"-6"0"0,-5 0 0,-5 0 0,-3 0 0,-2 0 0,-1 0 0,-1 0 0,0 0 0,1 0 0,0 0 0,0 0 0,0 0 0,0 0 0,6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8:0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0 24575,'-5'1'0,"-5"-1"0,-6 0 0,-5 0 0,-3 0 0,-2 0 0,-1 0 0,-1 0 0,0 0 0,1 0 0,0 0 0,0 0 0,0 0 0,1 0 0,-1 0 0,5 0-8191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8:07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 24575,'-5'0'0,"-6"0"0,-5 0 0,-5 0 0,-3 0 0,-2 0 0,-1 0 0,-1 0 0,1 0 0,-1 0 0,1 0 0,0 0 0,1 0 0,4 0-8191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8:1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29 24575,'-5'0'0,"-5"0"0,-6 0 0,-5 0 0,-3 0 0,-2-5 0,-2-1 0,1 0 0,-1 1 0,1 2 0,0 1 0,0 1 0,0 0 0,5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3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24575,'0'4'0,"0"6"0,0 6 0,0 5 0,0 7 0,0 4 0,0 6 0,0 0 0,0-2 0,0-1 0,0-4 0,0-1 0,0-3 0,0-4-8191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40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24575,'0'4'0,"0"7"0,0 9 0,0 11 0,0 9 0,0 7 0,0 0 0,0-4 0,0-4 0,0-5 0,0-3 0,0-3 0,0-1 0,0-6-8191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42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24575,'0'8'0,"0"13"0,0 11 0,0 5 0,0 1 0,0 2 0,0 0 0,0-3 0,0-3 0,0-3 0,0-3 0,0 0 0,0-2 0,0 0 0,0 0 0,0 0 0,0-5-8191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44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24575,'0'4'0,"0"11"0,0 7 0,0 5 0,0 2 0,0 0 0,0 1 0,0-2 0,0 0 0,0 0 0,0-1 0,0-1 0,0 1 0,0-1 0,0 0 0,5-4 0,1-6-8191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4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24575,'5'0'0,"5"0"0,6 0 0,5 0 0,3 0 0,2 0 0,1 0 0,1 0 0,0 0 0,-1 0 0,0 0 0,0 0 0,0 0 0,0 0 0,-5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48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24575,'4'0'0,"7"0"0,5 0 0,4 0 0,4 0 0,2 0 0,2 0 0,-1 4 0,1 2 0,-1 0 0,0-2 0,0-1 0,-4-1-8191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5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24575,'4'0'0,"11"0"0,7 0 0,5 0 0,2 0 0,0 0 0,0 0 0,0 0 0,-1-5 0,-1-1 0,0-4 0,0-1 0,0-2 0,-1 0 0,0 3 0,1 3 0,-1 3 0,-4 1-8191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37:52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24575,'4'0'0,"7"0"0,5 0 0,5 0 0,3 0 0,2 0 0,1 0 0,0 0 0,1 0 0,-1 0 0,0 0 0,0 0 0,0 0 0,0 0 0,-1 0 0,1 0 0,-1 0 0,-4 0-8191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1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90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21" Type="http://schemas.openxmlformats.org/officeDocument/2006/relationships/customXml" Target="../ink/ink10.xml"/><Relationship Id="rId34" Type="http://schemas.openxmlformats.org/officeDocument/2006/relationships/image" Target="../media/image24.png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0.emf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image" Target="../media/image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35" Type="http://schemas.openxmlformats.org/officeDocument/2006/relationships/customXml" Target="../ink/ink17.xml"/><Relationship Id="rId8" Type="http://schemas.openxmlformats.org/officeDocument/2006/relationships/image" Target="../media/image11.png"/><Relationship Id="rId3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2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5" name="Rectangle 26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8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92894" y="509348"/>
            <a:ext cx="7269156" cy="576126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30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56003" y="-145815"/>
            <a:ext cx="5568370" cy="7044677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16AE0A1-D45C-4FBC-8D91-F9A868ED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5132053" y="830950"/>
            <a:ext cx="2907192" cy="231121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7E3F073-D595-4468-8B6D-78D139FD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7966679" y="882661"/>
            <a:ext cx="3662219" cy="244453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907C134-7B4D-4358-A774-134BBC193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5149732" y="3030063"/>
            <a:ext cx="2779850" cy="277985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BB9440C-314C-4C01-B46F-018C3040762F}"/>
              </a:ext>
            </a:extLst>
          </p:cNvPr>
          <p:cNvSpPr txBox="1"/>
          <p:nvPr/>
        </p:nvSpPr>
        <p:spPr>
          <a:xfrm>
            <a:off x="925254" y="1245380"/>
            <a:ext cx="4831440" cy="31885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Mitä yhteistä seuraavilla kuvilla on?</a:t>
            </a:r>
          </a:p>
        </p:txBody>
      </p:sp>
      <p:sp>
        <p:nvSpPr>
          <p:cNvPr id="58" name="Freeform: Shape 32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29649" y="531195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21C9DF1-0CCC-4E03-83CC-A40FA9655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00">
            <a:off x="8252071" y="3584770"/>
            <a:ext cx="2840111" cy="2350192"/>
          </a:xfrm>
          <a:prstGeom prst="rect">
            <a:avLst/>
          </a:prstGeom>
        </p:spPr>
      </p:pic>
      <p:grpSp>
        <p:nvGrpSpPr>
          <p:cNvPr id="59" name="Group 34">
            <a:extLst>
              <a:ext uri="{FF2B5EF4-FFF2-40B4-BE49-F238E27FC236}">
                <a16:creationId xmlns:a16="http://schemas.microsoft.com/office/drawing/2014/main" id="{68510692-5A62-42E6-8DFC-BC837679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3166F-69C5-4BB0-A1CF-3890885B0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502D0FB-7660-45DB-9930-7EE7BE839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8">
                <a:extLst>
                  <a:ext uri="{FF2B5EF4-FFF2-40B4-BE49-F238E27FC236}">
                    <a16:creationId xmlns:a16="http://schemas.microsoft.com/office/drawing/2014/main" id="{56844D3E-11A8-4A60-B0F7-65F183DC1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36">
              <a:extLst>
                <a:ext uri="{FF2B5EF4-FFF2-40B4-BE49-F238E27FC236}">
                  <a16:creationId xmlns:a16="http://schemas.microsoft.com/office/drawing/2014/main" id="{3BC4BBC1-EAEF-4D09-A2FB-24925B8E5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192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27C34-3511-4B9F-B180-C8D07BDC1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18454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5E5B5E-2562-4185-B602-4CF21D2E2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576" y="380999"/>
            <a:ext cx="6561245" cy="1603041"/>
          </a:xfrm>
        </p:spPr>
        <p:txBody>
          <a:bodyPr>
            <a:normAutofit/>
          </a:bodyPr>
          <a:lstStyle/>
          <a:p>
            <a:r>
              <a:rPr lang="fi-FI" sz="4000" dirty="0"/>
              <a:t>KARBOKSYYLIHAPOT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476F48-0075-4A51-9C03-DDFD9FE09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580305"/>
            <a:ext cx="2983158" cy="876300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480C3-21A7-43F5-9070-D4ACB7435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0EC083-0A53-4954-B40D-58DE716A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E0B7F4D-C85E-48A0-96DF-660635DF22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ED81EDB-4C09-4811-9DC9-0E1902402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D912B6-9DD8-4B07-B08A-82FE15F36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78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9B6E81C-2234-4B7A-9185-BE0574D2832E}"/>
              </a:ext>
            </a:extLst>
          </p:cNvPr>
          <p:cNvSpPr txBox="1"/>
          <p:nvPr/>
        </p:nvSpPr>
        <p:spPr>
          <a:xfrm>
            <a:off x="701039" y="1028505"/>
            <a:ext cx="10624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Karboksyylihappomolekyylissä on karboksyyliryhmä, -COOH, eli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Ero alkoholeihin!</a:t>
            </a:r>
          </a:p>
          <a:p>
            <a:r>
              <a:rPr lang="fi-FI" dirty="0"/>
              <a:t>Vertaa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Alkoholissa </a:t>
            </a:r>
            <a:r>
              <a:rPr lang="fi-FI" b="1" dirty="0"/>
              <a:t>hiileen</a:t>
            </a:r>
            <a:r>
              <a:rPr lang="fi-FI" dirty="0"/>
              <a:t> on sitoutunut hydroksyyliryhmä, -OH</a:t>
            </a:r>
          </a:p>
          <a:p>
            <a:r>
              <a:rPr lang="fi-FI" dirty="0"/>
              <a:t>Karboksyylihapossa </a:t>
            </a:r>
            <a:r>
              <a:rPr lang="fi-FI" b="1" dirty="0"/>
              <a:t>hiileen</a:t>
            </a:r>
            <a:r>
              <a:rPr lang="fi-FI" dirty="0"/>
              <a:t> on sitoutunut hydroksyyliryhmä, -OH </a:t>
            </a:r>
            <a:r>
              <a:rPr lang="fi-FI" b="1" dirty="0"/>
              <a:t>JA</a:t>
            </a:r>
            <a:r>
              <a:rPr lang="fi-FI" dirty="0"/>
              <a:t> happi kaksoissidoksella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1F9C04C-B874-4FF6-8AE9-9BDB8BAA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185" y="1006549"/>
            <a:ext cx="2054530" cy="12254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E3D6EC77-962F-4E1F-BFF9-AE662E22DB3B}"/>
                  </a:ext>
                </a:extLst>
              </p14:cNvPr>
              <p14:cNvContentPartPr/>
              <p14:nvPr/>
            </p14:nvContentPartPr>
            <p14:xfrm>
              <a:off x="9905835" y="1028505"/>
              <a:ext cx="360" cy="113760"/>
            </p14:xfrm>
          </p:contentPart>
        </mc:Choice>
        <mc:Fallback xmlns=""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E3D6EC77-962F-4E1F-BFF9-AE662E22DB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96835" y="1019505"/>
                <a:ext cx="18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ABAEC307-2C15-45C7-A99B-D5C30672A408}"/>
                  </a:ext>
                </a:extLst>
              </p14:cNvPr>
              <p14:cNvContentPartPr/>
              <p14:nvPr/>
            </p14:nvContentPartPr>
            <p14:xfrm>
              <a:off x="9905835" y="1218945"/>
              <a:ext cx="360" cy="133200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ABAEC307-2C15-45C7-A99B-D5C30672A4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96835" y="1209945"/>
                <a:ext cx="180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CB2F8C04-1867-4613-ADA6-BECD7B9DDF7F}"/>
                  </a:ext>
                </a:extLst>
              </p14:cNvPr>
              <p14:cNvContentPartPr/>
              <p14:nvPr/>
            </p14:nvContentPartPr>
            <p14:xfrm>
              <a:off x="9905835" y="1457265"/>
              <a:ext cx="360" cy="15264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CB2F8C04-1867-4613-ADA6-BECD7B9DDF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6835" y="1448265"/>
                <a:ext cx="180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CA789F8A-2F8C-41B3-93E5-E77612717141}"/>
                  </a:ext>
                </a:extLst>
              </p14:cNvPr>
              <p14:cNvContentPartPr/>
              <p14:nvPr/>
            </p14:nvContentPartPr>
            <p14:xfrm>
              <a:off x="9905835" y="1695225"/>
              <a:ext cx="360" cy="18000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CA789F8A-2F8C-41B3-93E5-E776127171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96835" y="1686225"/>
                <a:ext cx="180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Ryhmä 15">
            <a:extLst>
              <a:ext uri="{FF2B5EF4-FFF2-40B4-BE49-F238E27FC236}">
                <a16:creationId xmlns:a16="http://schemas.microsoft.com/office/drawing/2014/main" id="{EE4D9C8F-462F-46AE-AE02-C5B48B7CAB79}"/>
              </a:ext>
            </a:extLst>
          </p:cNvPr>
          <p:cNvGrpSpPr/>
          <p:nvPr/>
        </p:nvGrpSpPr>
        <p:grpSpPr>
          <a:xfrm>
            <a:off x="9905835" y="1968465"/>
            <a:ext cx="914760" cy="193680"/>
            <a:chOff x="9905835" y="1968465"/>
            <a:chExt cx="91476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05D5BBEF-18CE-4B28-844D-6E4EFE1376FF}"/>
                    </a:ext>
                  </a:extLst>
                </p14:cNvPr>
                <p14:cNvContentPartPr/>
                <p14:nvPr/>
              </p14:nvContentPartPr>
              <p14:xfrm>
                <a:off x="9905835" y="1990065"/>
                <a:ext cx="4320" cy="14832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05D5BBEF-18CE-4B28-844D-6E4EFE1376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96835" y="1981065"/>
                  <a:ext cx="21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37F8D741-10E9-403C-8422-09E1BA91DBB0}"/>
                    </a:ext>
                  </a:extLst>
                </p14:cNvPr>
                <p14:cNvContentPartPr/>
                <p14:nvPr/>
              </p14:nvContentPartPr>
              <p14:xfrm>
                <a:off x="9963075" y="2143065"/>
                <a:ext cx="123120" cy="36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37F8D741-10E9-403C-8422-09E1BA91DB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54075" y="2134065"/>
                  <a:ext cx="140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0D416CFE-3196-44E0-ADF0-88E957A99102}"/>
                    </a:ext>
                  </a:extLst>
                </p14:cNvPr>
                <p14:cNvContentPartPr/>
                <p14:nvPr/>
              </p14:nvContentPartPr>
              <p14:xfrm>
                <a:off x="10172595" y="2143065"/>
                <a:ext cx="104040" cy="9360"/>
              </p14:xfrm>
            </p:contentPart>
          </mc:Choice>
          <mc:Fallback xmlns=""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0D416CFE-3196-44E0-ADF0-88E957A991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63595" y="2134065"/>
                  <a:ext cx="121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5236754B-88BE-4F89-97EC-C52478C982B8}"/>
                    </a:ext>
                  </a:extLst>
                </p14:cNvPr>
                <p14:cNvContentPartPr/>
                <p14:nvPr/>
              </p14:nvContentPartPr>
              <p14:xfrm>
                <a:off x="10372395" y="2132625"/>
                <a:ext cx="161640" cy="2952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5236754B-88BE-4F89-97EC-C52478C982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63755" y="2123625"/>
                  <a:ext cx="179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F04191F1-EADE-47DA-807F-7F66D20D4A3B}"/>
                    </a:ext>
                  </a:extLst>
                </p14:cNvPr>
                <p14:cNvContentPartPr/>
                <p14:nvPr/>
              </p14:nvContentPartPr>
              <p14:xfrm>
                <a:off x="10591635" y="2133345"/>
                <a:ext cx="151920" cy="36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F04191F1-EADE-47DA-807F-7F66D20D4A3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82995" y="2124345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112C65CB-6E2C-4014-83C8-90D33F3BE4CB}"/>
                    </a:ext>
                  </a:extLst>
                </p14:cNvPr>
                <p14:cNvContentPartPr/>
                <p14:nvPr/>
              </p14:nvContentPartPr>
              <p14:xfrm>
                <a:off x="10791795" y="1968465"/>
                <a:ext cx="28800" cy="126720"/>
              </p14:xfrm>
            </p:contentPart>
          </mc:Choice>
          <mc:Fallback xmlns=""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112C65CB-6E2C-4014-83C8-90D33F3BE4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82795" y="1959465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Käsinkirjoitus 16">
                <a:extLst>
                  <a:ext uri="{FF2B5EF4-FFF2-40B4-BE49-F238E27FC236}">
                    <a16:creationId xmlns:a16="http://schemas.microsoft.com/office/drawing/2014/main" id="{572F741F-12BA-4279-8D30-1689B2601644}"/>
                  </a:ext>
                </a:extLst>
              </p14:cNvPr>
              <p14:cNvContentPartPr/>
              <p14:nvPr/>
            </p14:nvContentPartPr>
            <p14:xfrm>
              <a:off x="10801155" y="1685145"/>
              <a:ext cx="360" cy="162720"/>
            </p14:xfrm>
          </p:contentPart>
        </mc:Choice>
        <mc:Fallback xmlns="">
          <p:pic>
            <p:nvPicPr>
              <p:cNvPr id="17" name="Käsinkirjoitus 16">
                <a:extLst>
                  <a:ext uri="{FF2B5EF4-FFF2-40B4-BE49-F238E27FC236}">
                    <a16:creationId xmlns:a16="http://schemas.microsoft.com/office/drawing/2014/main" id="{572F741F-12BA-4279-8D30-1689B26016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792515" y="1676505"/>
                <a:ext cx="180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Käsinkirjoitus 17">
                <a:extLst>
                  <a:ext uri="{FF2B5EF4-FFF2-40B4-BE49-F238E27FC236}">
                    <a16:creationId xmlns:a16="http://schemas.microsoft.com/office/drawing/2014/main" id="{965EE05B-B1DF-4701-9ED2-634E49B5E47F}"/>
                  </a:ext>
                </a:extLst>
              </p14:cNvPr>
              <p14:cNvContentPartPr/>
              <p14:nvPr/>
            </p14:nvContentPartPr>
            <p14:xfrm>
              <a:off x="10814475" y="1391385"/>
              <a:ext cx="6120" cy="171000"/>
            </p14:xfrm>
          </p:contentPart>
        </mc:Choice>
        <mc:Fallback xmlns="">
          <p:pic>
            <p:nvPicPr>
              <p:cNvPr id="18" name="Käsinkirjoitus 17">
                <a:extLst>
                  <a:ext uri="{FF2B5EF4-FFF2-40B4-BE49-F238E27FC236}">
                    <a16:creationId xmlns:a16="http://schemas.microsoft.com/office/drawing/2014/main" id="{965EE05B-B1DF-4701-9ED2-634E49B5E47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05475" y="1382385"/>
                <a:ext cx="23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Käsinkirjoitus 18">
                <a:extLst>
                  <a:ext uri="{FF2B5EF4-FFF2-40B4-BE49-F238E27FC236}">
                    <a16:creationId xmlns:a16="http://schemas.microsoft.com/office/drawing/2014/main" id="{32D1D852-8719-4A61-9F62-339D137B2EF1}"/>
                  </a:ext>
                </a:extLst>
              </p14:cNvPr>
              <p14:cNvContentPartPr/>
              <p14:nvPr/>
            </p14:nvContentPartPr>
            <p14:xfrm>
              <a:off x="10792155" y="1085025"/>
              <a:ext cx="19080" cy="134280"/>
            </p14:xfrm>
          </p:contentPart>
        </mc:Choice>
        <mc:Fallback xmlns="">
          <p:pic>
            <p:nvPicPr>
              <p:cNvPr id="19" name="Käsinkirjoitus 18">
                <a:extLst>
                  <a:ext uri="{FF2B5EF4-FFF2-40B4-BE49-F238E27FC236}">
                    <a16:creationId xmlns:a16="http://schemas.microsoft.com/office/drawing/2014/main" id="{32D1D852-8719-4A61-9F62-339D137B2E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783515" y="1076385"/>
                <a:ext cx="36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Käsinkirjoitus 19">
                <a:extLst>
                  <a:ext uri="{FF2B5EF4-FFF2-40B4-BE49-F238E27FC236}">
                    <a16:creationId xmlns:a16="http://schemas.microsoft.com/office/drawing/2014/main" id="{88D6BC11-8489-4424-AA87-E6355599D4E9}"/>
                  </a:ext>
                </a:extLst>
              </p14:cNvPr>
              <p14:cNvContentPartPr/>
              <p14:nvPr/>
            </p14:nvContentPartPr>
            <p14:xfrm>
              <a:off x="10640235" y="1018425"/>
              <a:ext cx="123480" cy="360"/>
            </p14:xfrm>
          </p:contentPart>
        </mc:Choice>
        <mc:Fallback xmlns="">
          <p:pic>
            <p:nvPicPr>
              <p:cNvPr id="20" name="Käsinkirjoitus 19">
                <a:extLst>
                  <a:ext uri="{FF2B5EF4-FFF2-40B4-BE49-F238E27FC236}">
                    <a16:creationId xmlns:a16="http://schemas.microsoft.com/office/drawing/2014/main" id="{88D6BC11-8489-4424-AA87-E6355599D4E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31595" y="1009785"/>
                <a:ext cx="1411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Ryhmä 22">
            <a:extLst>
              <a:ext uri="{FF2B5EF4-FFF2-40B4-BE49-F238E27FC236}">
                <a16:creationId xmlns:a16="http://schemas.microsoft.com/office/drawing/2014/main" id="{E511B0AF-B396-42DA-BE99-A78BEDA4D5E9}"/>
              </a:ext>
            </a:extLst>
          </p:cNvPr>
          <p:cNvGrpSpPr/>
          <p:nvPr/>
        </p:nvGrpSpPr>
        <p:grpSpPr>
          <a:xfrm>
            <a:off x="10163955" y="980625"/>
            <a:ext cx="352080" cy="19440"/>
            <a:chOff x="10163955" y="980625"/>
            <a:chExt cx="352080" cy="1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1E55810A-9173-458D-9D01-CB9974EFBC0C}"/>
                    </a:ext>
                  </a:extLst>
                </p14:cNvPr>
                <p14:cNvContentPartPr/>
                <p14:nvPr/>
              </p14:nvContentPartPr>
              <p14:xfrm>
                <a:off x="10383195" y="999705"/>
                <a:ext cx="132840" cy="360"/>
              </p14:xfrm>
            </p:contentPart>
          </mc:Choice>
          <mc:Fallback xmlns=""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1E55810A-9173-458D-9D01-CB9974EFBC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74195" y="990705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18E5839A-0414-4787-AB52-E0B7EBA8BC6F}"/>
                    </a:ext>
                  </a:extLst>
                </p14:cNvPr>
                <p14:cNvContentPartPr/>
                <p14:nvPr/>
              </p14:nvContentPartPr>
              <p14:xfrm>
                <a:off x="10163955" y="980625"/>
                <a:ext cx="113760" cy="360"/>
              </p14:xfrm>
            </p:contentPart>
          </mc:Choice>
          <mc:Fallback xmlns=""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18E5839A-0414-4787-AB52-E0B7EBA8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55315" y="971985"/>
                  <a:ext cx="131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Käsinkirjoitus 23">
                <a:extLst>
                  <a:ext uri="{FF2B5EF4-FFF2-40B4-BE49-F238E27FC236}">
                    <a16:creationId xmlns:a16="http://schemas.microsoft.com/office/drawing/2014/main" id="{28546EA5-DDD6-403F-9925-F2F6AC7EBC7E}"/>
                  </a:ext>
                </a:extLst>
              </p14:cNvPr>
              <p14:cNvContentPartPr/>
              <p14:nvPr/>
            </p14:nvContentPartPr>
            <p14:xfrm>
              <a:off x="9925995" y="942105"/>
              <a:ext cx="113760" cy="10440"/>
            </p14:xfrm>
          </p:contentPart>
        </mc:Choice>
        <mc:Fallback xmlns="">
          <p:pic>
            <p:nvPicPr>
              <p:cNvPr id="24" name="Käsinkirjoitus 23">
                <a:extLst>
                  <a:ext uri="{FF2B5EF4-FFF2-40B4-BE49-F238E27FC236}">
                    <a16:creationId xmlns:a16="http://schemas.microsoft.com/office/drawing/2014/main" id="{28546EA5-DDD6-403F-9925-F2F6AC7EBC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16995" y="933105"/>
                <a:ext cx="13140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Kuva 24">
            <a:extLst>
              <a:ext uri="{FF2B5EF4-FFF2-40B4-BE49-F238E27FC236}">
                <a16:creationId xmlns:a16="http://schemas.microsoft.com/office/drawing/2014/main" id="{46756A9C-233F-4CD1-BD66-EB6B8EC12F9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336679" y="2447595"/>
            <a:ext cx="1917294" cy="153987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4D9A900-9A4E-47BA-A7D5-CAF306820D9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752801" y="2447595"/>
            <a:ext cx="2102522" cy="1539875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0527C993-2DFC-49DC-A23D-CB5765C46DBF}"/>
              </a:ext>
            </a:extLst>
          </p:cNvPr>
          <p:cNvSpPr txBox="1"/>
          <p:nvPr/>
        </p:nvSpPr>
        <p:spPr>
          <a:xfrm>
            <a:off x="4268498" y="3987469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Etanoli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762D828-81F8-4FD8-A93A-91B47514C3C5}"/>
              </a:ext>
            </a:extLst>
          </p:cNvPr>
          <p:cNvSpPr txBox="1"/>
          <p:nvPr/>
        </p:nvSpPr>
        <p:spPr>
          <a:xfrm>
            <a:off x="5723701" y="3987469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Etaanihappo eli etikkahappo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8D657A9-0145-4147-BF45-826418EFE347}"/>
              </a:ext>
            </a:extLst>
          </p:cNvPr>
          <p:cNvSpPr txBox="1"/>
          <p:nvPr/>
        </p:nvSpPr>
        <p:spPr>
          <a:xfrm>
            <a:off x="2750372" y="375607"/>
            <a:ext cx="6691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highlight>
                  <a:srgbClr val="FFFF00"/>
                </a:highlight>
              </a:rPr>
              <a:t>Mistä tunnistat karboksyylihapon?</a:t>
            </a:r>
          </a:p>
        </p:txBody>
      </p:sp>
    </p:spTree>
    <p:extLst>
      <p:ext uri="{BB962C8B-B14F-4D97-AF65-F5344CB8AC3E}">
        <p14:creationId xmlns:p14="http://schemas.microsoft.com/office/powerpoint/2010/main" val="50175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B9F05FA-F970-463B-9F98-922A8786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523" y="3053717"/>
            <a:ext cx="2070457" cy="11766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B630ED6-890F-4F51-AE3C-60C874AD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40" y="2961649"/>
            <a:ext cx="1125495" cy="117665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0286C27-146F-4B4B-82AA-DE30D4AFC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521" y="4754498"/>
            <a:ext cx="2050037" cy="122486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CF9CFFE-8A33-41BC-AB0C-534F4FCBC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878" y="2961649"/>
            <a:ext cx="2376378" cy="117665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497EF21-5F54-4171-A46D-0467F766C503}"/>
              </a:ext>
            </a:extLst>
          </p:cNvPr>
          <p:cNvSpPr txBox="1"/>
          <p:nvPr/>
        </p:nvSpPr>
        <p:spPr>
          <a:xfrm>
            <a:off x="955040" y="833120"/>
            <a:ext cx="963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Jaottele molekyylit alkoholeihin ja karboksyylihappoihin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2252C4-8306-4A7F-8333-DC732A2AD3B7}"/>
              </a:ext>
            </a:extLst>
          </p:cNvPr>
          <p:cNvSpPr txBox="1"/>
          <p:nvPr/>
        </p:nvSpPr>
        <p:spPr>
          <a:xfrm>
            <a:off x="955040" y="195072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Alkoholit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5155908-4864-4E36-8D81-AB1B2672D597}"/>
              </a:ext>
            </a:extLst>
          </p:cNvPr>
          <p:cNvSpPr txBox="1"/>
          <p:nvPr/>
        </p:nvSpPr>
        <p:spPr>
          <a:xfrm>
            <a:off x="8384540" y="195072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Karboksyylihapot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C5535D6-34A6-492A-81BC-1847646E7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633" y="4754498"/>
            <a:ext cx="1711867" cy="125040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AF536C1-D78B-491B-836E-CB2839DF7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97" y="5073203"/>
            <a:ext cx="1493603" cy="11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2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257F962-6700-4F47-A288-EA8AF36CCA8F}"/>
              </a:ext>
            </a:extLst>
          </p:cNvPr>
          <p:cNvSpPr txBox="1"/>
          <p:nvPr/>
        </p:nvSpPr>
        <p:spPr>
          <a:xfrm>
            <a:off x="1299844" y="1127760"/>
            <a:ext cx="1003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Toiminnallinen ryhmä määrittelee ominaisuudet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Alkoholissa </a:t>
            </a:r>
            <a:r>
              <a:rPr lang="fi-FI" b="1" dirty="0">
                <a:solidFill>
                  <a:srgbClr val="00B0F0"/>
                </a:solidFill>
              </a:rPr>
              <a:t>hydroksyyliryhmä,</a:t>
            </a:r>
            <a:r>
              <a:rPr lang="fi-FI" dirty="0"/>
              <a:t> –OH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Karboksyylihapoissa </a:t>
            </a:r>
            <a:r>
              <a:rPr lang="fi-FI" b="1" dirty="0">
                <a:solidFill>
                  <a:srgbClr val="FF0000"/>
                </a:solidFill>
              </a:rPr>
              <a:t>karboksyyliryhmä,</a:t>
            </a:r>
            <a:r>
              <a:rPr lang="fi-FI" dirty="0"/>
              <a:t> –COOH</a:t>
            </a:r>
          </a:p>
          <a:p>
            <a:r>
              <a:rPr lang="fi-FI" b="1" dirty="0"/>
              <a:t>Tärkeä ero:</a:t>
            </a:r>
          </a:p>
          <a:p>
            <a:r>
              <a:rPr lang="fi-FI" dirty="0"/>
              <a:t>Alkoholit ovat neutraaleja molekyylejä, eli niiden pH on noin 6-7</a:t>
            </a:r>
          </a:p>
          <a:p>
            <a:r>
              <a:rPr lang="fi-FI" dirty="0"/>
              <a:t>Karboksyylihapot ovat </a:t>
            </a:r>
            <a:r>
              <a:rPr lang="fi-FI" b="1" dirty="0"/>
              <a:t>happoja, </a:t>
            </a:r>
            <a:r>
              <a:rPr lang="fi-FI" dirty="0"/>
              <a:t>eli niiden pH on alle 7</a:t>
            </a:r>
          </a:p>
        </p:txBody>
      </p:sp>
    </p:spTree>
    <p:extLst>
      <p:ext uri="{BB962C8B-B14F-4D97-AF65-F5344CB8AC3E}">
        <p14:creationId xmlns:p14="http://schemas.microsoft.com/office/powerpoint/2010/main" val="535535809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341F1D"/>
      </a:dk2>
      <a:lt2>
        <a:srgbClr val="E4E2E8"/>
      </a:lt2>
      <a:accent1>
        <a:srgbClr val="89AD1F"/>
      </a:accent1>
      <a:accent2>
        <a:srgbClr val="BB9F14"/>
      </a:accent2>
      <a:accent3>
        <a:srgbClr val="E77829"/>
      </a:accent3>
      <a:accent4>
        <a:srgbClr val="D51717"/>
      </a:accent4>
      <a:accent5>
        <a:srgbClr val="E72978"/>
      </a:accent5>
      <a:accent6>
        <a:srgbClr val="D517B5"/>
      </a:accent6>
      <a:hlink>
        <a:srgbClr val="BF3F5F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91</Words>
  <Application>Microsoft Office PowerPoint</Application>
  <PresentationFormat>Laajakuva</PresentationFormat>
  <Paragraphs>30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Consolas</vt:lpstr>
      <vt:lpstr>Franklin Gothic Heavy</vt:lpstr>
      <vt:lpstr>StreetscapeVTI</vt:lpstr>
      <vt:lpstr>PowerPoint-esitys</vt:lpstr>
      <vt:lpstr>KARBOKSYYLIHAPOT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Honkaniemi</dc:creator>
  <cp:lastModifiedBy>Riina Honkaniemi</cp:lastModifiedBy>
  <cp:revision>2</cp:revision>
  <dcterms:created xsi:type="dcterms:W3CDTF">2021-11-15T15:53:42Z</dcterms:created>
  <dcterms:modified xsi:type="dcterms:W3CDTF">2021-11-16T19:26:25Z</dcterms:modified>
</cp:coreProperties>
</file>