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te Veijonen" initials="AV" lastIdx="1" clrIdx="0">
    <p:extLst>
      <p:ext uri="{19B8F6BF-5375-455C-9EA6-DF929625EA0E}">
        <p15:presenceInfo xmlns:p15="http://schemas.microsoft.com/office/powerpoint/2012/main" userId="S-1-5-21-1960196076-1761455337-2765466999-8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00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5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01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99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59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8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85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60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6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31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7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87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45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6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20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2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85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8B9927-8C18-493C-9156-1ED9C737AA91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820D-86DF-49B8-9F31-99423EDD39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58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1600" y="997527"/>
            <a:ext cx="7813964" cy="1101437"/>
          </a:xfrm>
        </p:spPr>
        <p:txBody>
          <a:bodyPr/>
          <a:lstStyle/>
          <a:p>
            <a:r>
              <a:rPr lang="fi-FI" dirty="0" smtClean="0"/>
              <a:t>Norja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67453" y="0"/>
            <a:ext cx="83127" cy="1413163"/>
          </a:xfrm>
        </p:spPr>
        <p:txBody>
          <a:bodyPr>
            <a:normAutofit/>
          </a:bodyPr>
          <a:lstStyle/>
          <a:p>
            <a:endParaRPr lang="fi-FI" sz="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33" y="2381"/>
            <a:ext cx="7277667" cy="41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6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36023" y="1031966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Liikenne</a:t>
            </a:r>
            <a:endParaRPr lang="fi-FI" sz="4000" dirty="0"/>
          </a:p>
        </p:txBody>
      </p:sp>
      <p:sp>
        <p:nvSpPr>
          <p:cNvPr id="3" name="Tekstiruutu 2"/>
          <p:cNvSpPr txBox="1"/>
          <p:nvPr/>
        </p:nvSpPr>
        <p:spPr>
          <a:xfrm>
            <a:off x="836023" y="2508069"/>
            <a:ext cx="89349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500" dirty="0" smtClean="0"/>
          </a:p>
          <a:p>
            <a:endParaRPr lang="fi-FI" sz="2500" dirty="0"/>
          </a:p>
          <a:p>
            <a:endParaRPr lang="fi-FI" sz="2500" dirty="0" smtClean="0"/>
          </a:p>
          <a:p>
            <a:r>
              <a:rPr lang="fi-FI" sz="2500" dirty="0" smtClean="0"/>
              <a:t>Norjassa </a:t>
            </a:r>
            <a:r>
              <a:rPr lang="fi-FI" sz="2500" dirty="0"/>
              <a:t>on 98 lentopaikkaa, mutta vain yhdellä on yli kolmen kilometrin kiitotie</a:t>
            </a:r>
            <a:r>
              <a:rPr lang="fi-FI" sz="2500" dirty="0" smtClean="0"/>
              <a:t>.</a:t>
            </a:r>
          </a:p>
          <a:p>
            <a:endParaRPr lang="fi-FI" sz="2500" dirty="0"/>
          </a:p>
          <a:p>
            <a:r>
              <a:rPr lang="fi-FI" sz="2500" dirty="0"/>
              <a:t>Rautatietä on 4 169 kilometriä. Satamakaupungit ovat Bergen, Haugesund, Måløy, Mongstad, Narvik ja Stura</a:t>
            </a:r>
            <a:r>
              <a:rPr lang="fi-FI" sz="2500" dirty="0" smtClean="0"/>
              <a:t>.</a:t>
            </a:r>
          </a:p>
          <a:p>
            <a:endParaRPr lang="fi-FI" sz="2500" dirty="0"/>
          </a:p>
          <a:p>
            <a:endParaRPr lang="fi-FI" sz="2500" dirty="0" smtClean="0"/>
          </a:p>
          <a:p>
            <a:endParaRPr lang="fi-FI" sz="2500" dirty="0"/>
          </a:p>
          <a:p>
            <a:endParaRPr lang="fi-FI" sz="25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336819"/>
            <a:ext cx="7401505" cy="28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92454" y="477348"/>
            <a:ext cx="315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Perustietoa</a:t>
            </a:r>
            <a:endParaRPr lang="fi-FI" sz="4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999460" y="2105247"/>
            <a:ext cx="98670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</a:t>
            </a:r>
            <a:r>
              <a:rPr lang="fi-FI" sz="2500" dirty="0" smtClean="0"/>
              <a:t>ääkaupunki on Oslo, joka sijaitsee Etelä Norjassa.</a:t>
            </a:r>
          </a:p>
          <a:p>
            <a:endParaRPr lang="fi-FI" sz="2500" dirty="0"/>
          </a:p>
          <a:p>
            <a:r>
              <a:rPr lang="fi-FI" sz="2500" dirty="0"/>
              <a:t>Pinta-ala on 385 203 </a:t>
            </a:r>
            <a:r>
              <a:rPr lang="fi-FI" sz="2500" dirty="0" smtClean="0"/>
              <a:t>km².</a:t>
            </a:r>
          </a:p>
          <a:p>
            <a:endParaRPr lang="fi-FI" sz="2500" dirty="0"/>
          </a:p>
          <a:p>
            <a:r>
              <a:rPr lang="fi-FI" sz="2500" dirty="0"/>
              <a:t>Asukkaita on 5,433 </a:t>
            </a:r>
            <a:r>
              <a:rPr lang="fi-FI" sz="2500" dirty="0" smtClean="0"/>
              <a:t>miljoonaa.</a:t>
            </a:r>
          </a:p>
          <a:p>
            <a:endParaRPr lang="fi-FI" sz="2500" dirty="0"/>
          </a:p>
          <a:p>
            <a:r>
              <a:rPr lang="fi-FI" sz="2500" dirty="0" smtClean="0"/>
              <a:t>Valuuttana toimii Norjan kruunu.</a:t>
            </a:r>
          </a:p>
          <a:p>
            <a:endParaRPr lang="fi-FI" sz="2500" dirty="0"/>
          </a:p>
          <a:p>
            <a:r>
              <a:rPr lang="fi-FI" sz="2500" dirty="0" smtClean="0"/>
              <a:t>Kuuluu Pohjoismaihin ja Skandinaviaan.</a:t>
            </a: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135394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 flipH="1">
            <a:off x="758890" y="531628"/>
            <a:ext cx="715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Luonto ja Ilmasto</a:t>
            </a:r>
            <a:endParaRPr lang="fi-FI" sz="4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70121" y="1552353"/>
            <a:ext cx="718760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kolmasosa on metsän peitossa. </a:t>
            </a:r>
            <a:endParaRPr lang="fi-FI" sz="2500" dirty="0" smtClean="0"/>
          </a:p>
          <a:p>
            <a:endParaRPr lang="fi-FI" sz="2500" dirty="0"/>
          </a:p>
          <a:p>
            <a:r>
              <a:rPr lang="fi-FI" sz="2500" dirty="0" smtClean="0"/>
              <a:t>Tyypilliset </a:t>
            </a:r>
            <a:r>
              <a:rPr lang="fi-FI" sz="2500" dirty="0"/>
              <a:t>puulajit ovat koivu ja kuusi</a:t>
            </a:r>
            <a:r>
              <a:rPr lang="fi-FI" sz="2500" dirty="0" smtClean="0"/>
              <a:t>.</a:t>
            </a:r>
          </a:p>
          <a:p>
            <a:endParaRPr lang="fi-FI" sz="2500" dirty="0"/>
          </a:p>
          <a:p>
            <a:r>
              <a:rPr lang="fi-FI" sz="2500" dirty="0" smtClean="0"/>
              <a:t>Todella paljon vuoria, jotka sijoittuvat ympäri maata. </a:t>
            </a:r>
          </a:p>
          <a:p>
            <a:endParaRPr lang="fi-FI" sz="2500" dirty="0"/>
          </a:p>
          <a:p>
            <a:r>
              <a:rPr lang="fi-FI" sz="2500" dirty="0" smtClean="0"/>
              <a:t>Sataa ja tulee todella paljon, koska on meren vieressä.</a:t>
            </a:r>
          </a:p>
          <a:p>
            <a:endParaRPr lang="fi-FI" sz="2500" dirty="0" smtClean="0"/>
          </a:p>
          <a:p>
            <a:r>
              <a:rPr lang="fi-FI" sz="2500" dirty="0" smtClean="0"/>
              <a:t>Ainut Alanko paikka on Oslo </a:t>
            </a:r>
            <a:endParaRPr lang="fi-FI" sz="2500" dirty="0"/>
          </a:p>
          <a:p>
            <a:endParaRPr lang="fi-FI" sz="2500" dirty="0" smtClean="0"/>
          </a:p>
          <a:p>
            <a:endParaRPr lang="fi-FI" sz="2500" dirty="0" smtClean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0" y="0"/>
            <a:ext cx="4834270" cy="28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10364" y="659219"/>
            <a:ext cx="212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Historia</a:t>
            </a:r>
            <a:endParaRPr lang="fi-FI" sz="40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10364" y="2254102"/>
            <a:ext cx="107176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Norjan asuttaminen alkoi pian jääkauden jälkeen </a:t>
            </a:r>
            <a:r>
              <a:rPr lang="fi-FI" sz="2500" dirty="0" smtClean="0"/>
              <a:t>mannerjäätikön  sulatessa.</a:t>
            </a:r>
          </a:p>
          <a:p>
            <a:endParaRPr lang="fi-FI" sz="2500" dirty="0"/>
          </a:p>
          <a:p>
            <a:r>
              <a:rPr lang="fi-FI" sz="2500" dirty="0"/>
              <a:t>S</a:t>
            </a:r>
            <a:r>
              <a:rPr lang="fi-FI" sz="2500" dirty="0" smtClean="0"/>
              <a:t>aamelaisten </a:t>
            </a:r>
            <a:r>
              <a:rPr lang="fi-FI" sz="2500" dirty="0"/>
              <a:t>esi-isät vaelsivat maan pohjoisosiin noin 11 000 vuotta sitten</a:t>
            </a:r>
            <a:r>
              <a:rPr lang="fi-FI" sz="2500" dirty="0" smtClean="0"/>
              <a:t>. </a:t>
            </a:r>
          </a:p>
          <a:p>
            <a:endParaRPr lang="fi-FI" sz="2500" dirty="0" smtClean="0"/>
          </a:p>
          <a:p>
            <a:r>
              <a:rPr lang="fi-FI" sz="2500" dirty="0"/>
              <a:t>Norjan kuningaskunta alkoi muodostua viikinkiajalla 800–1000-luvuilla</a:t>
            </a:r>
            <a:r>
              <a:rPr lang="fi-FI" sz="2500" dirty="0" smtClean="0"/>
              <a:t>.</a:t>
            </a:r>
          </a:p>
          <a:p>
            <a:endParaRPr lang="fi-FI" sz="2500" dirty="0"/>
          </a:p>
          <a:p>
            <a:r>
              <a:rPr lang="fi-FI" sz="2500" dirty="0" smtClean="0"/>
              <a:t>Suurin osa maailman viikingeistä lähti Norjasta.</a:t>
            </a:r>
            <a:endParaRPr lang="fi-FI" sz="2500" dirty="0"/>
          </a:p>
          <a:p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69356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2" y="531629"/>
            <a:ext cx="11040899" cy="58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59219" y="404037"/>
            <a:ext cx="465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T</a:t>
            </a:r>
            <a:r>
              <a:rPr lang="fi-FI" sz="4000" dirty="0" smtClean="0"/>
              <a:t>alous</a:t>
            </a:r>
            <a:endParaRPr lang="fi-FI" sz="4000" dirty="0"/>
          </a:p>
        </p:txBody>
      </p:sp>
      <p:sp>
        <p:nvSpPr>
          <p:cNvPr id="3" name="Tekstiruutu 2"/>
          <p:cNvSpPr txBox="1"/>
          <p:nvPr/>
        </p:nvSpPr>
        <p:spPr>
          <a:xfrm>
            <a:off x="659219" y="2020185"/>
            <a:ext cx="646459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 smtClean="0"/>
              <a:t>maaöljyn </a:t>
            </a:r>
            <a:r>
              <a:rPr lang="fi-FI" sz="2500" dirty="0"/>
              <a:t>ja maakaasun tuotto ja alumiinin jalostus muodostavat merkittävän osan </a:t>
            </a:r>
            <a:r>
              <a:rPr lang="fi-FI" sz="2500" dirty="0" smtClean="0"/>
              <a:t>talouskasvusta</a:t>
            </a:r>
          </a:p>
          <a:p>
            <a:endParaRPr lang="fi-FI" sz="2500" dirty="0"/>
          </a:p>
          <a:p>
            <a:r>
              <a:rPr lang="fi-FI" sz="2500" dirty="0"/>
              <a:t>Norja kuuluu maailman tärkeimpiin kalastusalueisiin pitkän rantaviivansa ja matalanmeren alueiden takia.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6" y="1"/>
            <a:ext cx="4642884" cy="46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40243" y="616689"/>
            <a:ext cx="353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Nähtävyydet</a:t>
            </a:r>
            <a:endParaRPr lang="fi-FI" sz="4000" dirty="0"/>
          </a:p>
        </p:txBody>
      </p:sp>
      <p:sp>
        <p:nvSpPr>
          <p:cNvPr id="3" name="Tekstiruutu 2"/>
          <p:cNvSpPr txBox="1"/>
          <p:nvPr/>
        </p:nvSpPr>
        <p:spPr>
          <a:xfrm>
            <a:off x="222069" y="1502230"/>
            <a:ext cx="745889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Geirangerinvuono on Storfjordeniin kuuluva sivuvuono </a:t>
            </a:r>
            <a:r>
              <a:rPr lang="fi-FI" sz="2500" dirty="0" smtClean="0"/>
              <a:t>Moren </a:t>
            </a:r>
            <a:r>
              <a:rPr lang="fi-FI" sz="2500" dirty="0"/>
              <a:t>ja Romsdalin läänissä Länsi-Norjassa</a:t>
            </a:r>
            <a:r>
              <a:rPr lang="fi-FI" sz="2500" dirty="0" smtClean="0"/>
              <a:t>.</a:t>
            </a:r>
          </a:p>
          <a:p>
            <a:endParaRPr lang="fi-FI" sz="2500" dirty="0"/>
          </a:p>
          <a:p>
            <a:endParaRPr lang="fi-FI" sz="2500" dirty="0" smtClean="0"/>
          </a:p>
          <a:p>
            <a:endParaRPr lang="fi-FI" sz="2500" dirty="0" smtClean="0"/>
          </a:p>
          <a:p>
            <a:endParaRPr lang="fi-FI" sz="2500" dirty="0"/>
          </a:p>
          <a:p>
            <a:endParaRPr lang="fi-FI" sz="2500" dirty="0"/>
          </a:p>
          <a:p>
            <a:r>
              <a:rPr lang="fi-FI" sz="2500" dirty="0"/>
              <a:t>Preikestolen </a:t>
            </a:r>
            <a:r>
              <a:rPr lang="fi-FI" sz="2500" dirty="0" smtClean="0"/>
              <a:t>on </a:t>
            </a:r>
            <a:r>
              <a:rPr lang="fi-FI" sz="2500" dirty="0"/>
              <a:t>604 metriä korkea kalliojyrkänne Lysevuonon rannalla Stavangerin lähellä Forsandin kunnassa, </a:t>
            </a:r>
            <a:r>
              <a:rPr lang="fi-FI" sz="2500" dirty="0" smtClean="0"/>
              <a:t>Ryfylkessä.</a:t>
            </a:r>
            <a:endParaRPr lang="fi-FI" sz="25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49" y="0"/>
            <a:ext cx="4442351" cy="291301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49" y="3025357"/>
            <a:ext cx="277368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5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49086" y="1018903"/>
            <a:ext cx="60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Kuningas</a:t>
            </a:r>
            <a:endParaRPr lang="fi-FI" sz="40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15686"/>
            <a:ext cx="4990012" cy="600302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52697" y="2377440"/>
            <a:ext cx="52643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 smtClean="0"/>
              <a:t>Harald V</a:t>
            </a:r>
          </a:p>
          <a:p>
            <a:endParaRPr lang="fi-FI" sz="2500" dirty="0"/>
          </a:p>
          <a:p>
            <a:r>
              <a:rPr lang="fi-FI" sz="2500" dirty="0"/>
              <a:t>Syntyi: 21. helmikuuta </a:t>
            </a:r>
            <a:r>
              <a:rPr lang="fi-FI" sz="2500" dirty="0" smtClean="0"/>
              <a:t>1937, ikä </a:t>
            </a:r>
            <a:r>
              <a:rPr lang="fi-FI" sz="2500" dirty="0"/>
              <a:t>83 </a:t>
            </a:r>
            <a:r>
              <a:rPr lang="fi-FI" sz="2500" dirty="0" smtClean="0"/>
              <a:t>vuotta</a:t>
            </a:r>
          </a:p>
          <a:p>
            <a:endParaRPr lang="fi-FI" sz="2500" dirty="0"/>
          </a:p>
          <a:p>
            <a:r>
              <a:rPr lang="fi-FI" sz="2500" dirty="0"/>
              <a:t>Puoliso: Sonja (v. 1968</a:t>
            </a:r>
            <a:r>
              <a:rPr lang="fi-FI" sz="2500" dirty="0" smtClean="0"/>
              <a:t>)</a:t>
            </a:r>
          </a:p>
          <a:p>
            <a:endParaRPr lang="fi-FI" sz="2500" dirty="0"/>
          </a:p>
          <a:p>
            <a:r>
              <a:rPr lang="fi-FI" sz="2500" dirty="0"/>
              <a:t>Lapset: Haakon, Märtha Louise</a:t>
            </a:r>
          </a:p>
        </p:txBody>
      </p:sp>
    </p:spTree>
    <p:extLst>
      <p:ext uri="{BB962C8B-B14F-4D97-AF65-F5344CB8AC3E}">
        <p14:creationId xmlns:p14="http://schemas.microsoft.com/office/powerpoint/2010/main" val="399571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87829" y="1018904"/>
            <a:ext cx="659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Norjan itsenäistyminen</a:t>
            </a:r>
            <a:endParaRPr lang="fi-FI" sz="40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87829" y="2338250"/>
            <a:ext cx="84255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Unioni hajosi vuonna 1905. Norja julistautui itsenäiseksi 7. kesäkuuta 1905, ja Ruotsissa nousseen rauhanliikkeen ansiosta maa pidättäytyi Norjan-vastaisista toimista ja tunnusti Norjan itsenäiseksi valtioksi 26. lokakuuta samana vuonna. </a:t>
            </a:r>
            <a:endParaRPr lang="fi-FI" sz="2500" dirty="0" smtClean="0"/>
          </a:p>
          <a:p>
            <a:endParaRPr lang="fi-FI" sz="2500" dirty="0"/>
          </a:p>
          <a:p>
            <a:r>
              <a:rPr lang="fi-FI" sz="2500" dirty="0"/>
              <a:t> Kansanäänestyksen jälkeen parlamentti hyväksyi hänet kuninkaaksi, ja hän otti nimen Haakon VII ja jatkoi täten Norjan keskiaikaisten kuninkaiden perinnettä</a:t>
            </a:r>
          </a:p>
        </p:txBody>
      </p:sp>
    </p:spTree>
    <p:extLst>
      <p:ext uri="{BB962C8B-B14F-4D97-AF65-F5344CB8AC3E}">
        <p14:creationId xmlns:p14="http://schemas.microsoft.com/office/powerpoint/2010/main" val="1189936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276</Words>
  <Application>Microsoft Office PowerPoint</Application>
  <PresentationFormat>Laajakuva</PresentationFormat>
  <Paragraphs>62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Ioni</vt:lpstr>
      <vt:lpstr>Norja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Norja</dc:title>
  <dc:creator>Atte Veijonen</dc:creator>
  <cp:lastModifiedBy>Atte Veijonen</cp:lastModifiedBy>
  <cp:revision>18</cp:revision>
  <dcterms:created xsi:type="dcterms:W3CDTF">2020-09-03T05:28:18Z</dcterms:created>
  <dcterms:modified xsi:type="dcterms:W3CDTF">2020-09-15T06:54:45Z</dcterms:modified>
</cp:coreProperties>
</file>