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BA9BDB-B605-8114-E9D9-E6AFE3B98144}" v="34" dt="2025-09-15T06:01:33.303"/>
    <p1510:client id="{2BAD1840-19A1-F975-7DF2-01C3EDC657E3}" v="500" dt="2025-09-15T06:03:59.675"/>
    <p1510:client id="{40E4CAB8-DAD1-A648-8F5B-7ED373010730}" v="375" dt="2025-09-15T05:36:52.988"/>
    <p1510:client id="{5AA6217E-E46E-ACB0-98BD-8697B9FF4499}" v="52" dt="2025-09-15T06:04:07.563"/>
    <p1510:client id="{F0DA6AFE-7BAD-E3C8-D9FF-B8C6B4D3D5FD}" v="65" dt="2025-09-14T16:59:46.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15.9.2025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15.9.2025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15.9.2025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15.9.2025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15.9.2025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15.9.2025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15.9.2025</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15.9.2025</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15.9.2025</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15.9.2025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15.9.2025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15.9.2025</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fi.wikipedia.org/wiki/Sosialismi" TargetMode="External"/><Relationship Id="rId2" Type="http://schemas.openxmlformats.org/officeDocument/2006/relationships/hyperlink" Target="https://fi.wikipedia.org/wiki/KommunismiForum" TargetMode="External"/><Relationship Id="rId1" Type="http://schemas.openxmlformats.org/officeDocument/2006/relationships/slideLayout" Target="../slideLayouts/slideLayout2.xml"/><Relationship Id="rId6" Type="http://schemas.openxmlformats.org/officeDocument/2006/relationships/hyperlink" Target="https://www.storenvy.com/products/27006774-karl-marx-poster" TargetMode="External"/><Relationship Id="rId5" Type="http://schemas.openxmlformats.org/officeDocument/2006/relationships/hyperlink" Target="https://uutiskansalainen.com/featured/ay-liikkeen-historia-ja-saavutukset-suomessa/11599/" TargetMode="External"/><Relationship Id="rId4" Type="http://schemas.openxmlformats.org/officeDocument/2006/relationships/hyperlink" Target="https://wallpapercave.com/friedrich-engels-wallpap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 3" descr="Toinen teollinen vallankumous – Wikipedia">
            <a:extLst>
              <a:ext uri="{FF2B5EF4-FFF2-40B4-BE49-F238E27FC236}">
                <a16:creationId xmlns:a16="http://schemas.microsoft.com/office/drawing/2014/main" id="{198CA3F5-4D0B-E750-2EEE-8AE35ED45911}"/>
              </a:ext>
            </a:extLst>
          </p:cNvPr>
          <p:cNvPicPr>
            <a:picLocks noChangeAspect="1"/>
          </p:cNvPicPr>
          <p:nvPr/>
        </p:nvPicPr>
        <p:blipFill>
          <a:blip r:embed="rId2">
            <a:alphaModFix amt="50000"/>
          </a:blip>
          <a:srcRect t="25000"/>
          <a:stretch>
            <a:fillRect/>
          </a:stretch>
        </p:blipFill>
        <p:spPr>
          <a:xfrm>
            <a:off x="20" y="1"/>
            <a:ext cx="12191980" cy="6857999"/>
          </a:xfrm>
          <a:prstGeom prst="rect">
            <a:avLst/>
          </a:prstGeom>
        </p:spPr>
      </p:pic>
      <p:sp>
        <p:nvSpPr>
          <p:cNvPr id="2" name="Otsikko 1"/>
          <p:cNvSpPr>
            <a:spLocks noGrp="1"/>
          </p:cNvSpPr>
          <p:nvPr>
            <p:ph type="ctrTitle"/>
          </p:nvPr>
        </p:nvSpPr>
        <p:spPr>
          <a:xfrm>
            <a:off x="1524000" y="1122362"/>
            <a:ext cx="9144000" cy="2900518"/>
          </a:xfrm>
        </p:spPr>
        <p:txBody>
          <a:bodyPr vert="horz" lIns="91440" tIns="45720" rIns="91440" bIns="45720" rtlCol="0">
            <a:normAutofit/>
          </a:bodyPr>
          <a:lstStyle/>
          <a:p>
            <a:r>
              <a:rPr lang="fi-FI" dirty="0">
                <a:solidFill>
                  <a:srgbClr val="FFFFFF"/>
                </a:solidFill>
                <a:latin typeface="Palatino Linotype"/>
                <a:ea typeface="Open Sans"/>
                <a:cs typeface="Open Sans"/>
              </a:rPr>
              <a:t>4. Työväestö, työolot ja työaika, työväenluokka ja sen ongelmat</a:t>
            </a:r>
            <a:endParaRPr lang="fi-FI" dirty="0">
              <a:solidFill>
                <a:srgbClr val="FFFFFF"/>
              </a:solidFill>
              <a:latin typeface="Palatino Linotype"/>
            </a:endParaRPr>
          </a:p>
        </p:txBody>
      </p:sp>
      <p:sp>
        <p:nvSpPr>
          <p:cNvPr id="3" name="Alaotsikko 2"/>
          <p:cNvSpPr>
            <a:spLocks noGrp="1"/>
          </p:cNvSpPr>
          <p:nvPr>
            <p:ph type="subTitle" idx="1"/>
          </p:nvPr>
        </p:nvSpPr>
        <p:spPr>
          <a:xfrm>
            <a:off x="5410200" y="4857904"/>
            <a:ext cx="9144000" cy="1098395"/>
          </a:xfrm>
        </p:spPr>
        <p:txBody>
          <a:bodyPr vert="horz" lIns="91440" tIns="45720" rIns="91440" bIns="45720" rtlCol="0" anchor="t">
            <a:noAutofit/>
          </a:bodyPr>
          <a:lstStyle/>
          <a:p>
            <a:r>
              <a:rPr lang="fi-FI" sz="1600">
                <a:solidFill>
                  <a:srgbClr val="FFFFFF"/>
                </a:solidFill>
                <a:latin typeface="Pristina"/>
              </a:rPr>
              <a:t>Sonja Nokkala </a:t>
            </a:r>
          </a:p>
          <a:p>
            <a:r>
              <a:rPr lang="fi-FI" sz="1600">
                <a:solidFill>
                  <a:srgbClr val="FFFFFF"/>
                </a:solidFill>
                <a:latin typeface="Pristina"/>
              </a:rPr>
              <a:t>   Enna Käki</a:t>
            </a:r>
          </a:p>
          <a:p>
            <a:r>
              <a:rPr lang="fi-FI" sz="1600">
                <a:solidFill>
                  <a:srgbClr val="FFFFFF"/>
                </a:solidFill>
                <a:latin typeface="Pristina"/>
              </a:rPr>
              <a:t>         Samu Taskinen</a:t>
            </a:r>
          </a:p>
          <a:p>
            <a:r>
              <a:rPr lang="fi-FI" sz="1600">
                <a:solidFill>
                  <a:srgbClr val="FFFFFF"/>
                </a:solidFill>
                <a:latin typeface="Pristina"/>
              </a:rPr>
              <a:t>              Aaron Kukkonen</a:t>
            </a:r>
          </a:p>
        </p:txBody>
      </p:sp>
    </p:spTree>
    <p:extLst>
      <p:ext uri="{BB962C8B-B14F-4D97-AF65-F5344CB8AC3E}">
        <p14:creationId xmlns:p14="http://schemas.microsoft.com/office/powerpoint/2010/main" val="78238567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244C1-9DBE-D4B8-252B-F972A935B77B}"/>
              </a:ext>
            </a:extLst>
          </p:cNvPr>
          <p:cNvSpPr>
            <a:spLocks noGrp="1"/>
          </p:cNvSpPr>
          <p:nvPr>
            <p:ph type="title"/>
          </p:nvPr>
        </p:nvSpPr>
        <p:spPr/>
        <p:txBody>
          <a:bodyPr/>
          <a:lstStyle/>
          <a:p>
            <a:r>
              <a:rPr lang="en-US" err="1"/>
              <a:t>Tärkeitä</a:t>
            </a:r>
            <a:r>
              <a:rPr lang="en-US"/>
              <a:t> </a:t>
            </a:r>
            <a:r>
              <a:rPr lang="en-US" err="1"/>
              <a:t>henkilöitä</a:t>
            </a:r>
          </a:p>
        </p:txBody>
      </p:sp>
      <p:sp>
        <p:nvSpPr>
          <p:cNvPr id="3" name="Content Placeholder 2">
            <a:extLst>
              <a:ext uri="{FF2B5EF4-FFF2-40B4-BE49-F238E27FC236}">
                <a16:creationId xmlns:a16="http://schemas.microsoft.com/office/drawing/2014/main" id="{254626D3-0EA1-7053-1D0D-0FC8999D6063}"/>
              </a:ext>
            </a:extLst>
          </p:cNvPr>
          <p:cNvSpPr>
            <a:spLocks noGrp="1"/>
          </p:cNvSpPr>
          <p:nvPr>
            <p:ph idx="1"/>
          </p:nvPr>
        </p:nvSpPr>
        <p:spPr>
          <a:xfrm>
            <a:off x="603739" y="1641677"/>
            <a:ext cx="7512424" cy="5189193"/>
          </a:xfrm>
        </p:spPr>
        <p:txBody>
          <a:bodyPr vert="horz" lIns="91440" tIns="45720" rIns="91440" bIns="45720" rtlCol="0" anchor="t">
            <a:normAutofit fontScale="85000" lnSpcReduction="20000"/>
          </a:bodyPr>
          <a:lstStyle/>
          <a:p>
            <a:pPr marL="0" indent="0">
              <a:buNone/>
            </a:pPr>
            <a:r>
              <a:rPr lang="en-US"/>
              <a:t>Karl Marx ja Friedrich Engels </a:t>
            </a:r>
          </a:p>
          <a:p>
            <a:pPr marL="0" indent="0">
              <a:buNone/>
            </a:pPr>
            <a:r>
              <a:rPr lang="fi-FI"/>
              <a:t>He yhdessä kirjoituksillaan perustivat  työväen poliittisen aatteen sosialismin. </a:t>
            </a:r>
          </a:p>
          <a:p>
            <a:pPr marL="0" indent="0">
              <a:buNone/>
            </a:pPr>
            <a:endParaRPr lang="fi-FI"/>
          </a:p>
          <a:p>
            <a:pPr marL="0" indent="0">
              <a:buNone/>
            </a:pPr>
            <a:r>
              <a:rPr lang="fi-FI"/>
              <a:t>Heidän mukaan varallisuus jaettiin väärin ja siihen haluttiin muutos. Työväen piti saada enemmän osuutta varallisuudesta, eikä kaikki voinut mennä pääoman omistajille.</a:t>
            </a:r>
          </a:p>
          <a:p>
            <a:pPr marL="0" indent="0">
              <a:buNone/>
            </a:pPr>
            <a:endParaRPr lang="fi-FI"/>
          </a:p>
          <a:p>
            <a:pPr marL="0" indent="0">
              <a:buNone/>
            </a:pPr>
            <a:r>
              <a:rPr lang="fi-FI"/>
              <a:t>Vuonna 1848 heidän kirjoittamassaan kommunistisessa manifestissa, he kannustivat jokaista  työläisiä liittymään yhteen, jotta työntekijöiden asema parantuisi. </a:t>
            </a:r>
          </a:p>
          <a:p>
            <a:pPr marL="0" indent="0">
              <a:buNone/>
            </a:pPr>
            <a:r>
              <a:rPr lang="fi-FI"/>
              <a:t>Kommunistinen manifesti jäi kuitenkin vähälle huomiolle, mutta sosialismi aatteena levisi maailmalla suuresti.</a:t>
            </a:r>
          </a:p>
          <a:p>
            <a:endParaRPr lang="fi-FI"/>
          </a:p>
        </p:txBody>
      </p:sp>
      <p:sp>
        <p:nvSpPr>
          <p:cNvPr id="6" name="TextBox 5">
            <a:extLst>
              <a:ext uri="{FF2B5EF4-FFF2-40B4-BE49-F238E27FC236}">
                <a16:creationId xmlns:a16="http://schemas.microsoft.com/office/drawing/2014/main" id="{734D7978-5A40-9A2D-78AC-F8C62DEEC469}"/>
              </a:ext>
            </a:extLst>
          </p:cNvPr>
          <p:cNvSpPr txBox="1"/>
          <p:nvPr/>
        </p:nvSpPr>
        <p:spPr>
          <a:xfrm>
            <a:off x="8112499" y="6508807"/>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Karl Marx</a:t>
            </a:r>
          </a:p>
        </p:txBody>
      </p:sp>
      <p:sp>
        <p:nvSpPr>
          <p:cNvPr id="7" name="TextBox 6">
            <a:extLst>
              <a:ext uri="{FF2B5EF4-FFF2-40B4-BE49-F238E27FC236}">
                <a16:creationId xmlns:a16="http://schemas.microsoft.com/office/drawing/2014/main" id="{7C821B06-864D-620F-CAEB-CFFA6FEE3B80}"/>
              </a:ext>
            </a:extLst>
          </p:cNvPr>
          <p:cNvSpPr txBox="1"/>
          <p:nvPr/>
        </p:nvSpPr>
        <p:spPr>
          <a:xfrm>
            <a:off x="7601948" y="91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Friedrich Engels</a:t>
            </a:r>
          </a:p>
        </p:txBody>
      </p:sp>
      <p:pic>
        <p:nvPicPr>
          <p:cNvPr id="8" name="Picture 7" descr="Marx vuonna 1875.">
            <a:extLst>
              <a:ext uri="{FF2B5EF4-FFF2-40B4-BE49-F238E27FC236}">
                <a16:creationId xmlns:a16="http://schemas.microsoft.com/office/drawing/2014/main" id="{C3C366A6-19F9-10A1-EB7A-180EE9B0F6CB}"/>
              </a:ext>
            </a:extLst>
          </p:cNvPr>
          <p:cNvPicPr>
            <a:picLocks noChangeAspect="1"/>
          </p:cNvPicPr>
          <p:nvPr/>
        </p:nvPicPr>
        <p:blipFill>
          <a:blip r:embed="rId2"/>
          <a:stretch>
            <a:fillRect/>
          </a:stretch>
        </p:blipFill>
        <p:spPr>
          <a:xfrm>
            <a:off x="9323444" y="2895514"/>
            <a:ext cx="2864786" cy="3957915"/>
          </a:xfrm>
          <a:prstGeom prst="rect">
            <a:avLst/>
          </a:prstGeom>
        </p:spPr>
      </p:pic>
      <p:pic>
        <p:nvPicPr>
          <p:cNvPr id="5" name="Picture 4" descr="Friedrich Engels">
            <a:extLst>
              <a:ext uri="{FF2B5EF4-FFF2-40B4-BE49-F238E27FC236}">
                <a16:creationId xmlns:a16="http://schemas.microsoft.com/office/drawing/2014/main" id="{656F00CA-5918-7BF3-3641-5856AC4B36DC}"/>
              </a:ext>
            </a:extLst>
          </p:cNvPr>
          <p:cNvPicPr>
            <a:picLocks noChangeAspect="1"/>
          </p:cNvPicPr>
          <p:nvPr/>
        </p:nvPicPr>
        <p:blipFill>
          <a:blip r:embed="rId3"/>
          <a:stretch>
            <a:fillRect/>
          </a:stretch>
        </p:blipFill>
        <p:spPr>
          <a:xfrm>
            <a:off x="9317735" y="-68564"/>
            <a:ext cx="2878322" cy="3565153"/>
          </a:xfrm>
          <a:prstGeom prst="rect">
            <a:avLst/>
          </a:prstGeom>
        </p:spPr>
      </p:pic>
    </p:spTree>
    <p:extLst>
      <p:ext uri="{BB962C8B-B14F-4D97-AF65-F5344CB8AC3E}">
        <p14:creationId xmlns:p14="http://schemas.microsoft.com/office/powerpoint/2010/main" val="823385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A167E6-F46E-47EC-6983-7394C955A40B}"/>
              </a:ext>
            </a:extLst>
          </p:cNvPr>
          <p:cNvSpPr>
            <a:spLocks noGrp="1"/>
          </p:cNvSpPr>
          <p:nvPr>
            <p:ph type="title"/>
          </p:nvPr>
        </p:nvSpPr>
        <p:spPr>
          <a:xfrm>
            <a:off x="717616" y="223835"/>
            <a:ext cx="6002110" cy="1495425"/>
          </a:xfrm>
        </p:spPr>
        <p:txBody>
          <a:bodyPr>
            <a:normAutofit/>
          </a:bodyPr>
          <a:lstStyle/>
          <a:p>
            <a:r>
              <a:rPr lang="en-US" sz="4000"/>
              <a:t>Ammattiyhdistysliikkeet</a:t>
            </a:r>
          </a:p>
        </p:txBody>
      </p:sp>
      <p:sp>
        <p:nvSpPr>
          <p:cNvPr id="3" name="Content Placeholder 2">
            <a:extLst>
              <a:ext uri="{FF2B5EF4-FFF2-40B4-BE49-F238E27FC236}">
                <a16:creationId xmlns:a16="http://schemas.microsoft.com/office/drawing/2014/main" id="{8EF7FFC1-CB61-9528-B3BB-EF40707883E9}"/>
              </a:ext>
            </a:extLst>
          </p:cNvPr>
          <p:cNvSpPr>
            <a:spLocks noGrp="1"/>
          </p:cNvSpPr>
          <p:nvPr>
            <p:ph idx="1"/>
          </p:nvPr>
        </p:nvSpPr>
        <p:spPr>
          <a:xfrm>
            <a:off x="717618" y="1416849"/>
            <a:ext cx="6002110" cy="3729034"/>
          </a:xfrm>
        </p:spPr>
        <p:txBody>
          <a:bodyPr vert="horz" lIns="91440" tIns="45720" rIns="91440" bIns="45720" rtlCol="0" anchor="t">
            <a:noAutofit/>
          </a:bodyPr>
          <a:lstStyle/>
          <a:p>
            <a:r>
              <a:rPr lang="en-US" sz="2400" err="1"/>
              <a:t>Ammattiyhdistysliike</a:t>
            </a:r>
            <a:r>
              <a:rPr lang="en-US" sz="2400"/>
              <a:t> on </a:t>
            </a:r>
            <a:r>
              <a:rPr lang="en-US" sz="2400" err="1"/>
              <a:t>työväen</a:t>
            </a:r>
            <a:r>
              <a:rPr lang="en-US" sz="2400"/>
              <a:t> </a:t>
            </a:r>
            <a:r>
              <a:rPr lang="en-US" sz="2400" err="1"/>
              <a:t>järjestäytymistä</a:t>
            </a:r>
            <a:r>
              <a:rPr lang="en-US" sz="2400"/>
              <a:t> </a:t>
            </a:r>
            <a:r>
              <a:rPr lang="en-US" sz="2400" err="1"/>
              <a:t>yhdistyksiin</a:t>
            </a:r>
            <a:r>
              <a:rPr lang="en-US" sz="2400"/>
              <a:t> </a:t>
            </a:r>
            <a:r>
              <a:rPr lang="en-US" sz="2400" err="1"/>
              <a:t>saadakseen</a:t>
            </a:r>
            <a:r>
              <a:rPr lang="en-US" sz="2400"/>
              <a:t> </a:t>
            </a:r>
            <a:r>
              <a:rPr lang="en-US" sz="2400" err="1"/>
              <a:t>paremmat</a:t>
            </a:r>
            <a:r>
              <a:rPr lang="en-US" sz="2400"/>
              <a:t> </a:t>
            </a:r>
            <a:r>
              <a:rPr lang="en-US" sz="2400" err="1"/>
              <a:t>edut</a:t>
            </a:r>
            <a:r>
              <a:rPr lang="en-US" sz="2400"/>
              <a:t>. </a:t>
            </a:r>
            <a:r>
              <a:rPr lang="en-US" sz="2400" err="1"/>
              <a:t>Niitä</a:t>
            </a:r>
            <a:r>
              <a:rPr lang="en-US" sz="2400"/>
              <a:t> </a:t>
            </a:r>
            <a:r>
              <a:rPr lang="en-US" sz="2400" err="1"/>
              <a:t>syntyi</a:t>
            </a:r>
            <a:r>
              <a:rPr lang="en-US" sz="2400"/>
              <a:t> 1800-luvulla.</a:t>
            </a:r>
          </a:p>
          <a:p>
            <a:r>
              <a:rPr lang="en-US" sz="2400"/>
              <a:t>Monissa </a:t>
            </a:r>
            <a:r>
              <a:rPr lang="en-US" sz="2400" err="1"/>
              <a:t>maissa</a:t>
            </a:r>
            <a:r>
              <a:rPr lang="en-US" sz="2400"/>
              <a:t> </a:t>
            </a:r>
            <a:r>
              <a:rPr lang="en-US" sz="2400" err="1"/>
              <a:t>työväenliike</a:t>
            </a:r>
            <a:r>
              <a:rPr lang="en-US" sz="2400"/>
              <a:t> </a:t>
            </a:r>
            <a:r>
              <a:rPr lang="en-US" sz="2400" err="1"/>
              <a:t>alkoi</a:t>
            </a:r>
            <a:r>
              <a:rPr lang="en-US" sz="2400"/>
              <a:t> </a:t>
            </a:r>
            <a:r>
              <a:rPr lang="en-US" sz="2400" err="1"/>
              <a:t>ammattiyhdistyksistä</a:t>
            </a:r>
            <a:r>
              <a:rPr lang="en-US" sz="2400"/>
              <a:t>.</a:t>
            </a:r>
          </a:p>
          <a:p>
            <a:r>
              <a:rPr lang="en-US" sz="2400" err="1"/>
              <a:t>Teollistumisen</a:t>
            </a:r>
            <a:r>
              <a:rPr lang="en-US" sz="2400"/>
              <a:t> </a:t>
            </a:r>
            <a:r>
              <a:rPr lang="en-US" sz="2400" err="1"/>
              <a:t>alkuvaiheessa</a:t>
            </a:r>
            <a:r>
              <a:rPr lang="en-US" sz="2400"/>
              <a:t> </a:t>
            </a:r>
            <a:r>
              <a:rPr lang="en-US" sz="2400" err="1"/>
              <a:t>työväen</a:t>
            </a:r>
            <a:r>
              <a:rPr lang="en-US" sz="2400"/>
              <a:t> </a:t>
            </a:r>
            <a:r>
              <a:rPr lang="en-US" sz="2400" err="1"/>
              <a:t>järjestymistä</a:t>
            </a:r>
            <a:r>
              <a:rPr lang="en-US" sz="2400"/>
              <a:t> </a:t>
            </a:r>
            <a:r>
              <a:rPr lang="en-US" sz="2400" err="1"/>
              <a:t>pyrittiin</a:t>
            </a:r>
            <a:r>
              <a:rPr lang="en-US" sz="2400"/>
              <a:t> </a:t>
            </a:r>
            <a:r>
              <a:rPr lang="en-US" sz="2400" err="1"/>
              <a:t>estämään</a:t>
            </a:r>
            <a:r>
              <a:rPr lang="en-US" sz="2400"/>
              <a:t>. </a:t>
            </a:r>
            <a:r>
              <a:rPr lang="en-US" sz="2400" err="1"/>
              <a:t>Järjestymättömän</a:t>
            </a:r>
            <a:r>
              <a:rPr lang="en-US" sz="2400"/>
              <a:t> </a:t>
            </a:r>
            <a:r>
              <a:rPr lang="en-US" sz="2400" err="1"/>
              <a:t>työväen</a:t>
            </a:r>
            <a:r>
              <a:rPr lang="en-US" sz="2400"/>
              <a:t> </a:t>
            </a:r>
            <a:r>
              <a:rPr lang="en-US" sz="2400" err="1"/>
              <a:t>palkat</a:t>
            </a:r>
            <a:r>
              <a:rPr lang="en-US" sz="2400"/>
              <a:t> ja </a:t>
            </a:r>
            <a:r>
              <a:rPr lang="en-US" sz="2400" err="1"/>
              <a:t>työolot</a:t>
            </a:r>
            <a:r>
              <a:rPr lang="en-US" sz="2400"/>
              <a:t> </a:t>
            </a:r>
            <a:r>
              <a:rPr lang="en-US" sz="2400" err="1"/>
              <a:t>olivat</a:t>
            </a:r>
            <a:r>
              <a:rPr lang="en-US" sz="2400"/>
              <a:t> </a:t>
            </a:r>
            <a:r>
              <a:rPr lang="en-US" sz="2400" err="1"/>
              <a:t>helpompi</a:t>
            </a:r>
            <a:r>
              <a:rPr lang="en-US" sz="2400"/>
              <a:t> </a:t>
            </a:r>
            <a:r>
              <a:rPr lang="en-US" sz="2400" err="1"/>
              <a:t>pitää</a:t>
            </a:r>
            <a:r>
              <a:rPr lang="en-US" sz="2400"/>
              <a:t> </a:t>
            </a:r>
            <a:r>
              <a:rPr lang="en-US" sz="2400" err="1"/>
              <a:t>heikompina</a:t>
            </a:r>
            <a:r>
              <a:rPr lang="en-US" sz="2400"/>
              <a:t>. </a:t>
            </a:r>
          </a:p>
          <a:p>
            <a:r>
              <a:rPr lang="en-US" sz="2400" err="1"/>
              <a:t>Saatettiin</a:t>
            </a:r>
            <a:r>
              <a:rPr lang="en-US" sz="2400"/>
              <a:t> </a:t>
            </a:r>
            <a:r>
              <a:rPr lang="en-US" sz="2400" err="1"/>
              <a:t>vaatia</a:t>
            </a:r>
            <a:r>
              <a:rPr lang="en-US" sz="2400"/>
              <a:t> </a:t>
            </a:r>
            <a:r>
              <a:rPr lang="en-US" sz="2400" err="1"/>
              <a:t>työläisiltä</a:t>
            </a:r>
            <a:r>
              <a:rPr lang="en-US" sz="2400"/>
              <a:t> </a:t>
            </a:r>
            <a:r>
              <a:rPr lang="en-US" sz="2400" err="1"/>
              <a:t>ammattiliittoihin</a:t>
            </a:r>
            <a:r>
              <a:rPr lang="en-US" sz="2400"/>
              <a:t> </a:t>
            </a:r>
            <a:r>
              <a:rPr lang="en-US" sz="2400" err="1"/>
              <a:t>kuulumattomuutta</a:t>
            </a:r>
            <a:r>
              <a:rPr lang="en-US" sz="2400"/>
              <a:t>.</a:t>
            </a:r>
          </a:p>
          <a:p>
            <a:r>
              <a:rPr lang="en-US" sz="2400" err="1"/>
              <a:t>Jäsenmäärän</a:t>
            </a:r>
            <a:r>
              <a:rPr lang="en-US" sz="2400"/>
              <a:t> </a:t>
            </a:r>
            <a:r>
              <a:rPr lang="en-US" sz="2400" err="1"/>
              <a:t>kasvu</a:t>
            </a:r>
            <a:r>
              <a:rPr lang="en-US" sz="2400"/>
              <a:t> </a:t>
            </a:r>
            <a:r>
              <a:rPr lang="en-US" sz="2400" err="1"/>
              <a:t>ammattiyhdistyksissä</a:t>
            </a:r>
            <a:r>
              <a:rPr lang="en-US" sz="2400"/>
              <a:t> </a:t>
            </a:r>
            <a:r>
              <a:rPr lang="en-US" sz="2400" err="1"/>
              <a:t>pakotti</a:t>
            </a:r>
            <a:r>
              <a:rPr lang="en-US" sz="2400"/>
              <a:t> </a:t>
            </a:r>
            <a:r>
              <a:rPr lang="en-US" sz="2400" err="1"/>
              <a:t>työnantajat</a:t>
            </a:r>
            <a:r>
              <a:rPr lang="en-US" sz="2400"/>
              <a:t> </a:t>
            </a:r>
            <a:r>
              <a:rPr lang="en-US" sz="2400" err="1"/>
              <a:t>hyväksymään</a:t>
            </a:r>
            <a:r>
              <a:rPr lang="en-US" sz="2400"/>
              <a:t> ne.</a:t>
            </a:r>
          </a:p>
          <a:p>
            <a:endParaRPr lang="en-US" sz="1900"/>
          </a:p>
          <a:p>
            <a:pPr marL="0" indent="0">
              <a:buNone/>
            </a:pPr>
            <a:endParaRPr lang="en-US" sz="1900"/>
          </a:p>
          <a:p>
            <a:endParaRPr lang="en-US" sz="1900"/>
          </a:p>
        </p:txBody>
      </p:sp>
      <p:pic>
        <p:nvPicPr>
          <p:cNvPr id="6" name="Picture 5" descr="Pin on Labor History: November">
            <a:extLst>
              <a:ext uri="{FF2B5EF4-FFF2-40B4-BE49-F238E27FC236}">
                <a16:creationId xmlns:a16="http://schemas.microsoft.com/office/drawing/2014/main" id="{44A766B7-CD9A-4E07-87FE-1E1C7EA3A973}"/>
              </a:ext>
            </a:extLst>
          </p:cNvPr>
          <p:cNvPicPr>
            <a:picLocks noChangeAspect="1"/>
          </p:cNvPicPr>
          <p:nvPr/>
        </p:nvPicPr>
        <p:blipFill>
          <a:blip r:embed="rId2"/>
          <a:srcRect l="29951" r="13267" b="1"/>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2285989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Otsikko 1">
            <a:extLst>
              <a:ext uri="{FF2B5EF4-FFF2-40B4-BE49-F238E27FC236}">
                <a16:creationId xmlns:a16="http://schemas.microsoft.com/office/drawing/2014/main" id="{8ACD2875-B62A-D48E-3E29-1A31DA3470C8}"/>
              </a:ext>
            </a:extLst>
          </p:cNvPr>
          <p:cNvSpPr>
            <a:spLocks noGrp="1"/>
          </p:cNvSpPr>
          <p:nvPr>
            <p:ph type="title"/>
          </p:nvPr>
        </p:nvSpPr>
        <p:spPr>
          <a:xfrm>
            <a:off x="838200" y="365125"/>
            <a:ext cx="5393361" cy="1325563"/>
          </a:xfrm>
        </p:spPr>
        <p:txBody>
          <a:bodyPr>
            <a:normAutofit/>
          </a:bodyPr>
          <a:lstStyle/>
          <a:p>
            <a:r>
              <a:rPr lang="fi-FI" i="1">
                <a:latin typeface="MS Mincho"/>
                <a:ea typeface="Open Sans"/>
                <a:cs typeface="Open Sans"/>
              </a:rPr>
              <a:t>Työolot tehtaissa ja kaivoksissa</a:t>
            </a:r>
          </a:p>
        </p:txBody>
      </p:sp>
      <p:sp>
        <p:nvSpPr>
          <p:cNvPr id="3" name="Sisällön paikkamerkki 2">
            <a:extLst>
              <a:ext uri="{FF2B5EF4-FFF2-40B4-BE49-F238E27FC236}">
                <a16:creationId xmlns:a16="http://schemas.microsoft.com/office/drawing/2014/main" id="{9EA59CBC-6745-9F14-7AB6-4EB0DD8343D8}"/>
              </a:ext>
            </a:extLst>
          </p:cNvPr>
          <p:cNvSpPr>
            <a:spLocks noGrp="1"/>
          </p:cNvSpPr>
          <p:nvPr>
            <p:ph idx="1"/>
          </p:nvPr>
        </p:nvSpPr>
        <p:spPr>
          <a:xfrm>
            <a:off x="541867" y="1825625"/>
            <a:ext cx="5689694" cy="4637088"/>
          </a:xfrm>
        </p:spPr>
        <p:txBody>
          <a:bodyPr vert="horz" lIns="91440" tIns="45720" rIns="91440" bIns="45720" rtlCol="0" anchor="t">
            <a:noAutofit/>
          </a:bodyPr>
          <a:lstStyle/>
          <a:p>
            <a:pPr marL="0" indent="0">
              <a:buNone/>
            </a:pPr>
            <a:r>
              <a:rPr lang="fi-FI" sz="2000" dirty="0">
                <a:latin typeface="Goudy Old Style"/>
              </a:rPr>
              <a:t>Teollisen vallankumouksen alussa työoloihin ei kiinnitetty juurikaan huomiota, sillä kuka tahansa pystyi tulla työntekijän tilalle, jos tälle kävisi jotain. </a:t>
            </a:r>
          </a:p>
          <a:p>
            <a:pPr marL="0" indent="0">
              <a:buNone/>
            </a:pPr>
            <a:r>
              <a:rPr lang="fi-FI" sz="2000" dirty="0">
                <a:latin typeface="Goudy Old Style"/>
              </a:rPr>
              <a:t>Työ oli yksitoikkoista, päivät olivat jopa 16 tuntisia ja palkka oli huonoa. Maaseudun työntekoon verraten, tehtaissa tai kaivoksissa ei pidetty taukoja, joka teki työnteosta entistä raskaampaa. Lisäksi tehtaissa koneet loivat napakan työtahdin luonnon rytmin sijasta.</a:t>
            </a:r>
          </a:p>
          <a:p>
            <a:pPr marL="0" indent="0">
              <a:buNone/>
            </a:pPr>
            <a:r>
              <a:rPr lang="fi-FI" sz="2000" dirty="0">
                <a:latin typeface="Goudy Old Style"/>
              </a:rPr>
              <a:t>Työturvallisuus oli tehtaissa ja kaivoksissa lähinnä sivuseikka, joten erilaiset tapaturmat ja ammattitaudit olivat hyvin yleisiä.</a:t>
            </a:r>
          </a:p>
          <a:p>
            <a:pPr marL="0" indent="0">
              <a:buNone/>
            </a:pPr>
            <a:r>
              <a:rPr lang="fi-FI" sz="2000" dirty="0">
                <a:latin typeface="Goudy Old Style"/>
              </a:rPr>
              <a:t>Kaivoksissa oli vielä muita vaaroja, kuten räjähteet ja sortumisvaara. Lisäksi ilmanvaihto oli todella heikko.</a:t>
            </a:r>
          </a:p>
          <a:p>
            <a:pPr marL="0" indent="0">
              <a:buNone/>
            </a:pPr>
            <a:endParaRPr lang="fi-FI" sz="1800" dirty="0">
              <a:latin typeface="Calisto MT"/>
            </a:endParaRPr>
          </a:p>
          <a:p>
            <a:pPr marL="0" indent="0">
              <a:buNone/>
            </a:pPr>
            <a:endParaRPr lang="fi-FI" sz="1800">
              <a:latin typeface="Calisto MT"/>
            </a:endParaRPr>
          </a:p>
        </p:txBody>
      </p:sp>
      <p:pic>
        <p:nvPicPr>
          <p:cNvPr id="4" name="Kuva 3" descr="Kuva, joka sisältää kohteen piha-, taivas, mustavalkoinen, rakennus&#10;&#10;Tekoälyllä luotu sisältö saattaa olla virheellistä.">
            <a:extLst>
              <a:ext uri="{FF2B5EF4-FFF2-40B4-BE49-F238E27FC236}">
                <a16:creationId xmlns:a16="http://schemas.microsoft.com/office/drawing/2014/main" id="{23C9212B-98F6-42D8-B8E7-3D08BC4186A7}"/>
              </a:ext>
            </a:extLst>
          </p:cNvPr>
          <p:cNvPicPr>
            <a:picLocks noChangeAspect="1"/>
          </p:cNvPicPr>
          <p:nvPr/>
        </p:nvPicPr>
        <p:blipFill>
          <a:blip r:embed="rId2"/>
          <a:srcRect l="19861" r="19861"/>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noFill/>
          <a:ln w="127000" cap="rnd">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bg1">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Suorakulmio: Pyöristetyt kulmat 5">
            <a:extLst>
              <a:ext uri="{FF2B5EF4-FFF2-40B4-BE49-F238E27FC236}">
                <a16:creationId xmlns:a16="http://schemas.microsoft.com/office/drawing/2014/main" id="{60936CC8-111B-E421-0380-27A377DA7C19}"/>
              </a:ext>
            </a:extLst>
          </p:cNvPr>
          <p:cNvSpPr/>
          <p:nvPr/>
        </p:nvSpPr>
        <p:spPr>
          <a:xfrm>
            <a:off x="304433" y="165374"/>
            <a:ext cx="5924082" cy="6525178"/>
          </a:xfrm>
          <a:custGeom>
            <a:avLst/>
            <a:gdLst>
              <a:gd name="connsiteX0" fmla="*/ 0 w 5924082"/>
              <a:gd name="connsiteY0" fmla="*/ 987367 h 6525178"/>
              <a:gd name="connsiteX1" fmla="*/ 987367 w 5924082"/>
              <a:gd name="connsiteY1" fmla="*/ 0 h 6525178"/>
              <a:gd name="connsiteX2" fmla="*/ 1606098 w 5924082"/>
              <a:gd name="connsiteY2" fmla="*/ 0 h 6525178"/>
              <a:gd name="connsiteX3" fmla="*/ 2185336 w 5924082"/>
              <a:gd name="connsiteY3" fmla="*/ 0 h 6525178"/>
              <a:gd name="connsiteX4" fmla="*/ 2725080 w 5924082"/>
              <a:gd name="connsiteY4" fmla="*/ 0 h 6525178"/>
              <a:gd name="connsiteX5" fmla="*/ 3462292 w 5924082"/>
              <a:gd name="connsiteY5" fmla="*/ 0 h 6525178"/>
              <a:gd name="connsiteX6" fmla="*/ 4160010 w 5924082"/>
              <a:gd name="connsiteY6" fmla="*/ 0 h 6525178"/>
              <a:gd name="connsiteX7" fmla="*/ 4936715 w 5924082"/>
              <a:gd name="connsiteY7" fmla="*/ 0 h 6525178"/>
              <a:gd name="connsiteX8" fmla="*/ 5924082 w 5924082"/>
              <a:gd name="connsiteY8" fmla="*/ 987367 h 6525178"/>
              <a:gd name="connsiteX9" fmla="*/ 5924082 w 5924082"/>
              <a:gd name="connsiteY9" fmla="*/ 1682935 h 6525178"/>
              <a:gd name="connsiteX10" fmla="*/ 5924082 w 5924082"/>
              <a:gd name="connsiteY10" fmla="*/ 2196485 h 6525178"/>
              <a:gd name="connsiteX11" fmla="*/ 5924082 w 5924082"/>
              <a:gd name="connsiteY11" fmla="*/ 2710035 h 6525178"/>
              <a:gd name="connsiteX12" fmla="*/ 5924082 w 5924082"/>
              <a:gd name="connsiteY12" fmla="*/ 3269090 h 6525178"/>
              <a:gd name="connsiteX13" fmla="*/ 5924082 w 5924082"/>
              <a:gd name="connsiteY13" fmla="*/ 4010162 h 6525178"/>
              <a:gd name="connsiteX14" fmla="*/ 5924082 w 5924082"/>
              <a:gd name="connsiteY14" fmla="*/ 4523712 h 6525178"/>
              <a:gd name="connsiteX15" fmla="*/ 5924082 w 5924082"/>
              <a:gd name="connsiteY15" fmla="*/ 5537811 h 6525178"/>
              <a:gd name="connsiteX16" fmla="*/ 4936715 w 5924082"/>
              <a:gd name="connsiteY16" fmla="*/ 6525178 h 6525178"/>
              <a:gd name="connsiteX17" fmla="*/ 4396971 w 5924082"/>
              <a:gd name="connsiteY17" fmla="*/ 6525178 h 6525178"/>
              <a:gd name="connsiteX18" fmla="*/ 3738746 w 5924082"/>
              <a:gd name="connsiteY18" fmla="*/ 6525178 h 6525178"/>
              <a:gd name="connsiteX19" fmla="*/ 3041028 w 5924082"/>
              <a:gd name="connsiteY19" fmla="*/ 6525178 h 6525178"/>
              <a:gd name="connsiteX20" fmla="*/ 2461790 w 5924082"/>
              <a:gd name="connsiteY20" fmla="*/ 6525178 h 6525178"/>
              <a:gd name="connsiteX21" fmla="*/ 1764072 w 5924082"/>
              <a:gd name="connsiteY21" fmla="*/ 6525178 h 6525178"/>
              <a:gd name="connsiteX22" fmla="*/ 987367 w 5924082"/>
              <a:gd name="connsiteY22" fmla="*/ 6525178 h 6525178"/>
              <a:gd name="connsiteX23" fmla="*/ 0 w 5924082"/>
              <a:gd name="connsiteY23" fmla="*/ 5537811 h 6525178"/>
              <a:gd name="connsiteX24" fmla="*/ 0 w 5924082"/>
              <a:gd name="connsiteY24" fmla="*/ 4842243 h 6525178"/>
              <a:gd name="connsiteX25" fmla="*/ 0 w 5924082"/>
              <a:gd name="connsiteY25" fmla="*/ 4101171 h 6525178"/>
              <a:gd name="connsiteX26" fmla="*/ 0 w 5924082"/>
              <a:gd name="connsiteY26" fmla="*/ 3496612 h 6525178"/>
              <a:gd name="connsiteX27" fmla="*/ 0 w 5924082"/>
              <a:gd name="connsiteY27" fmla="*/ 2801044 h 6525178"/>
              <a:gd name="connsiteX28" fmla="*/ 0 w 5924082"/>
              <a:gd name="connsiteY28" fmla="*/ 2287494 h 6525178"/>
              <a:gd name="connsiteX29" fmla="*/ 0 w 5924082"/>
              <a:gd name="connsiteY29" fmla="*/ 1773944 h 6525178"/>
              <a:gd name="connsiteX30" fmla="*/ 0 w 5924082"/>
              <a:gd name="connsiteY30" fmla="*/ 987367 h 652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24082" h="6525178" extrusionOk="0">
                <a:moveTo>
                  <a:pt x="0" y="987367"/>
                </a:moveTo>
                <a:cubicBezTo>
                  <a:pt x="84704" y="486548"/>
                  <a:pt x="412367" y="-34354"/>
                  <a:pt x="987367" y="0"/>
                </a:cubicBezTo>
                <a:cubicBezTo>
                  <a:pt x="1220481" y="18514"/>
                  <a:pt x="1468401" y="-22567"/>
                  <a:pt x="1606098" y="0"/>
                </a:cubicBezTo>
                <a:cubicBezTo>
                  <a:pt x="1743795" y="22567"/>
                  <a:pt x="1901967" y="-24022"/>
                  <a:pt x="2185336" y="0"/>
                </a:cubicBezTo>
                <a:cubicBezTo>
                  <a:pt x="2468705" y="24022"/>
                  <a:pt x="2608171" y="-26646"/>
                  <a:pt x="2725080" y="0"/>
                </a:cubicBezTo>
                <a:cubicBezTo>
                  <a:pt x="2841989" y="26646"/>
                  <a:pt x="3094895" y="11230"/>
                  <a:pt x="3462292" y="0"/>
                </a:cubicBezTo>
                <a:cubicBezTo>
                  <a:pt x="3829689" y="-11230"/>
                  <a:pt x="3917491" y="-1548"/>
                  <a:pt x="4160010" y="0"/>
                </a:cubicBezTo>
                <a:cubicBezTo>
                  <a:pt x="4402529" y="1548"/>
                  <a:pt x="4612314" y="28520"/>
                  <a:pt x="4936715" y="0"/>
                </a:cubicBezTo>
                <a:cubicBezTo>
                  <a:pt x="5485481" y="26907"/>
                  <a:pt x="5836670" y="389488"/>
                  <a:pt x="5924082" y="987367"/>
                </a:cubicBezTo>
                <a:cubicBezTo>
                  <a:pt x="5891738" y="1194113"/>
                  <a:pt x="5917336" y="1466811"/>
                  <a:pt x="5924082" y="1682935"/>
                </a:cubicBezTo>
                <a:cubicBezTo>
                  <a:pt x="5930828" y="1899059"/>
                  <a:pt x="5901966" y="1958043"/>
                  <a:pt x="5924082" y="2196485"/>
                </a:cubicBezTo>
                <a:cubicBezTo>
                  <a:pt x="5946199" y="2434927"/>
                  <a:pt x="5911287" y="2528050"/>
                  <a:pt x="5924082" y="2710035"/>
                </a:cubicBezTo>
                <a:cubicBezTo>
                  <a:pt x="5936878" y="2892020"/>
                  <a:pt x="5916883" y="3130859"/>
                  <a:pt x="5924082" y="3269090"/>
                </a:cubicBezTo>
                <a:cubicBezTo>
                  <a:pt x="5931281" y="3407321"/>
                  <a:pt x="5888127" y="3828319"/>
                  <a:pt x="5924082" y="4010162"/>
                </a:cubicBezTo>
                <a:cubicBezTo>
                  <a:pt x="5960037" y="4192005"/>
                  <a:pt x="5911151" y="4351870"/>
                  <a:pt x="5924082" y="4523712"/>
                </a:cubicBezTo>
                <a:cubicBezTo>
                  <a:pt x="5937014" y="4695554"/>
                  <a:pt x="5887748" y="5131741"/>
                  <a:pt x="5924082" y="5537811"/>
                </a:cubicBezTo>
                <a:cubicBezTo>
                  <a:pt x="5934206" y="6121242"/>
                  <a:pt x="5455461" y="6609490"/>
                  <a:pt x="4936715" y="6525178"/>
                </a:cubicBezTo>
                <a:cubicBezTo>
                  <a:pt x="4816085" y="6498392"/>
                  <a:pt x="4651059" y="6530210"/>
                  <a:pt x="4396971" y="6525178"/>
                </a:cubicBezTo>
                <a:cubicBezTo>
                  <a:pt x="4142883" y="6520146"/>
                  <a:pt x="3928076" y="6492496"/>
                  <a:pt x="3738746" y="6525178"/>
                </a:cubicBezTo>
                <a:cubicBezTo>
                  <a:pt x="3549417" y="6557860"/>
                  <a:pt x="3273567" y="6507981"/>
                  <a:pt x="3041028" y="6525178"/>
                </a:cubicBezTo>
                <a:cubicBezTo>
                  <a:pt x="2808489" y="6542375"/>
                  <a:pt x="2609904" y="6518256"/>
                  <a:pt x="2461790" y="6525178"/>
                </a:cubicBezTo>
                <a:cubicBezTo>
                  <a:pt x="2313676" y="6532100"/>
                  <a:pt x="2012469" y="6517944"/>
                  <a:pt x="1764072" y="6525178"/>
                </a:cubicBezTo>
                <a:cubicBezTo>
                  <a:pt x="1515675" y="6532412"/>
                  <a:pt x="1148853" y="6498059"/>
                  <a:pt x="987367" y="6525178"/>
                </a:cubicBezTo>
                <a:cubicBezTo>
                  <a:pt x="453296" y="6519577"/>
                  <a:pt x="-1538" y="6100618"/>
                  <a:pt x="0" y="5537811"/>
                </a:cubicBezTo>
                <a:cubicBezTo>
                  <a:pt x="-28838" y="5276849"/>
                  <a:pt x="-3312" y="5030253"/>
                  <a:pt x="0" y="4842243"/>
                </a:cubicBezTo>
                <a:cubicBezTo>
                  <a:pt x="3312" y="4654233"/>
                  <a:pt x="3073" y="4276406"/>
                  <a:pt x="0" y="4101171"/>
                </a:cubicBezTo>
                <a:cubicBezTo>
                  <a:pt x="-3073" y="3925936"/>
                  <a:pt x="-3284" y="3702135"/>
                  <a:pt x="0" y="3496612"/>
                </a:cubicBezTo>
                <a:cubicBezTo>
                  <a:pt x="3284" y="3291089"/>
                  <a:pt x="-2228" y="3085555"/>
                  <a:pt x="0" y="2801044"/>
                </a:cubicBezTo>
                <a:cubicBezTo>
                  <a:pt x="2228" y="2516533"/>
                  <a:pt x="12940" y="2398329"/>
                  <a:pt x="0" y="2287494"/>
                </a:cubicBezTo>
                <a:cubicBezTo>
                  <a:pt x="-12940" y="2176659"/>
                  <a:pt x="12263" y="1992472"/>
                  <a:pt x="0" y="1773944"/>
                </a:cubicBezTo>
                <a:cubicBezTo>
                  <a:pt x="-12263" y="1555416"/>
                  <a:pt x="35224" y="1364913"/>
                  <a:pt x="0" y="987367"/>
                </a:cubicBezTo>
                <a:close/>
              </a:path>
            </a:pathLst>
          </a:custGeom>
          <a:noFill/>
          <a:ln w="28575">
            <a:solidFill>
              <a:schemeClr val="bg2">
                <a:lumMod val="25000"/>
              </a:schemeClr>
            </a:solidFill>
            <a:extLst>
              <a:ext uri="{C807C97D-BFC1-408E-A445-0C87EB9F89A2}">
                <ask:lineSketchStyleProps xmlns:ask="http://schemas.microsoft.com/office/drawing/2018/sketchyshapes" sd="218589323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5634359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8">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9CA3682-4BDB-FB5F-E8C0-7A47C4EC2354}"/>
              </a:ext>
            </a:extLst>
          </p:cNvPr>
          <p:cNvSpPr>
            <a:spLocks noGrp="1"/>
          </p:cNvSpPr>
          <p:nvPr>
            <p:ph type="title"/>
          </p:nvPr>
        </p:nvSpPr>
        <p:spPr>
          <a:xfrm>
            <a:off x="838200" y="216343"/>
            <a:ext cx="10515600" cy="1325563"/>
          </a:xfrm>
        </p:spPr>
        <p:txBody>
          <a:bodyPr>
            <a:normAutofit/>
          </a:bodyPr>
          <a:lstStyle/>
          <a:p>
            <a:r>
              <a:rPr lang="fi-FI"/>
              <a:t>                     Sosialismi ja kommunismi</a:t>
            </a:r>
          </a:p>
        </p:txBody>
      </p:sp>
      <p:sp>
        <p:nvSpPr>
          <p:cNvPr id="3" name="Sisällön paikkamerkki 2">
            <a:extLst>
              <a:ext uri="{FF2B5EF4-FFF2-40B4-BE49-F238E27FC236}">
                <a16:creationId xmlns:a16="http://schemas.microsoft.com/office/drawing/2014/main" id="{B458876F-A86D-710B-719B-E6FA765E1F72}"/>
              </a:ext>
            </a:extLst>
          </p:cNvPr>
          <p:cNvSpPr>
            <a:spLocks noGrp="1"/>
          </p:cNvSpPr>
          <p:nvPr>
            <p:ph sz="half" idx="1"/>
          </p:nvPr>
        </p:nvSpPr>
        <p:spPr>
          <a:xfrm>
            <a:off x="579895" y="1182981"/>
            <a:ext cx="5356085" cy="3795748"/>
          </a:xfrm>
        </p:spPr>
        <p:txBody>
          <a:bodyPr vert="horz" lIns="91440" tIns="45720" rIns="91440" bIns="45720" rtlCol="0" anchor="t">
            <a:noAutofit/>
          </a:bodyPr>
          <a:lstStyle/>
          <a:p>
            <a:pPr marL="0" indent="0">
              <a:buNone/>
            </a:pPr>
            <a:r>
              <a:rPr lang="fi-FI" sz="1800" b="1" dirty="0">
                <a:latin typeface="Segoe UI"/>
                <a:cs typeface="Segoe UI"/>
              </a:rPr>
              <a:t>Sosialismi</a:t>
            </a:r>
          </a:p>
          <a:p>
            <a:pPr marL="0" indent="0">
              <a:buNone/>
            </a:pPr>
            <a:r>
              <a:rPr lang="fi-FI" sz="1800" dirty="0">
                <a:latin typeface="Segoe UI"/>
                <a:cs typeface="Segoe UI"/>
              </a:rPr>
              <a:t>-Työväki eli tavalliset työntekijät on tosi tärkeitä, koska he tekevät kaiken, mitä yhteiskunta tarvitsee.</a:t>
            </a:r>
          </a:p>
          <a:p>
            <a:pPr marL="0" indent="0">
              <a:buNone/>
            </a:pPr>
            <a:r>
              <a:rPr lang="fi-FI" sz="1800" dirty="0">
                <a:latin typeface="Segoe UI"/>
                <a:cs typeface="Segoe UI"/>
              </a:rPr>
              <a:t>-Sosialismin mielestä on väärin, että rikkaat omistajat hyötyvät työntekijöiden kustannuksella.</a:t>
            </a:r>
          </a:p>
          <a:p>
            <a:pPr marL="0" indent="0">
              <a:buNone/>
            </a:pPr>
            <a:r>
              <a:rPr lang="fi-FI" sz="1800" dirty="0">
                <a:latin typeface="Segoe UI"/>
                <a:cs typeface="Segoe UI"/>
              </a:rPr>
              <a:t>-Siksi pitäisi olla reilut palkat, turvalliset työpaikat ja lyhyempi työpäivä. </a:t>
            </a:r>
          </a:p>
          <a:p>
            <a:pPr marL="0" indent="0">
              <a:buNone/>
            </a:pPr>
            <a:r>
              <a:rPr lang="fi-FI" sz="1800" b="1" dirty="0">
                <a:latin typeface="Segoe UI"/>
                <a:cs typeface="Segoe UI"/>
              </a:rPr>
              <a:t>Syyt</a:t>
            </a:r>
            <a:r>
              <a:rPr lang="fi-FI" sz="1800" dirty="0">
                <a:latin typeface="Segoe UI"/>
                <a:cs typeface="Segoe UI"/>
              </a:rPr>
              <a:t>: Työväen piti tehdä pitkää päivää, vaarallisissa oloissa ja pienellä palkalla, kun taas rikkaat omistajat saivat isot voitot. Tämä koettiin epäreiluksi.</a:t>
            </a:r>
          </a:p>
          <a:p>
            <a:pPr marL="0" indent="0">
              <a:buNone/>
            </a:pPr>
            <a:r>
              <a:rPr lang="fi-FI" sz="1800" b="1" dirty="0">
                <a:latin typeface="Segoe UI"/>
                <a:cs typeface="Segoe UI"/>
              </a:rPr>
              <a:t>Ajatus</a:t>
            </a:r>
            <a:r>
              <a:rPr lang="fi-FI" sz="1800" dirty="0">
                <a:latin typeface="Segoe UI"/>
                <a:cs typeface="Segoe UI"/>
              </a:rPr>
              <a:t>: Työntekijöiden asemaa pitää parantaa ja varmistaa, että kaikilla on samat mahdollisuudet.</a:t>
            </a:r>
          </a:p>
          <a:p>
            <a:pPr marL="0" indent="0">
              <a:buNone/>
            </a:pPr>
            <a:r>
              <a:rPr lang="fi-FI" sz="1800" b="1" dirty="0">
                <a:latin typeface="Segoe UI"/>
                <a:cs typeface="Segoe UI"/>
              </a:rPr>
              <a:t>Seuraukset</a:t>
            </a:r>
            <a:r>
              <a:rPr lang="fi-FI" sz="1800" dirty="0">
                <a:latin typeface="Segoe UI"/>
                <a:cs typeface="Segoe UI"/>
              </a:rPr>
              <a:t>: Sosialismin ansiosta saatiin mm: 8 tunnin työpäivä, parempi työturvallisuus ja palkkoja nostettiin. Valtio alkoi myös huolehtia terveydenhuollosta, koulutuksesta ja sosiaaliturvasta.</a:t>
            </a:r>
          </a:p>
          <a:p>
            <a:pPr marL="0" indent="0">
              <a:buNone/>
            </a:pPr>
            <a:endParaRPr lang="fi-FI" sz="1100"/>
          </a:p>
        </p:txBody>
      </p:sp>
      <p:sp>
        <p:nvSpPr>
          <p:cNvPr id="4" name="Sisällön paikkamerkki 3">
            <a:extLst>
              <a:ext uri="{FF2B5EF4-FFF2-40B4-BE49-F238E27FC236}">
                <a16:creationId xmlns:a16="http://schemas.microsoft.com/office/drawing/2014/main" id="{28D5CE9C-265A-E7BD-6359-D066AD23033B}"/>
              </a:ext>
            </a:extLst>
          </p:cNvPr>
          <p:cNvSpPr>
            <a:spLocks noGrp="1"/>
          </p:cNvSpPr>
          <p:nvPr>
            <p:ph sz="half" idx="2"/>
          </p:nvPr>
        </p:nvSpPr>
        <p:spPr>
          <a:xfrm>
            <a:off x="5946054" y="1182982"/>
            <a:ext cx="5924355" cy="5358493"/>
          </a:xfrm>
        </p:spPr>
        <p:txBody>
          <a:bodyPr vert="horz" lIns="91440" tIns="45720" rIns="91440" bIns="45720" rtlCol="0" anchor="t">
            <a:normAutofit fontScale="92500" lnSpcReduction="20000"/>
          </a:bodyPr>
          <a:lstStyle/>
          <a:p>
            <a:pPr marL="0" indent="0">
              <a:buNone/>
            </a:pPr>
            <a:r>
              <a:rPr lang="fi-FI" sz="1900" b="1" dirty="0">
                <a:latin typeface="Segoe UI"/>
                <a:cs typeface="Segoe UI"/>
              </a:rPr>
              <a:t>Kommunismi</a:t>
            </a:r>
            <a:endParaRPr lang="fi-FI" sz="1900" dirty="0">
              <a:latin typeface="Segoe UI"/>
              <a:cs typeface="Segoe UI"/>
            </a:endParaRPr>
          </a:p>
          <a:p>
            <a:pPr marL="0" indent="0">
              <a:buNone/>
            </a:pPr>
            <a:r>
              <a:rPr lang="fi-FI" sz="1900" dirty="0">
                <a:latin typeface="Segoe UI"/>
                <a:cs typeface="Segoe UI"/>
              </a:rPr>
              <a:t>-Tavoitteena olisi, että ei olisi enää eri luokkia, vaan kaikki olisivat tasa-arvoisia.</a:t>
            </a:r>
          </a:p>
          <a:p>
            <a:pPr marL="0" indent="0">
              <a:buNone/>
            </a:pPr>
            <a:r>
              <a:rPr lang="fi-FI" sz="1900" dirty="0">
                <a:latin typeface="Segoe UI"/>
                <a:cs typeface="Segoe UI"/>
              </a:rPr>
              <a:t>-Työtä tehtäisiin yhdessä, ei siksi että on pakko, vaan siksi että se hyödyttää kaikkia.</a:t>
            </a:r>
          </a:p>
          <a:p>
            <a:pPr marL="0" indent="0">
              <a:buNone/>
            </a:pPr>
            <a:r>
              <a:rPr lang="fi-FI" sz="1900" dirty="0">
                <a:latin typeface="Segoe UI"/>
                <a:cs typeface="Segoe UI"/>
              </a:rPr>
              <a:t>-Kaikki saisivat sen, mitä tarvitsevat, eikä kenenkään tarvitsisi elää köyhyydessä.</a:t>
            </a:r>
          </a:p>
          <a:p>
            <a:pPr marL="0" indent="0">
              <a:buNone/>
            </a:pPr>
            <a:endParaRPr lang="fi-FI" sz="1900" dirty="0">
              <a:latin typeface="Segoe UI"/>
              <a:cs typeface="Segoe UI"/>
            </a:endParaRPr>
          </a:p>
          <a:p>
            <a:pPr marL="0" indent="0">
              <a:buNone/>
            </a:pPr>
            <a:r>
              <a:rPr lang="fi-FI" sz="1900" b="1" dirty="0">
                <a:latin typeface="Segoe UI"/>
                <a:cs typeface="Segoe UI"/>
              </a:rPr>
              <a:t>Syyt</a:t>
            </a:r>
            <a:r>
              <a:rPr lang="fi-FI" sz="1900" dirty="0">
                <a:latin typeface="Segoe UI"/>
                <a:cs typeface="Segoe UI"/>
              </a:rPr>
              <a:t>: Sosialismi ei kommunismin mielestä riittänyt, koska rikkaat ja luokat olivat yhä olemassa. Ongelmat jatkuivat niin kauan kuin joku omisti ja toinen teki työn.</a:t>
            </a:r>
          </a:p>
          <a:p>
            <a:pPr marL="0" indent="0">
              <a:buNone/>
            </a:pPr>
            <a:r>
              <a:rPr lang="fi-FI" sz="1900" b="1" dirty="0">
                <a:latin typeface="Segoe UI"/>
                <a:cs typeface="Segoe UI"/>
              </a:rPr>
              <a:t>Ajatus</a:t>
            </a:r>
            <a:r>
              <a:rPr lang="fi-FI" sz="1900" dirty="0">
                <a:latin typeface="Segoe UI"/>
                <a:cs typeface="Segoe UI"/>
              </a:rPr>
              <a:t>: Poistetaan kokonaan luokat ja yksityinen omistus. Kaikki tekevät töitä yhdessä ja kaikki saavat tarvitsemansa.</a:t>
            </a:r>
          </a:p>
          <a:p>
            <a:pPr marL="0" indent="0">
              <a:buNone/>
            </a:pPr>
            <a:r>
              <a:rPr lang="fi-FI" sz="1900" b="1" dirty="0">
                <a:latin typeface="Segoe UI"/>
                <a:cs typeface="Segoe UI"/>
              </a:rPr>
              <a:t>Seuraukset</a:t>
            </a:r>
            <a:r>
              <a:rPr lang="fi-FI" sz="1900" dirty="0">
                <a:latin typeface="Segoe UI"/>
                <a:cs typeface="Segoe UI"/>
              </a:rPr>
              <a:t>: Ei enää köyhyyttä tai suuria eroja rikkaiden ja köyhien välillä. Työpäivät ovat paljon lyhyempiä ja ihmiset voisivat tehdä työtä, joka tuntuu mielekkäältä.</a:t>
            </a:r>
          </a:p>
          <a:p>
            <a:pPr marL="0" indent="0">
              <a:buNone/>
            </a:pPr>
            <a:br>
              <a:rPr lang="fi-FI" sz="1000" dirty="0"/>
            </a:br>
            <a:endParaRPr lang="fi-FI" sz="1000"/>
          </a:p>
          <a:p>
            <a:pPr marL="0" indent="0">
              <a:buNone/>
            </a:pPr>
            <a:br>
              <a:rPr lang="fi-FI" sz="1000" dirty="0"/>
            </a:br>
            <a:endParaRPr lang="fi-FI" sz="1000"/>
          </a:p>
          <a:p>
            <a:pPr marL="0" indent="0">
              <a:buNone/>
            </a:pPr>
            <a:endParaRPr lang="fi-FI" sz="1000"/>
          </a:p>
        </p:txBody>
      </p:sp>
    </p:spTree>
    <p:extLst>
      <p:ext uri="{BB962C8B-B14F-4D97-AF65-F5344CB8AC3E}">
        <p14:creationId xmlns:p14="http://schemas.microsoft.com/office/powerpoint/2010/main" val="2972861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52D15CD-658D-3CEA-66D5-A75AC0CDF962}"/>
              </a:ext>
            </a:extLst>
          </p:cNvPr>
          <p:cNvSpPr>
            <a:spLocks noGrp="1"/>
          </p:cNvSpPr>
          <p:nvPr>
            <p:ph type="title"/>
          </p:nvPr>
        </p:nvSpPr>
        <p:spPr>
          <a:xfrm>
            <a:off x="1640335" y="1548160"/>
            <a:ext cx="8924392" cy="1058275"/>
          </a:xfrm>
        </p:spPr>
        <p:txBody>
          <a:bodyPr>
            <a:normAutofit/>
          </a:bodyPr>
          <a:lstStyle/>
          <a:p>
            <a:pPr algn="ctr"/>
            <a:r>
              <a:rPr lang="fi-FI" dirty="0">
                <a:latin typeface="Perpetua"/>
              </a:rPr>
              <a:t> </a:t>
            </a:r>
          </a:p>
        </p:txBody>
      </p:sp>
      <p:sp>
        <p:nvSpPr>
          <p:cNvPr id="94" name="Freeform: Shape 93">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isällön paikkamerkki 72">
            <a:extLst>
              <a:ext uri="{FF2B5EF4-FFF2-40B4-BE49-F238E27FC236}">
                <a16:creationId xmlns:a16="http://schemas.microsoft.com/office/drawing/2014/main" id="{409E224E-77DC-B2B0-4C28-9478EEF48E32}"/>
              </a:ext>
            </a:extLst>
          </p:cNvPr>
          <p:cNvSpPr>
            <a:spLocks noGrp="1"/>
          </p:cNvSpPr>
          <p:nvPr>
            <p:ph idx="1"/>
          </p:nvPr>
        </p:nvSpPr>
        <p:spPr>
          <a:xfrm>
            <a:off x="1941207" y="2752316"/>
            <a:ext cx="8309586" cy="2756848"/>
          </a:xfrm>
        </p:spPr>
        <p:txBody>
          <a:bodyPr vert="horz" lIns="91440" tIns="45720" rIns="91440" bIns="45720" rtlCol="0">
            <a:normAutofit/>
          </a:bodyPr>
          <a:lstStyle/>
          <a:p>
            <a:pPr marL="0" indent="0">
              <a:spcBef>
                <a:spcPts val="0"/>
              </a:spcBef>
              <a:spcAft>
                <a:spcPts val="600"/>
              </a:spcAft>
              <a:buNone/>
            </a:pPr>
            <a:r>
              <a:rPr lang="fi-FI" sz="2000">
                <a:latin typeface="Calibri"/>
                <a:ea typeface="Calibri"/>
                <a:cs typeface="Calibri"/>
                <a:hlinkClick r:id="rId2">
                  <a:extLst>
                    <a:ext uri="{A12FA001-AC4F-418D-AE19-62706E023703}">
                      <ahyp:hlinkClr xmlns:ahyp="http://schemas.microsoft.com/office/drawing/2018/hyperlinkcolor" val="tx"/>
                    </a:ext>
                  </a:extLst>
                </a:hlinkClick>
              </a:rPr>
              <a:t>https://fi.wikipedia.org/wiki/</a:t>
            </a:r>
            <a:r>
              <a:rPr lang="fi-FI" sz="2000">
                <a:latin typeface="Calibri"/>
                <a:ea typeface="Calibri"/>
                <a:cs typeface="Calibri"/>
                <a:hlinkClick r:id="rId2"/>
              </a:rPr>
              <a:t>Kommunismi</a:t>
            </a:r>
            <a:endParaRPr lang="en-US" sz="2000">
              <a:latin typeface="Calibri"/>
              <a:ea typeface="Calibri"/>
              <a:cs typeface="Calibri"/>
            </a:endParaRPr>
          </a:p>
          <a:p>
            <a:pPr marL="0" indent="0">
              <a:spcBef>
                <a:spcPts val="0"/>
              </a:spcBef>
              <a:spcAft>
                <a:spcPts val="600"/>
              </a:spcAft>
              <a:buNone/>
            </a:pPr>
            <a:r>
              <a:rPr lang="fi-FI" sz="2000">
                <a:latin typeface="Calibri"/>
                <a:ea typeface="Calibri"/>
                <a:cs typeface="Calibri"/>
                <a:hlinkClick r:id="rId2">
                  <a:extLst>
                    <a:ext uri="{A12FA001-AC4F-418D-AE19-62706E023703}">
                      <ahyp:hlinkClr xmlns:ahyp="http://schemas.microsoft.com/office/drawing/2018/hyperlinkcolor" val="tx"/>
                    </a:ext>
                  </a:extLst>
                </a:hlinkClick>
              </a:rPr>
              <a:t>Forum</a:t>
            </a:r>
            <a:r>
              <a:rPr lang="fi-FI" sz="2000">
                <a:latin typeface="Calibri"/>
                <a:ea typeface="Calibri"/>
                <a:cs typeface="Calibri"/>
              </a:rPr>
              <a:t> oppikirja</a:t>
            </a:r>
            <a:endParaRPr lang="en-US" sz="2000">
              <a:latin typeface="Calibri"/>
              <a:ea typeface="Calibri"/>
              <a:cs typeface="Calibri"/>
            </a:endParaRPr>
          </a:p>
          <a:p>
            <a:pPr marL="0" indent="0">
              <a:spcBef>
                <a:spcPts val="0"/>
              </a:spcBef>
              <a:spcAft>
                <a:spcPts val="600"/>
              </a:spcAft>
              <a:buNone/>
            </a:pPr>
            <a:r>
              <a:rPr lang="fi-FI" sz="2000">
                <a:latin typeface="Calibri"/>
                <a:ea typeface="Calibri"/>
                <a:cs typeface="Calibri"/>
              </a:rPr>
              <a:t>Kommunistinuoret.fi</a:t>
            </a:r>
            <a:endParaRPr lang="en-US" sz="2000">
              <a:latin typeface="Calibri"/>
              <a:ea typeface="Calibri"/>
              <a:cs typeface="Calibri"/>
            </a:endParaRPr>
          </a:p>
          <a:p>
            <a:pPr marL="0" indent="0">
              <a:spcBef>
                <a:spcPts val="0"/>
              </a:spcBef>
              <a:spcAft>
                <a:spcPts val="600"/>
              </a:spcAft>
              <a:buNone/>
            </a:pPr>
            <a:r>
              <a:rPr lang="fi-FI" sz="2000">
                <a:latin typeface="Calibri"/>
                <a:ea typeface="Calibri"/>
                <a:cs typeface="Calibri"/>
                <a:hlinkClick r:id="rId3"/>
              </a:rPr>
              <a:t>https://fi.wikipedia.org/wiki/Sosialismi</a:t>
            </a:r>
            <a:endParaRPr lang="en-US" sz="2000">
              <a:latin typeface="Calibri"/>
              <a:ea typeface="Calibri"/>
              <a:cs typeface="Calibri"/>
            </a:endParaRPr>
          </a:p>
          <a:p>
            <a:pPr marL="0" indent="0">
              <a:spcBef>
                <a:spcPts val="0"/>
              </a:spcBef>
              <a:spcAft>
                <a:spcPts val="600"/>
              </a:spcAft>
              <a:buNone/>
            </a:pPr>
            <a:r>
              <a:rPr lang="fi-FI" sz="2000">
                <a:latin typeface="Calibri"/>
                <a:ea typeface="Calibri"/>
                <a:cs typeface="Calibri"/>
                <a:hlinkClick r:id="rId4"/>
              </a:rPr>
              <a:t>https://wallpapercave.com/friedrich-engels-wallpapers</a:t>
            </a:r>
            <a:endParaRPr lang="en-US" sz="2000">
              <a:latin typeface="Calibri"/>
              <a:ea typeface="Calibri"/>
              <a:cs typeface="Calibri"/>
            </a:endParaRPr>
          </a:p>
          <a:p>
            <a:pPr marL="0" indent="0">
              <a:spcBef>
                <a:spcPts val="0"/>
              </a:spcBef>
              <a:spcAft>
                <a:spcPts val="600"/>
              </a:spcAft>
              <a:buNone/>
            </a:pPr>
            <a:r>
              <a:rPr lang="fi-FI" sz="2000">
                <a:latin typeface="Calibri"/>
                <a:ea typeface="Calibri"/>
                <a:cs typeface="Calibri"/>
                <a:hlinkClick r:id="rId5"/>
              </a:rPr>
              <a:t>Ay-liikkeen historia ja saavutukset Suomessa</a:t>
            </a:r>
            <a:endParaRPr lang="en-US" sz="2000">
              <a:latin typeface="Calibri"/>
              <a:ea typeface="Calibri"/>
              <a:cs typeface="Calibri"/>
            </a:endParaRPr>
          </a:p>
          <a:p>
            <a:pPr marL="0" indent="0">
              <a:spcBef>
                <a:spcPts val="0"/>
              </a:spcBef>
              <a:spcAft>
                <a:spcPts val="600"/>
              </a:spcAft>
              <a:buNone/>
            </a:pPr>
            <a:r>
              <a:rPr lang="fi-FI" sz="2000">
                <a:latin typeface="Calibri"/>
                <a:ea typeface="Calibri"/>
                <a:cs typeface="Calibri"/>
                <a:hlinkClick r:id="rId6"/>
              </a:rPr>
              <a:t>https://www.storenvy.com/products/27006774-karl-marx-poster</a:t>
            </a:r>
            <a:endParaRPr lang="fi-FI" sz="2000"/>
          </a:p>
        </p:txBody>
      </p:sp>
      <p:sp>
        <p:nvSpPr>
          <p:cNvPr id="74" name="Käärö: Vaaka 73">
            <a:extLst>
              <a:ext uri="{FF2B5EF4-FFF2-40B4-BE49-F238E27FC236}">
                <a16:creationId xmlns:a16="http://schemas.microsoft.com/office/drawing/2014/main" id="{C29F18F3-8ED7-2261-44C1-00D155AA92DE}"/>
              </a:ext>
            </a:extLst>
          </p:cNvPr>
          <p:cNvSpPr/>
          <p:nvPr/>
        </p:nvSpPr>
        <p:spPr>
          <a:xfrm>
            <a:off x="4192012" y="538068"/>
            <a:ext cx="3820584" cy="1446022"/>
          </a:xfrm>
          <a:prstGeom prst="horizontalScroll">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5" name="Tekstiruutu 74">
            <a:extLst>
              <a:ext uri="{FF2B5EF4-FFF2-40B4-BE49-F238E27FC236}">
                <a16:creationId xmlns:a16="http://schemas.microsoft.com/office/drawing/2014/main" id="{930E24E0-473B-6E1B-B390-7623EF386FE8}"/>
              </a:ext>
            </a:extLst>
          </p:cNvPr>
          <p:cNvSpPr txBox="1"/>
          <p:nvPr/>
        </p:nvSpPr>
        <p:spPr>
          <a:xfrm>
            <a:off x="4732754" y="962478"/>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3200" dirty="0">
                <a:latin typeface="Calisto MT"/>
              </a:rPr>
              <a:t>Lähteet</a:t>
            </a:r>
            <a:endParaRPr lang="fi-FI"/>
          </a:p>
        </p:txBody>
      </p:sp>
    </p:spTree>
    <p:extLst>
      <p:ext uri="{BB962C8B-B14F-4D97-AF65-F5344CB8AC3E}">
        <p14:creationId xmlns:p14="http://schemas.microsoft.com/office/powerpoint/2010/main" val="3388596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545</Words>
  <Application>Microsoft Office PowerPoint</Application>
  <PresentationFormat>Laajakuva</PresentationFormat>
  <Paragraphs>54</Paragraphs>
  <Slides>6</Slides>
  <Notes>0</Notes>
  <HiddenSlides>0</HiddenSlides>
  <MMClips>0</MMClips>
  <ScaleCrop>false</ScaleCrop>
  <HeadingPairs>
    <vt:vector size="6" baseType="variant">
      <vt:variant>
        <vt:lpstr>Käytetyt fontit</vt:lpstr>
      </vt:variant>
      <vt:variant>
        <vt:i4>11</vt:i4>
      </vt:variant>
      <vt:variant>
        <vt:lpstr>Teema</vt:lpstr>
      </vt:variant>
      <vt:variant>
        <vt:i4>1</vt:i4>
      </vt:variant>
      <vt:variant>
        <vt:lpstr>Dian otsikot</vt:lpstr>
      </vt:variant>
      <vt:variant>
        <vt:i4>6</vt:i4>
      </vt:variant>
    </vt:vector>
  </HeadingPairs>
  <TitlesOfParts>
    <vt:vector size="18" baseType="lpstr">
      <vt:lpstr>MS Mincho</vt:lpstr>
      <vt:lpstr>Aptos</vt:lpstr>
      <vt:lpstr>Aptos Display</vt:lpstr>
      <vt:lpstr>Arial</vt:lpstr>
      <vt:lpstr>Calibri</vt:lpstr>
      <vt:lpstr>Calisto MT</vt:lpstr>
      <vt:lpstr>Goudy Old Style</vt:lpstr>
      <vt:lpstr>Palatino Linotype</vt:lpstr>
      <vt:lpstr>Perpetua</vt:lpstr>
      <vt:lpstr>Pristina</vt:lpstr>
      <vt:lpstr>Segoe UI</vt:lpstr>
      <vt:lpstr>Office-teema</vt:lpstr>
      <vt:lpstr>4. Työväestö, työolot ja työaika, työväenluokka ja sen ongelmat</vt:lpstr>
      <vt:lpstr>Tärkeitä henkilöitä</vt:lpstr>
      <vt:lpstr>Ammattiyhdistysliikkeet</vt:lpstr>
      <vt:lpstr>Työolot tehtaissa ja kaivoksissa</vt:lpstr>
      <vt:lpstr>                     Sosialismi ja kommunismi</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Lintinen Pasi</dc:creator>
  <cp:lastModifiedBy>Lintinen Pasi</cp:lastModifiedBy>
  <cp:revision>473</cp:revision>
  <dcterms:created xsi:type="dcterms:W3CDTF">2025-09-12T08:54:55Z</dcterms:created>
  <dcterms:modified xsi:type="dcterms:W3CDTF">2025-09-15T07:13:40Z</dcterms:modified>
</cp:coreProperties>
</file>