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äyt" initials="K" lastIdx="1" clrIdx="0">
    <p:extLst>
      <p:ext uri="{19B8F6BF-5375-455C-9EA6-DF929625EA0E}">
        <p15:presenceInfo xmlns:p15="http://schemas.microsoft.com/office/powerpoint/2012/main" userId="Käy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4867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774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6975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440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414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767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2420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485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294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07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68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041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1486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040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90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007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75769-AE87-46BF-999E-6CACDA608853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3BF6DBB-6BC8-47F6-9C98-7B26EF9817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08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dellisuus.fi/todellisuuden-tutkimuskeskus/everywhen-aboriginaalien-aika-2004?locale=en" TargetMode="External"/><Relationship Id="rId2" Type="http://schemas.openxmlformats.org/officeDocument/2006/relationships/hyperlink" Target="http://www.hs.fi/matka/a139000020042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digenousinstyle.com.au/aboriginal-culture/aboriginal-ceremonies/" TargetMode="External"/><Relationship Id="rId5" Type="http://schemas.openxmlformats.org/officeDocument/2006/relationships/hyperlink" Target="http://www.indigenousaustralia.info/culture/initiation-ceremonies.html" TargetMode="External"/><Relationship Id="rId4" Type="http://schemas.openxmlformats.org/officeDocument/2006/relationships/hyperlink" Target="http://www.bradshawfoundation.com/unambal/circumcision_initiation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-1347989" y="73852"/>
            <a:ext cx="9144000" cy="1144319"/>
          </a:xfrm>
        </p:spPr>
        <p:txBody>
          <a:bodyPr/>
          <a:lstStyle/>
          <a:p>
            <a:r>
              <a:rPr lang="fi-FI" dirty="0" smtClean="0"/>
              <a:t>Initiaatioriitit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9" y="1256640"/>
            <a:ext cx="8062175" cy="56057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3991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09411" y="145893"/>
            <a:ext cx="10515600" cy="1325563"/>
          </a:xfrm>
        </p:spPr>
        <p:txBody>
          <a:bodyPr/>
          <a:lstStyle/>
          <a:p>
            <a:r>
              <a:rPr lang="fi-FI" dirty="0" smtClean="0"/>
              <a:t>Aikuistumisriitit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09411" y="1471456"/>
            <a:ext cx="10515600" cy="5219119"/>
          </a:xfrm>
        </p:spPr>
        <p:txBody>
          <a:bodyPr>
            <a:normAutofit/>
          </a:bodyPr>
          <a:lstStyle/>
          <a:p>
            <a:r>
              <a:rPr lang="fi-FI" dirty="0" smtClean="0"/>
              <a:t>Ajankohta vaihtelee heimosta riippuen.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/>
              <a:t>6-16 ikävuoden välillä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/>
              <a:t>Tytöillä yleensä kuukautisten alkaessa</a:t>
            </a:r>
          </a:p>
          <a:p>
            <a:r>
              <a:rPr lang="fi-FI" dirty="0" smtClean="0"/>
              <a:t>Suoritettiin vain arvonsa ja valmiutensa </a:t>
            </a:r>
          </a:p>
          <a:p>
            <a:pPr marL="0" indent="0">
              <a:buNone/>
            </a:pPr>
            <a:r>
              <a:rPr lang="fi-FI" dirty="0" smtClean="0"/>
              <a:t>   todistaneille</a:t>
            </a:r>
          </a:p>
          <a:p>
            <a:r>
              <a:rPr lang="fi-FI" dirty="0" smtClean="0"/>
              <a:t>Laulut ja rituaalit keskeinen osa</a:t>
            </a:r>
          </a:p>
          <a:p>
            <a:r>
              <a:rPr lang="fi-FI" dirty="0" smtClean="0"/>
              <a:t>Initiaatiota läpikäyvät usein koristeltiin erilaisilla vartalomaaleilla ja koristeilla</a:t>
            </a:r>
          </a:p>
          <a:p>
            <a:r>
              <a:rPr lang="fi-FI" dirty="0" smtClean="0"/>
              <a:t>Erilainen sukupuolesta riippuen</a:t>
            </a:r>
          </a:p>
          <a:p>
            <a:r>
              <a:rPr lang="fi-FI" dirty="0" smtClean="0"/>
              <a:t>Symbolinen kuolema </a:t>
            </a:r>
          </a:p>
          <a:p>
            <a:r>
              <a:rPr lang="fi-FI" dirty="0" smtClean="0"/>
              <a:t>Ihmiset, jotka eivät olleet suorittaneet riittiä, eivät saaneet olla seuraamassa sitä.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Riitin suorittaneet eivät saaneet kertoa suorittamattomille riitistä</a:t>
            </a:r>
            <a:endParaRPr lang="fi-FI" dirty="0" smtClean="0"/>
          </a:p>
          <a:p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5885" y="516710"/>
            <a:ext cx="4262907" cy="283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07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4864" y="1506828"/>
            <a:ext cx="10515600" cy="544286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Tytöt eristettiin ainakin osittain, minkä jälkeen heidät puhdistettiin </a:t>
            </a:r>
          </a:p>
          <a:p>
            <a:pPr marL="0" indent="0">
              <a:buNone/>
            </a:pPr>
            <a:r>
              <a:rPr lang="fi-FI" sz="2000" dirty="0" smtClean="0"/>
              <a:t>     ja koristeltiin</a:t>
            </a:r>
          </a:p>
          <a:p>
            <a:r>
              <a:rPr lang="fi-FI" sz="2000" dirty="0" smtClean="0"/>
              <a:t>Joissakin tapauksissa neitsyyden vieminen kuului rituaaliin</a:t>
            </a:r>
          </a:p>
          <a:p>
            <a:r>
              <a:rPr lang="fi-FI" sz="2000" dirty="0" smtClean="0"/>
              <a:t>Saattoi sisältää ”salaisen tiedon” jakamista</a:t>
            </a:r>
          </a:p>
          <a:p>
            <a:r>
              <a:rPr lang="fi-FI" sz="2000" dirty="0" smtClean="0"/>
              <a:t>Naisten aikuistumista ei juhlittu samalla tavalla kuin miesten.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Pojilla ympärileikkaus</a:t>
            </a:r>
          </a:p>
          <a:p>
            <a:r>
              <a:rPr lang="fi-FI" sz="2000" dirty="0" smtClean="0"/>
              <a:t>Loven viiltäminen virtsaputkeen</a:t>
            </a:r>
          </a:p>
          <a:p>
            <a:pPr marL="457200" lvl="1" indent="0">
              <a:buNone/>
            </a:pPr>
            <a:r>
              <a:rPr lang="fi-FI" sz="1800" dirty="0" smtClean="0">
                <a:sym typeface="Wingdings" panose="05000000000000000000" pitchFamily="2" charset="2"/>
              </a:rPr>
              <a:t></a:t>
            </a:r>
            <a:r>
              <a:rPr lang="fi-FI" sz="1800" dirty="0" smtClean="0"/>
              <a:t>Veren vuodatus symbolinen vertaus kuukautisvuodolle</a:t>
            </a:r>
            <a:endParaRPr lang="fi-FI" sz="1800" dirty="0"/>
          </a:p>
          <a:p>
            <a:r>
              <a:rPr lang="fi-FI" sz="2000" dirty="0" smtClean="0"/>
              <a:t>Muita yleisiä rituaaleja mm. nenän väliseinän lävistys ja arpien tekeminen</a:t>
            </a:r>
          </a:p>
          <a:p>
            <a:r>
              <a:rPr lang="fi-FI" sz="2000" dirty="0" smtClean="0"/>
              <a:t>Pyhien tietojen ja laulujen oppiminen</a:t>
            </a:r>
          </a:p>
          <a:p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273294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61424" y="970208"/>
            <a:ext cx="8596668" cy="1320800"/>
          </a:xfrm>
        </p:spPr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www.hs.fi/matka/a1390000200428</a:t>
            </a:r>
            <a:r>
              <a:rPr lang="fi-FI" dirty="0" smtClean="0"/>
              <a:t> (11.3.2016)</a:t>
            </a:r>
          </a:p>
          <a:p>
            <a:r>
              <a:rPr lang="fi-FI" dirty="0">
                <a:hlinkClick r:id="rId3"/>
              </a:rPr>
              <a:t>http://</a:t>
            </a:r>
            <a:r>
              <a:rPr lang="fi-FI" dirty="0" smtClean="0">
                <a:hlinkClick r:id="rId3"/>
              </a:rPr>
              <a:t>www.todellisuus.fi/todellisuuden-tutkimuskeskus/everywhen-aboriginaalien-aika-2004?locale=en</a:t>
            </a:r>
            <a:r>
              <a:rPr lang="fi-FI" dirty="0" smtClean="0"/>
              <a:t> (11.3.2016)</a:t>
            </a:r>
          </a:p>
          <a:p>
            <a:r>
              <a:rPr lang="fi-FI" dirty="0">
                <a:hlinkClick r:id="rId3"/>
              </a:rPr>
              <a:t>http://</a:t>
            </a:r>
            <a:r>
              <a:rPr lang="fi-FI" dirty="0" smtClean="0">
                <a:hlinkClick r:id="rId3"/>
              </a:rPr>
              <a:t>www.todellisuus.fi/todellisuuden-tutkimuskeskus/everywhen-aboriginaalien-aika-2004?locale=en</a:t>
            </a:r>
            <a:r>
              <a:rPr lang="fi-FI" dirty="0" smtClean="0"/>
              <a:t> (11.3.2016)</a:t>
            </a:r>
          </a:p>
          <a:p>
            <a:r>
              <a:rPr lang="fi-FI" dirty="0">
                <a:hlinkClick r:id="rId4"/>
              </a:rPr>
              <a:t>http://</a:t>
            </a:r>
            <a:r>
              <a:rPr lang="fi-FI" dirty="0" smtClean="0">
                <a:hlinkClick r:id="rId4"/>
              </a:rPr>
              <a:t>www.bradshawfoundation.com/unambal/circumcision_initiation.php</a:t>
            </a:r>
            <a:r>
              <a:rPr lang="fi-FI" dirty="0" smtClean="0"/>
              <a:t> (11.3.2016)</a:t>
            </a:r>
          </a:p>
          <a:p>
            <a:r>
              <a:rPr lang="fi-FI" dirty="0">
                <a:hlinkClick r:id="rId5"/>
              </a:rPr>
              <a:t>http://</a:t>
            </a:r>
            <a:r>
              <a:rPr lang="fi-FI" dirty="0" smtClean="0">
                <a:hlinkClick r:id="rId5"/>
              </a:rPr>
              <a:t>www.indigenousaustralia.info/culture/initiation-ceremonies.html</a:t>
            </a:r>
            <a:r>
              <a:rPr lang="fi-FI" dirty="0" smtClean="0"/>
              <a:t> (11.3.2016)</a:t>
            </a:r>
          </a:p>
          <a:p>
            <a:r>
              <a:rPr lang="fi-FI" dirty="0">
                <a:hlinkClick r:id="rId6"/>
              </a:rPr>
              <a:t>http://www.indigenousinstyle.com.au/aboriginal-culture/aboriginal-ceremonies</a:t>
            </a:r>
            <a:r>
              <a:rPr lang="fi-FI" dirty="0" smtClean="0">
                <a:hlinkClick r:id="rId6"/>
              </a:rPr>
              <a:t>/</a:t>
            </a:r>
            <a:r>
              <a:rPr lang="fi-FI" dirty="0" smtClean="0"/>
              <a:t> (11.3.2016)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818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160</Words>
  <Application>Microsoft Office PowerPoint</Application>
  <PresentationFormat>Laajakuva</PresentationFormat>
  <Paragraphs>31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</vt:lpstr>
      <vt:lpstr>Wingdings 3</vt:lpstr>
      <vt:lpstr>Pinta</vt:lpstr>
      <vt:lpstr>Initiaatioriitit</vt:lpstr>
      <vt:lpstr>Aikuistumisriitit</vt:lpstr>
      <vt:lpstr>PowerPoint-esitys</vt:lpstr>
      <vt:lpstr>Lähteet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Initiaatioriitit</dc:title>
  <dc:creator>Käyt</dc:creator>
  <cp:lastModifiedBy>Käyt</cp:lastModifiedBy>
  <cp:revision>7</cp:revision>
  <dcterms:created xsi:type="dcterms:W3CDTF">2016-10-11T06:59:50Z</dcterms:created>
  <dcterms:modified xsi:type="dcterms:W3CDTF">2016-10-13T07:59:14Z</dcterms:modified>
</cp:coreProperties>
</file>