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7" r:id="rId5"/>
    <p:sldId id="271" r:id="rId6"/>
    <p:sldId id="270" r:id="rId7"/>
    <p:sldId id="272" r:id="rId8"/>
    <p:sldId id="267" r:id="rId9"/>
    <p:sldId id="273" r:id="rId10"/>
    <p:sldId id="274" r:id="rId11"/>
    <p:sldId id="268" r:id="rId12"/>
    <p:sldId id="276" r:id="rId13"/>
    <p:sldId id="275" r:id="rId14"/>
    <p:sldId id="26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7"/>
            <p14:sldId id="271"/>
            <p14:sldId id="270"/>
            <p14:sldId id="272"/>
            <p14:sldId id="267"/>
            <p14:sldId id="273"/>
            <p14:sldId id="274"/>
            <p14:sldId id="268"/>
            <p14:sldId id="276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21E252-01C8-2B2A-A547-2547E7001034}" name="Panu SotkAS" initials="PS" userId="600c0cd242af1cd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2BF"/>
    <a:srgbClr val="F9DCF5"/>
    <a:srgbClr val="A16098"/>
    <a:srgbClr val="DEC9D9"/>
    <a:srgbClr val="C099BB"/>
    <a:srgbClr val="C5DEA6"/>
    <a:srgbClr val="D4BCD1"/>
    <a:srgbClr val="862B7C"/>
    <a:srgbClr val="DF4C62"/>
    <a:srgbClr val="74B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79623-FE01-4ABF-B96E-1C771D61853E}" v="1" dt="2022-05-21T11:03:57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558"/>
  </p:normalViewPr>
  <p:slideViewPr>
    <p:cSldViewPr snapToGrid="0" snapToObjects="1">
      <p:cViewPr varScale="1">
        <p:scale>
          <a:sx n="112" d="100"/>
          <a:sy n="112" d="100"/>
        </p:scale>
        <p:origin x="10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B8BE7-7E8A-4DCC-9385-E38D9BEC42B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3C07EBA-13EB-4A86-A737-6F4B6CC1B085}">
      <dgm:prSet custT="1"/>
      <dgm:spPr>
        <a:solidFill>
          <a:srgbClr val="A8ACD7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sz="2200" dirty="0"/>
            <a:t>Umpirauhasista erittyy kemiallisia viestiaineita, hormoneja</a:t>
          </a:r>
          <a:endParaRPr lang="en-US" sz="2200" dirty="0"/>
        </a:p>
      </dgm:t>
    </dgm:pt>
    <dgm:pt modelId="{C8428E57-4B5A-4FA7-A3D6-973A1A2B6D32}" type="parTrans" cxnId="{4BB7226E-394D-4C88-8CD7-7BCA62C30C40}">
      <dgm:prSet/>
      <dgm:spPr/>
      <dgm:t>
        <a:bodyPr/>
        <a:lstStyle/>
        <a:p>
          <a:endParaRPr lang="en-US"/>
        </a:p>
      </dgm:t>
    </dgm:pt>
    <dgm:pt modelId="{5A77A526-3F91-492D-8D0B-ADAB003BD870}" type="sibTrans" cxnId="{4BB7226E-394D-4C88-8CD7-7BCA62C30C40}">
      <dgm:prSet/>
      <dgm:spPr/>
      <dgm:t>
        <a:bodyPr/>
        <a:lstStyle/>
        <a:p>
          <a:endParaRPr lang="en-US"/>
        </a:p>
      </dgm:t>
    </dgm:pt>
    <dgm:pt modelId="{06DE43F6-A521-4BBF-B69D-626F4936F0D7}">
      <dgm:prSet custT="1"/>
      <dgm:spPr>
        <a:solidFill>
          <a:srgbClr val="A8ACD7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sz="2000" dirty="0" smtClean="0"/>
            <a:t> </a:t>
          </a:r>
          <a:r>
            <a:rPr lang="fi-FI" sz="2000" b="1" u="sng" dirty="0" smtClean="0">
              <a:solidFill>
                <a:schemeClr val="tx1"/>
              </a:solidFill>
            </a:rPr>
            <a:t>Älä kirjoita, lue vaan</a:t>
          </a:r>
          <a:r>
            <a:rPr lang="fi-FI" sz="2000" u="sng" dirty="0" smtClean="0"/>
            <a:t>: Hormonit </a:t>
          </a:r>
          <a:r>
            <a:rPr lang="fi-FI" sz="2000" dirty="0"/>
            <a:t>säätelevät yhdessä hermoston kanssa elimistön </a:t>
          </a:r>
          <a:r>
            <a:rPr lang="fi-FI" sz="2000" dirty="0" smtClean="0"/>
            <a:t>toimintaa </a:t>
          </a:r>
          <a:endParaRPr lang="fi-FI" sz="2000" dirty="0"/>
        </a:p>
        <a:p>
          <a:pPr>
            <a:buFont typeface="Arial" charset="0"/>
            <a:buChar char="•"/>
          </a:pPr>
          <a:r>
            <a:rPr lang="fi-FI" sz="1600" dirty="0"/>
            <a:t>- sukupuolista kehitystä</a:t>
          </a:r>
        </a:p>
        <a:p>
          <a:pPr>
            <a:buFont typeface="Arial" charset="0"/>
            <a:buChar char="•"/>
          </a:pPr>
          <a:r>
            <a:rPr lang="fi-FI" sz="1600" dirty="0"/>
            <a:t>- verenpainetta</a:t>
          </a:r>
        </a:p>
        <a:p>
          <a:pPr>
            <a:buFont typeface="Arial" charset="0"/>
            <a:buChar char="•"/>
          </a:pPr>
          <a:r>
            <a:rPr lang="fi-FI" sz="1600" dirty="0"/>
            <a:t>- ruuansulatusta</a:t>
          </a:r>
        </a:p>
        <a:p>
          <a:pPr>
            <a:buFont typeface="Arial" charset="0"/>
            <a:buChar char="•"/>
          </a:pPr>
          <a:r>
            <a:rPr lang="fi-FI" sz="1600" dirty="0"/>
            <a:t>- suola -ja vesitasapainoa</a:t>
          </a:r>
        </a:p>
        <a:p>
          <a:pPr>
            <a:buFont typeface="Arial" charset="0"/>
            <a:buChar char="•"/>
          </a:pPr>
          <a:r>
            <a:rPr lang="fi-FI" sz="1600" dirty="0"/>
            <a:t>- kasvua</a:t>
          </a:r>
        </a:p>
        <a:p>
          <a:pPr>
            <a:buFont typeface="Arial" charset="0"/>
            <a:buChar char="•"/>
          </a:pPr>
          <a:r>
            <a:rPr lang="fi-FI" sz="1600" dirty="0"/>
            <a:t>- aineenvaihduntaa</a:t>
          </a:r>
        </a:p>
        <a:p>
          <a:pPr>
            <a:buFont typeface="Arial" charset="0"/>
            <a:buChar char="•"/>
          </a:pPr>
          <a:r>
            <a:rPr lang="fi-FI" sz="1600" dirty="0"/>
            <a:t>- ym.</a:t>
          </a:r>
          <a:endParaRPr lang="en-US" sz="1600" dirty="0"/>
        </a:p>
      </dgm:t>
    </dgm:pt>
    <dgm:pt modelId="{74D94108-7806-47C7-B06C-D763C5F517FB}" type="parTrans" cxnId="{EA06A3B0-01BC-4BCA-AC67-C4000F9502CF}">
      <dgm:prSet/>
      <dgm:spPr/>
      <dgm:t>
        <a:bodyPr/>
        <a:lstStyle/>
        <a:p>
          <a:endParaRPr lang="en-US"/>
        </a:p>
      </dgm:t>
    </dgm:pt>
    <dgm:pt modelId="{A039F3AA-CB2F-41AE-A92B-2B66C3B9D0A1}" type="sibTrans" cxnId="{EA06A3B0-01BC-4BCA-AC67-C4000F9502CF}">
      <dgm:prSet/>
      <dgm:spPr/>
      <dgm:t>
        <a:bodyPr/>
        <a:lstStyle/>
        <a:p>
          <a:endParaRPr lang="en-US"/>
        </a:p>
      </dgm:t>
    </dgm:pt>
    <dgm:pt modelId="{AF9EA17C-38B3-8F43-A0C6-8E6E42D37901}" type="pres">
      <dgm:prSet presAssocID="{A5DB8BE7-7E8A-4DCC-9385-E38D9BEC4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42BC6E1-08FD-314E-B36F-52D0312671F9}" type="pres">
      <dgm:prSet presAssocID="{C3C07EBA-13EB-4A86-A737-6F4B6CC1B085}" presName="parentText" presStyleLbl="node1" presStyleIdx="0" presStyleCnt="2" custScaleX="97731" custScaleY="49594" custLinFactY="-4890" custLinFactNeighborX="-1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633E40-9F0D-1744-B1F0-492A5132F3C1}" type="pres">
      <dgm:prSet presAssocID="{5A77A526-3F91-492D-8D0B-ADAB003BD870}" presName="spacer" presStyleCnt="0"/>
      <dgm:spPr/>
    </dgm:pt>
    <dgm:pt modelId="{46D41A8D-47E6-404D-AF9A-CFE478E9016F}" type="pres">
      <dgm:prSet presAssocID="{06DE43F6-A521-4BBF-B69D-626F4936F0D7}" presName="parentText" presStyleLbl="node1" presStyleIdx="1" presStyleCnt="2" custScaleX="97731" custScaleY="133248" custLinFactY="-2879" custLinFactNeighborX="-22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F8A6C48-C200-4B00-A144-7B5382FC70F7}" type="presOf" srcId="{06DE43F6-A521-4BBF-B69D-626F4936F0D7}" destId="{46D41A8D-47E6-404D-AF9A-CFE478E9016F}" srcOrd="0" destOrd="0" presId="urn:microsoft.com/office/officeart/2005/8/layout/vList2"/>
    <dgm:cxn modelId="{4BB7226E-394D-4C88-8CD7-7BCA62C30C40}" srcId="{A5DB8BE7-7E8A-4DCC-9385-E38D9BEC42BA}" destId="{C3C07EBA-13EB-4A86-A737-6F4B6CC1B085}" srcOrd="0" destOrd="0" parTransId="{C8428E57-4B5A-4FA7-A3D6-973A1A2B6D32}" sibTransId="{5A77A526-3F91-492D-8D0B-ADAB003BD870}"/>
    <dgm:cxn modelId="{EA06A3B0-01BC-4BCA-AC67-C4000F9502CF}" srcId="{A5DB8BE7-7E8A-4DCC-9385-E38D9BEC42BA}" destId="{06DE43F6-A521-4BBF-B69D-626F4936F0D7}" srcOrd="1" destOrd="0" parTransId="{74D94108-7806-47C7-B06C-D763C5F517FB}" sibTransId="{A039F3AA-CB2F-41AE-A92B-2B66C3B9D0A1}"/>
    <dgm:cxn modelId="{1CCBDD8F-021C-41BE-9873-778E9E74AA56}" type="presOf" srcId="{A5DB8BE7-7E8A-4DCC-9385-E38D9BEC42BA}" destId="{AF9EA17C-38B3-8F43-A0C6-8E6E42D37901}" srcOrd="0" destOrd="0" presId="urn:microsoft.com/office/officeart/2005/8/layout/vList2"/>
    <dgm:cxn modelId="{B371D3FF-D8F2-4A93-A170-1EAEEAA1D881}" type="presOf" srcId="{C3C07EBA-13EB-4A86-A737-6F4B6CC1B085}" destId="{042BC6E1-08FD-314E-B36F-52D0312671F9}" srcOrd="0" destOrd="0" presId="urn:microsoft.com/office/officeart/2005/8/layout/vList2"/>
    <dgm:cxn modelId="{8F5C8B39-AAA3-4078-B5B2-F407EFA8DCF6}" type="presParOf" srcId="{AF9EA17C-38B3-8F43-A0C6-8E6E42D37901}" destId="{042BC6E1-08FD-314E-B36F-52D0312671F9}" srcOrd="0" destOrd="0" presId="urn:microsoft.com/office/officeart/2005/8/layout/vList2"/>
    <dgm:cxn modelId="{7A2EAD00-569B-4C18-9C6B-B876C5CE8C2C}" type="presParOf" srcId="{AF9EA17C-38B3-8F43-A0C6-8E6E42D37901}" destId="{A1633E40-9F0D-1744-B1F0-492A5132F3C1}" srcOrd="1" destOrd="0" presId="urn:microsoft.com/office/officeart/2005/8/layout/vList2"/>
    <dgm:cxn modelId="{033633CF-1204-4D7A-9925-6F9C5E4DB025}" type="presParOf" srcId="{AF9EA17C-38B3-8F43-A0C6-8E6E42D37901}" destId="{46D41A8D-47E6-404D-AF9A-CFE478E9016F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BC6E1-08FD-314E-B36F-52D0312671F9}">
      <dsp:nvSpPr>
        <dsp:cNvPr id="0" name=""/>
        <dsp:cNvSpPr/>
      </dsp:nvSpPr>
      <dsp:spPr>
        <a:xfrm>
          <a:off x="70429" y="562435"/>
          <a:ext cx="5926885" cy="1118896"/>
        </a:xfrm>
        <a:prstGeom prst="roundRect">
          <a:avLst/>
        </a:prstGeom>
        <a:solidFill>
          <a:srgbClr val="A8A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2200" kern="1200" dirty="0"/>
            <a:t>Umpirauhasista erittyy kemiallisia viestiaineita, hormoneja</a:t>
          </a:r>
          <a:endParaRPr lang="en-US" sz="2200" kern="1200" dirty="0"/>
        </a:p>
      </dsp:txBody>
      <dsp:txXfrm>
        <a:off x="125049" y="617055"/>
        <a:ext cx="5817645" cy="1009656"/>
      </dsp:txXfrm>
    </dsp:sp>
    <dsp:sp modelId="{46D41A8D-47E6-404D-AF9A-CFE478E9016F}">
      <dsp:nvSpPr>
        <dsp:cNvPr id="0" name=""/>
        <dsp:cNvSpPr/>
      </dsp:nvSpPr>
      <dsp:spPr>
        <a:xfrm>
          <a:off x="20" y="1739893"/>
          <a:ext cx="5926885" cy="3006225"/>
        </a:xfrm>
        <a:prstGeom prst="roundRect">
          <a:avLst/>
        </a:prstGeom>
        <a:solidFill>
          <a:srgbClr val="A8A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2000" kern="1200" dirty="0" smtClean="0"/>
            <a:t> </a:t>
          </a:r>
          <a:r>
            <a:rPr lang="fi-FI" sz="2000" b="1" u="sng" kern="1200" dirty="0" smtClean="0">
              <a:solidFill>
                <a:schemeClr val="tx1"/>
              </a:solidFill>
            </a:rPr>
            <a:t>Älä kirjoita, lue vaan</a:t>
          </a:r>
          <a:r>
            <a:rPr lang="fi-FI" sz="2000" u="sng" kern="1200" dirty="0" smtClean="0"/>
            <a:t>: Hormonit </a:t>
          </a:r>
          <a:r>
            <a:rPr lang="fi-FI" sz="2000" kern="1200" dirty="0"/>
            <a:t>säätelevät yhdessä hermoston kanssa elimistön </a:t>
          </a:r>
          <a:r>
            <a:rPr lang="fi-FI" sz="2000" kern="1200" dirty="0" smtClean="0"/>
            <a:t>toimintaa </a:t>
          </a:r>
          <a:endParaRPr lang="fi-FI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sukupuolista kehitystä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verenpainetta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ruuansulatusta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suola -ja vesitasapainoa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kasvua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aineenvaihduntaa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fi-FI" sz="1600" kern="1200" dirty="0"/>
            <a:t>- ym.</a:t>
          </a:r>
          <a:endParaRPr lang="en-US" sz="1600" kern="1200" dirty="0"/>
        </a:p>
      </dsp:txBody>
      <dsp:txXfrm>
        <a:off x="146772" y="1886645"/>
        <a:ext cx="5633381" cy="271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66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BEADADB-835D-46B4-ECC2-90B019F62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64" y="130886"/>
            <a:ext cx="11829350" cy="6581940"/>
          </a:xfrm>
          <a:solidFill>
            <a:schemeClr val="bg1">
              <a:alpha val="3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i-FI" sz="4000" dirty="0">
                <a:solidFill>
                  <a:srgbClr val="7982BF"/>
                </a:solidFill>
              </a:rPr>
              <a:t/>
            </a:r>
            <a:br>
              <a:rPr lang="fi-FI" sz="4000" dirty="0">
                <a:solidFill>
                  <a:srgbClr val="7982BF"/>
                </a:solidFill>
              </a:rPr>
            </a:br>
            <a:r>
              <a:rPr lang="fi-FI" sz="4000" dirty="0">
                <a:solidFill>
                  <a:srgbClr val="7982BF"/>
                </a:solidFill>
              </a:rPr>
              <a:t/>
            </a:r>
            <a:br>
              <a:rPr lang="fi-FI" sz="4000" dirty="0">
                <a:solidFill>
                  <a:srgbClr val="7982BF"/>
                </a:solidFill>
              </a:rPr>
            </a:br>
            <a:r>
              <a:rPr lang="fi-FI" sz="4000" dirty="0">
                <a:solidFill>
                  <a:srgbClr val="7982BF"/>
                </a:solidFill>
              </a:rPr>
              <a:t/>
            </a:r>
            <a:br>
              <a:rPr lang="fi-FI" sz="4000" dirty="0">
                <a:solidFill>
                  <a:srgbClr val="7982BF"/>
                </a:solidFill>
              </a:rPr>
            </a:br>
            <a:r>
              <a:rPr lang="fi-FI" sz="4000" dirty="0">
                <a:solidFill>
                  <a:srgbClr val="7982BF"/>
                </a:solidFill>
              </a:rPr>
              <a:t/>
            </a:r>
            <a:br>
              <a:rPr lang="fi-FI" sz="4000" dirty="0">
                <a:solidFill>
                  <a:srgbClr val="7982BF"/>
                </a:solidFill>
              </a:rPr>
            </a:br>
            <a:r>
              <a:rPr lang="fi-FI" sz="4000" dirty="0">
                <a:solidFill>
                  <a:srgbClr val="7982BF"/>
                </a:solidFill>
              </a:rPr>
              <a:t/>
            </a:r>
            <a:br>
              <a:rPr lang="fi-FI" sz="4000" dirty="0">
                <a:solidFill>
                  <a:srgbClr val="7982BF"/>
                </a:solidFill>
              </a:rPr>
            </a:b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7D2A257-E8C0-6717-45D9-78FF105E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graphicFrame>
        <p:nvGraphicFramePr>
          <p:cNvPr id="13" name="Sisällön paikkamerkki 2">
            <a:extLst>
              <a:ext uri="{FF2B5EF4-FFF2-40B4-BE49-F238E27FC236}">
                <a16:creationId xmlns:a16="http://schemas.microsoft.com/office/drawing/2014/main" xmlns="" id="{D8445ABD-7842-1FED-5BB1-6DA41EC70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314638"/>
              </p:ext>
            </p:extLst>
          </p:nvPr>
        </p:nvGraphicFramePr>
        <p:xfrm>
          <a:off x="5762627" y="666750"/>
          <a:ext cx="6205287" cy="551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xmlns="" id="{69A87E58-CD09-2764-A50F-5F251B76011D}"/>
              </a:ext>
            </a:extLst>
          </p:cNvPr>
          <p:cNvCxnSpPr/>
          <p:nvPr/>
        </p:nvCxnSpPr>
        <p:spPr>
          <a:xfrm>
            <a:off x="5572125" y="2266950"/>
            <a:ext cx="0" cy="2590800"/>
          </a:xfrm>
          <a:prstGeom prst="line">
            <a:avLst/>
          </a:prstGeom>
          <a:ln w="19050">
            <a:solidFill>
              <a:srgbClr val="798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tsikko 1">
            <a:extLst>
              <a:ext uri="{FF2B5EF4-FFF2-40B4-BE49-F238E27FC236}">
                <a16:creationId xmlns:a16="http://schemas.microsoft.com/office/drawing/2014/main" xmlns="" id="{A426B3B9-6CB5-3804-539C-1E7D8DE79358}"/>
              </a:ext>
            </a:extLst>
          </p:cNvPr>
          <p:cNvSpPr txBox="1">
            <a:spLocks/>
          </p:cNvSpPr>
          <p:nvPr/>
        </p:nvSpPr>
        <p:spPr>
          <a:xfrm>
            <a:off x="580140" y="1666406"/>
            <a:ext cx="4740912" cy="352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>
                <a:solidFill>
                  <a:srgbClr val="7982BF"/>
                </a:solidFill>
              </a:rPr>
              <a:t>Hormonit </a:t>
            </a:r>
            <a:r>
              <a:rPr lang="fi-FI" sz="4000" dirty="0" smtClean="0">
                <a:solidFill>
                  <a:srgbClr val="7982BF"/>
                </a:solidFill>
              </a:rPr>
              <a:t>(Kpl 3)</a:t>
            </a:r>
            <a:r>
              <a:rPr lang="en-US" sz="4000" dirty="0"/>
              <a:t/>
            </a:r>
            <a:br>
              <a:rPr lang="en-US" sz="4000" dirty="0"/>
            </a:b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30788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B</a:t>
            </a:r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iologinen kello: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4958"/>
            <a:ext cx="5789239" cy="39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>
              <a:solidFill>
                <a:srgbClr val="7982BF"/>
              </a:solidFill>
            </a:endParaRPr>
          </a:p>
          <a:p>
            <a:r>
              <a:rPr lang="fi-FI" sz="2400" dirty="0">
                <a:solidFill>
                  <a:srgbClr val="7982BF"/>
                </a:solidFill>
              </a:rPr>
              <a:t>Valon määrän vaihtelu vaikuttaa väliaivojen pohjassa olevan käpyrauhasen toimintaan</a:t>
            </a:r>
          </a:p>
          <a:p>
            <a:r>
              <a:rPr lang="fi-FI" sz="2400" dirty="0">
                <a:solidFill>
                  <a:srgbClr val="7982BF"/>
                </a:solidFill>
              </a:rPr>
              <a:t>Käpyrauhanen erittää pimeän aikaan </a:t>
            </a:r>
            <a:r>
              <a:rPr lang="fi-FI" sz="2400" dirty="0" err="1">
                <a:solidFill>
                  <a:srgbClr val="7982BF"/>
                </a:solidFill>
              </a:rPr>
              <a:t>melatoniinihormonia</a:t>
            </a:r>
            <a:endParaRPr lang="fi-FI" sz="2400" dirty="0">
              <a:solidFill>
                <a:srgbClr val="7982BF"/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rgbClr val="7982BF"/>
                </a:solidFill>
              </a:rPr>
              <a:t> </a:t>
            </a:r>
            <a:r>
              <a:rPr lang="fi-FI" sz="2400" dirty="0">
                <a:solidFill>
                  <a:srgbClr val="7982BF"/>
                </a:solidFill>
              </a:rPr>
              <a:t>ihminen tuntee väsymystä ja uneliaisuutta</a:t>
            </a:r>
          </a:p>
          <a:p>
            <a:r>
              <a:rPr lang="fi-FI" sz="2400" dirty="0" err="1">
                <a:solidFill>
                  <a:srgbClr val="7982BF"/>
                </a:solidFill>
              </a:rPr>
              <a:t>Melatoniinin</a:t>
            </a:r>
            <a:r>
              <a:rPr lang="fi-FI" sz="2400" dirty="0">
                <a:solidFill>
                  <a:srgbClr val="7982BF"/>
                </a:solidFill>
              </a:rPr>
              <a:t> eritys lakkaa valossa ja ihminen on virkeä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4B97B04-B99B-AD4D-8C44-66B3CFEA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73" y="1690688"/>
            <a:ext cx="4496427" cy="436305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CA306D89-F0D0-FCC0-9C3C-37161723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>
            <a:off x="4087504" y="3705367"/>
            <a:ext cx="791571" cy="23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7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86311" y="160045"/>
            <a:ext cx="2619375" cy="66278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Tiivistelmä</a:t>
            </a:r>
            <a:endParaRPr lang="fi-FI" sz="4000" dirty="0">
              <a:solidFill>
                <a:srgbClr val="7982BF"/>
              </a:solidFill>
            </a:endParaRP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xmlns="" id="{24167C0A-D4AA-396A-FD62-F9E2E1FF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806449"/>
            <a:ext cx="8582025" cy="592404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946E5F7-591C-CC71-12A3-4D8C1B00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Hormonit kulkevat veren tai kudosnesteen mukana kohdesoluihinsa</a:t>
            </a:r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92286"/>
            <a:ext cx="6194612" cy="4388909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Hormoni saa soluissa aikaan vasteen</a:t>
            </a:r>
          </a:p>
          <a:p>
            <a:r>
              <a:rPr lang="fi-FI" sz="2400" dirty="0">
                <a:solidFill>
                  <a:srgbClr val="7982BF"/>
                </a:solidFill>
              </a:rPr>
              <a:t>Kohdesolussa on oltava oikeanlainen reseptori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46A00F85-AB48-2AEC-E3E4-D1B1820A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7458"/>
            <a:ext cx="4881911" cy="33364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8B559773-A1DD-7189-4E59-5E70AB72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7458"/>
            <a:ext cx="4904177" cy="333640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86E6FB9-B5AE-A598-0200-F662505A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26279"/>
            <a:ext cx="10515600" cy="1325563"/>
          </a:xfrm>
        </p:spPr>
        <p:txBody>
          <a:bodyPr>
            <a:normAutofit/>
          </a:bodyPr>
          <a:lstStyle/>
          <a:p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43050"/>
            <a:ext cx="10874188" cy="508867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Vesiliukoisten hormonien reseptorit ovat solukalvolla</a:t>
            </a:r>
          </a:p>
          <a:p>
            <a:r>
              <a:rPr lang="fi-FI" sz="2400" dirty="0">
                <a:solidFill>
                  <a:srgbClr val="7982BF"/>
                </a:solidFill>
              </a:rPr>
              <a:t>Rasvaliukoisten hormonien reseptorit ovat solulimassa tai tumassa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E1FCC0D8-0109-740C-CC27-9079E158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2577371"/>
            <a:ext cx="8734425" cy="40543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EA4A89FF-B8EB-5837-BB4C-B21C03F2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6025" y="1835624"/>
            <a:ext cx="3972126" cy="2989594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/>
              <a:t>Katso tämä, älä kirjoita: </a:t>
            </a:r>
            <a:r>
              <a:rPr lang="fi-FI" sz="4000" b="1" dirty="0" smtClean="0">
                <a:solidFill>
                  <a:srgbClr val="7982BF"/>
                </a:solidFill>
              </a:rPr>
              <a:t>Hormonit </a:t>
            </a:r>
            <a:r>
              <a:rPr lang="fi-FI" sz="4000" b="1" dirty="0">
                <a:solidFill>
                  <a:srgbClr val="7982BF"/>
                </a:solidFill>
              </a:rPr>
              <a:t>erittyvät umpirauhasista ja monista elimistön muista kudoksista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8FE0AAF7-564C-504B-26D7-200058128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22" y="261937"/>
            <a:ext cx="5100263" cy="659606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A6223989-07D6-7523-E9AC-FD0B37468BF3}"/>
              </a:ext>
            </a:extLst>
          </p:cNvPr>
          <p:cNvSpPr txBox="1"/>
          <p:nvPr/>
        </p:nvSpPr>
        <p:spPr>
          <a:xfrm>
            <a:off x="5305425" y="209548"/>
            <a:ext cx="13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käpyrauhanen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melatoniini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621F088E-7FBF-F694-C540-6C4430B48E25}"/>
              </a:ext>
            </a:extLst>
          </p:cNvPr>
          <p:cNvSpPr txBox="1"/>
          <p:nvPr/>
        </p:nvSpPr>
        <p:spPr>
          <a:xfrm>
            <a:off x="5414962" y="838200"/>
            <a:ext cx="1362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kilpirauhanen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tyroksiini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solidFill>
                  <a:srgbClr val="7982BF"/>
                </a:solidFill>
              </a:rPr>
              <a:t>kalsitoniini</a:t>
            </a:r>
            <a:endParaRPr lang="fi-FI" sz="1400" dirty="0">
              <a:solidFill>
                <a:srgbClr val="7982BF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47779F14-768A-760A-0CDD-590FCD8C01FB}"/>
              </a:ext>
            </a:extLst>
          </p:cNvPr>
          <p:cNvSpPr txBox="1"/>
          <p:nvPr/>
        </p:nvSpPr>
        <p:spPr>
          <a:xfrm>
            <a:off x="5257800" y="1734205"/>
            <a:ext cx="151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lisäkilpirauhaset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solidFill>
                  <a:srgbClr val="7982BF"/>
                </a:solidFill>
              </a:rPr>
              <a:t>parathormoni</a:t>
            </a:r>
            <a:endParaRPr lang="fi-FI" sz="1400" dirty="0">
              <a:solidFill>
                <a:srgbClr val="7982BF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xmlns="" id="{C4A431BF-E2F6-0CED-B4C2-D302B30F3B96}"/>
              </a:ext>
            </a:extLst>
          </p:cNvPr>
          <p:cNvSpPr txBox="1"/>
          <p:nvPr/>
        </p:nvSpPr>
        <p:spPr>
          <a:xfrm>
            <a:off x="5076825" y="2414766"/>
            <a:ext cx="188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lisämunuaiset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kuorikerros, kortisoli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ydin, adrenaliini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00BFCC84-C54F-F7FC-7E45-FDD03EA79FF5}"/>
              </a:ext>
            </a:extLst>
          </p:cNvPr>
          <p:cNvSpPr txBox="1"/>
          <p:nvPr/>
        </p:nvSpPr>
        <p:spPr>
          <a:xfrm>
            <a:off x="4406211" y="4197429"/>
            <a:ext cx="1990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haiman umpieritteiset saarekkeet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glukagoni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insuliini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xmlns="" id="{6460204D-46EB-1435-C142-D0DC9D2E6292}"/>
              </a:ext>
            </a:extLst>
          </p:cNvPr>
          <p:cNvSpPr txBox="1"/>
          <p:nvPr/>
        </p:nvSpPr>
        <p:spPr>
          <a:xfrm>
            <a:off x="5076825" y="6072843"/>
            <a:ext cx="145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kivekset (mies)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testosteroni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xmlns="" id="{E9F727F7-541E-101A-05E9-2B1F1DE6D57F}"/>
              </a:ext>
            </a:extLst>
          </p:cNvPr>
          <p:cNvSpPr txBox="1"/>
          <p:nvPr/>
        </p:nvSpPr>
        <p:spPr>
          <a:xfrm>
            <a:off x="8018378" y="6072843"/>
            <a:ext cx="255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munasarjat (nainen)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estrogeeni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progesteroni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xmlns="" id="{754BC3FF-2683-D1A7-A2E4-2EE1EEC03D2D}"/>
              </a:ext>
            </a:extLst>
          </p:cNvPr>
          <p:cNvSpPr txBox="1"/>
          <p:nvPr/>
        </p:nvSpPr>
        <p:spPr>
          <a:xfrm>
            <a:off x="9225485" y="361146"/>
            <a:ext cx="277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Hypotalamus (hermoston osa)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lisää ja estää aivolisäkkeen  hormonien erittymistä,  tuottaa hormoneja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xmlns="" id="{03ED7FB0-6FE3-5BC3-B92D-92EBF3D6D957}"/>
              </a:ext>
            </a:extLst>
          </p:cNvPr>
          <p:cNvSpPr txBox="1"/>
          <p:nvPr/>
        </p:nvSpPr>
        <p:spPr>
          <a:xfrm>
            <a:off x="9626432" y="1576864"/>
            <a:ext cx="2371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7982BF"/>
                </a:solidFill>
              </a:rPr>
              <a:t>aivolisäke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etulohko: tuottaa kasvuhormonia sekä useiden muiden umpirauhasten toimintaa sääteleviä hormoneja</a:t>
            </a:r>
          </a:p>
          <a:p>
            <a:endParaRPr lang="fi-FI" sz="1400" dirty="0">
              <a:solidFill>
                <a:srgbClr val="7982B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takalohko: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Oksitosiini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7982BF"/>
                </a:solidFill>
              </a:rPr>
              <a:t>ADH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xmlns="" id="{D2BF7B29-4BA8-E539-214F-A9E5EA10DA60}"/>
              </a:ext>
            </a:extLst>
          </p:cNvPr>
          <p:cNvSpPr txBox="1"/>
          <p:nvPr/>
        </p:nvSpPr>
        <p:spPr>
          <a:xfrm>
            <a:off x="6982722" y="-8393"/>
            <a:ext cx="269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Umpirauhaset ja hormonit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DB2D4457-58E0-EC00-463B-4A74110D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035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Hypotalamus säätelee hormonitoimintaa aivolisäkkeen välityksellä</a:t>
            </a:r>
            <a:endParaRPr lang="fi-FI" sz="4000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89414"/>
            <a:ext cx="5308600" cy="2679171"/>
          </a:xfrm>
        </p:spPr>
        <p:txBody>
          <a:bodyPr>
            <a:normAutofit/>
          </a:bodyPr>
          <a:lstStyle/>
          <a:p>
            <a:r>
              <a:rPr lang="fi-FI" sz="2600" dirty="0">
                <a:solidFill>
                  <a:srgbClr val="7982BF"/>
                </a:solidFill>
              </a:rPr>
              <a:t>Hypotalamus koostuu hermosolujen solukeskuksien muodostamista tumakkeista</a:t>
            </a:r>
          </a:p>
          <a:p>
            <a:r>
              <a:rPr lang="fi-FI" sz="2600" dirty="0">
                <a:solidFill>
                  <a:srgbClr val="7982BF"/>
                </a:solidFill>
              </a:rPr>
              <a:t>Tumakkeet mittaavat jatkuvasti veren lämpötilaa, kemiallista koostumusta ja hormonien määriä</a:t>
            </a:r>
            <a:endParaRPr lang="fi-FI" sz="2600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2D512847-731E-15FA-AC1C-3F952C27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15" y="1259213"/>
            <a:ext cx="5308600" cy="5119362"/>
          </a:xfrm>
          <a:prstGeom prst="rect">
            <a:avLst/>
          </a:prstGeom>
          <a:effectLst>
            <a:glow rad="12700">
              <a:srgbClr val="7982BF">
                <a:alpha val="13000"/>
              </a:srgbClr>
            </a:glow>
            <a:softEdge rad="177800"/>
          </a:effectLst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xmlns="" id="{C6808FD5-1C67-C29B-AA4D-0E5ECB1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0947" cy="132556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982BF"/>
                </a:solidFill>
              </a:rPr>
              <a:t>Aivolisäke:</a:t>
            </a:r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38073"/>
            <a:ext cx="4305300" cy="4076977"/>
          </a:xfrm>
        </p:spPr>
        <p:txBody>
          <a:bodyPr>
            <a:normAutofit lnSpcReduction="10000"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Aivolisäkkeen takalohko on osa keskushermostoa</a:t>
            </a:r>
          </a:p>
          <a:p>
            <a:r>
              <a:rPr lang="fi-FI" sz="2400" dirty="0">
                <a:solidFill>
                  <a:srgbClr val="7982BF"/>
                </a:solidFill>
              </a:rPr>
              <a:t>Takalohkoon erittyy hormoneja hypotalamuksesta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 err="1">
                <a:solidFill>
                  <a:srgbClr val="7982BF"/>
                </a:solidFill>
              </a:rPr>
              <a:t>oksitosiini</a:t>
            </a:r>
            <a:endParaRPr lang="fi-FI" dirty="0">
              <a:solidFill>
                <a:srgbClr val="7982B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rgbClr val="7982BF"/>
                </a:solidFill>
              </a:rPr>
              <a:t>antidiureettinen hormoni</a:t>
            </a:r>
          </a:p>
          <a:p>
            <a:r>
              <a:rPr lang="fi-FI" sz="2400" dirty="0">
                <a:solidFill>
                  <a:srgbClr val="7982BF"/>
                </a:solidFill>
              </a:rPr>
              <a:t>Etulohkon toimintaa säätelevät hypotalamuksesta erittyvät hormonit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rgbClr val="7982BF"/>
                </a:solidFill>
              </a:rPr>
              <a:t>Munasarjojen, kivesten ja kilpirauhasten toimintaa sääteleviä hormoneja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7783C18D-1417-6FB1-CC65-306822DED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70" y="514604"/>
            <a:ext cx="6275178" cy="582879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BC1C827D-4D74-784C-5F89-33EA05BD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760" y="206790"/>
            <a:ext cx="5257800" cy="1042988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982BF"/>
                </a:solidFill>
              </a:rPr>
              <a:t>Palautesäätelyn </a:t>
            </a:r>
            <a:r>
              <a:rPr lang="fi-FI" sz="4000" b="1" dirty="0" smtClean="0">
                <a:solidFill>
                  <a:srgbClr val="7982BF"/>
                </a:solidFill>
              </a:rPr>
              <a:t>periaate:</a:t>
            </a:r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760" y="1440092"/>
            <a:ext cx="5305426" cy="5211117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982BF"/>
                </a:solidFill>
              </a:rPr>
              <a:t>Hypotalamus ja aivolisäke joko kiihdyttävät tai hidastavat umpirauhasten hormonineritystä.</a:t>
            </a:r>
          </a:p>
          <a:p>
            <a:r>
              <a:rPr lang="fi-FI" sz="2400" dirty="0">
                <a:solidFill>
                  <a:srgbClr val="7982BF"/>
                </a:solidFill>
              </a:rPr>
              <a:t>Hormonien määrä veressä pysyy oikeana palautesäätelyn avulla.</a:t>
            </a:r>
          </a:p>
          <a:p>
            <a:r>
              <a:rPr lang="fi-FI" sz="2400" dirty="0">
                <a:solidFill>
                  <a:srgbClr val="7982BF"/>
                </a:solidFill>
              </a:rPr>
              <a:t>Hypotalamuksessa erittyy aivolisäkkeen hormonieritystä lisääviä hormoneja.</a:t>
            </a:r>
          </a:p>
          <a:p>
            <a:r>
              <a:rPr lang="fi-FI" sz="2400" dirty="0">
                <a:solidFill>
                  <a:srgbClr val="7982BF"/>
                </a:solidFill>
              </a:rPr>
              <a:t>Aivolisäke erittää kilpirauhasen toimintaa kiihdyttävää hormonia. Mikäli veren tyroksiinipitoisuus on korkea, hypotalamuksen ja aivolisäkkeen hormonien eritys lakkaa.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50E0A092-2263-5454-7625-27C9262C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71" y="283468"/>
            <a:ext cx="3805604" cy="64831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72BA1B61-B93F-90B7-4BB7-88AE6A71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0183" y="219174"/>
            <a:ext cx="11468100" cy="1053417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/>
              <a:t>Lue läpi, älä kirjoita: </a:t>
            </a:r>
            <a:r>
              <a:rPr lang="fi-FI" sz="4000" b="1" dirty="0" smtClean="0">
                <a:solidFill>
                  <a:srgbClr val="7982BF"/>
                </a:solidFill>
              </a:rPr>
              <a:t>Kasvun </a:t>
            </a:r>
            <a:r>
              <a:rPr lang="fi-FI" sz="4000" b="1" dirty="0">
                <a:solidFill>
                  <a:srgbClr val="7982BF"/>
                </a:solidFill>
              </a:rPr>
              <a:t>säätelyyn osallistuvat kasvuhormoni ja tyroksiini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4958"/>
            <a:ext cx="11032067" cy="578910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7469805-D2A7-729D-4300-9595E96E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28" y="1434515"/>
            <a:ext cx="7469344" cy="522345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319FE93A-D0FA-56D0-641B-3C83C4D1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000" y="330200"/>
            <a:ext cx="10515600" cy="906992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982BF"/>
                </a:solidFill>
                <a:ea typeface="Myriad Pro Semibold" charset="0"/>
                <a:cs typeface="Myriad Pro Semibold" charset="0"/>
              </a:rPr>
              <a:t>Stressi:</a:t>
            </a:r>
            <a:endParaRPr lang="fi-FI" sz="4000" b="1" dirty="0">
              <a:solidFill>
                <a:srgbClr val="798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85395"/>
            <a:ext cx="5308600" cy="4388909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>
                <a:solidFill>
                  <a:srgbClr val="7982BF"/>
                </a:solidFill>
              </a:rPr>
              <a:t>Stressi on elimistön reagointia fyysisiin ja psyykkisiin rasituksiin</a:t>
            </a:r>
          </a:p>
          <a:p>
            <a:r>
              <a:rPr lang="fi-FI" sz="2600" dirty="0">
                <a:solidFill>
                  <a:srgbClr val="7982BF"/>
                </a:solidFill>
              </a:rPr>
              <a:t>Lyhytaikainen stressi:</a:t>
            </a:r>
          </a:p>
          <a:p>
            <a:pPr lvl="1"/>
            <a:r>
              <a:rPr lang="fi-FI" sz="2600" dirty="0">
                <a:solidFill>
                  <a:srgbClr val="7982BF"/>
                </a:solidFill>
              </a:rPr>
              <a:t>esim. urheilusuoritus tai koetilanne</a:t>
            </a:r>
          </a:p>
          <a:p>
            <a:pPr lvl="1"/>
            <a:r>
              <a:rPr lang="fi-FI" sz="2600" dirty="0">
                <a:solidFill>
                  <a:srgbClr val="7982BF"/>
                </a:solidFill>
              </a:rPr>
              <a:t>adrenaliini lisää elimistön suorituskykyä</a:t>
            </a:r>
          </a:p>
          <a:p>
            <a:r>
              <a:rPr lang="fi-FI" sz="2600" dirty="0">
                <a:solidFill>
                  <a:srgbClr val="7982BF"/>
                </a:solidFill>
              </a:rPr>
              <a:t>Pitkäaikainen stressi:</a:t>
            </a:r>
          </a:p>
          <a:p>
            <a:pPr lvl="1"/>
            <a:r>
              <a:rPr lang="fi-FI" sz="2600" dirty="0">
                <a:solidFill>
                  <a:srgbClr val="7982BF"/>
                </a:solidFill>
              </a:rPr>
              <a:t>lisämunuaisen kuoren kortisoli</a:t>
            </a:r>
          </a:p>
          <a:p>
            <a:pPr lvl="1"/>
            <a:r>
              <a:rPr lang="fi-FI" sz="2600" dirty="0">
                <a:solidFill>
                  <a:srgbClr val="7982BF"/>
                </a:solidFill>
              </a:rPr>
              <a:t>kortisoli lisää elimistön energiansaantia</a:t>
            </a:r>
          </a:p>
          <a:p>
            <a:r>
              <a:rPr lang="fi-FI" sz="2600" dirty="0">
                <a:solidFill>
                  <a:srgbClr val="7982BF"/>
                </a:solidFill>
              </a:rPr>
              <a:t>Pitkäaikainen stressi heikentää elimistön vastustuskykyä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7AB6E8A-BA8E-6390-E436-D3DEE640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164" y="1237192"/>
            <a:ext cx="3991623" cy="54292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CACAC6BE-5849-A32F-362D-FDD2BA33B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7A5C0-A036-403D-8C9E-DAF32A7E9F3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8435D3-97D3-4320-851F-6B735AC9C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713739-68FA-4923-A573-D870C82D0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45471</TotalTime>
  <Words>330</Words>
  <Application>Microsoft Office PowerPoint</Application>
  <PresentationFormat>Laajakuva</PresentationFormat>
  <Paragraphs>83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Myriad Pro Semibold</vt:lpstr>
      <vt:lpstr>Office-teema</vt:lpstr>
      <vt:lpstr>     </vt:lpstr>
      <vt:lpstr>Hormonit kulkevat veren tai kudosnesteen mukana kohdesoluihinsa</vt:lpstr>
      <vt:lpstr>PowerPoint-esitys</vt:lpstr>
      <vt:lpstr>Katso tämä, älä kirjoita: Hormonit erittyvät umpirauhasista ja monista elimistön muista kudoksista</vt:lpstr>
      <vt:lpstr>Hypotalamus säätelee hormonitoimintaa aivolisäkkeen välityksellä</vt:lpstr>
      <vt:lpstr>Aivolisäke:</vt:lpstr>
      <vt:lpstr>Palautesäätelyn periaate:</vt:lpstr>
      <vt:lpstr>Lue läpi, älä kirjoita: Kasvun säätelyyn osallistuvat kasvuhormoni ja tyroksiini</vt:lpstr>
      <vt:lpstr>Stressi:</vt:lpstr>
      <vt:lpstr>Biologinen kello:</vt:lpstr>
      <vt:lpstr>Tiivistelmä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188</cp:revision>
  <dcterms:created xsi:type="dcterms:W3CDTF">2017-07-04T08:37:15Z</dcterms:created>
  <dcterms:modified xsi:type="dcterms:W3CDTF">2023-04-25T11:58:32Z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