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9" r:id="rId3"/>
    <p:sldId id="263" r:id="rId4"/>
    <p:sldId id="257" r:id="rId5"/>
    <p:sldId id="264" r:id="rId6"/>
    <p:sldId id="265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E0AA7-BB84-24E4-D76B-46E32FB57DB2}" v="16" dt="2025-09-16T07:09:08.587"/>
    <p1510:client id="{5D67326F-0AD4-745B-0A7C-CFCA374B4347}" v="29" dt="2025-09-16T07:31:55.376"/>
    <p1510:client id="{722C924F-3C07-8ABA-5C32-C87E5BDF8193}" v="117" dt="2025-09-16T07:40:20.163"/>
    <p1510:client id="{8A614257-027A-2BE5-9358-90037B22ED7D}" v="102" dt="2025-09-16T07:40:52.400"/>
    <p1510:client id="{D2362F45-55BB-997B-4E10-C08A985EC79E}" v="17" dt="2025-09-16T07:23:28.612"/>
    <p1510:client id="{E1F56486-13BA-7BB8-2021-5EBF2CAA322F}" v="60" dt="2025-09-16T07:13:54.216"/>
    <p1510:client id="{E7F72559-107C-957E-E81B-D607F8F422DC}" v="413" dt="2025-09-16T07:32:00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pinterest.com/pin/519180663265777813/" TargetMode="External"/><Relationship Id="rId3" Type="http://schemas.openxmlformats.org/officeDocument/2006/relationships/hyperlink" Target="https://www.thefamouspeople.com/profiles/james-watt-5380.php" TargetMode="External"/><Relationship Id="rId7" Type="http://schemas.openxmlformats.org/officeDocument/2006/relationships/hyperlink" Target="https://yle.fi/a/3-6443169#:~:text=Maanalaista%20alettiin%20rakentaa%201800-luvun%20alkupuoliskolla%2C%20ja%20se%20avattiin,jatkunutta%20toimintaa.%20Lontoon%20metro%20on%20maailman%20vanhin%20maanalainen." TargetMode="External"/><Relationship Id="rId2" Type="http://schemas.openxmlformats.org/officeDocument/2006/relationships/hyperlink" Target="https://fi.wikipedia.org/wiki/James_Wa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joitusblogi.fi/sanasto/teollistuminen/" TargetMode="External"/><Relationship Id="rId11" Type="http://schemas.openxmlformats.org/officeDocument/2006/relationships/hyperlink" Target="https://www.prazske-metro.cz/kde-je-nejstarsi-metro-na-svete/" TargetMode="External"/><Relationship Id="rId5" Type="http://schemas.openxmlformats.org/officeDocument/2006/relationships/hyperlink" Target="https://matkaopassuomalaisuuteen.blogspot.com/2012/01/1800-luvun-jalkeinen-liikenteen-kehitys.html#:~:text=Sis%C3%A4vesille%20laivoja%20alettiin%20rakentaa%20vasta%201800-luvun%20alkupuolella.%20S%C3%A4%C3%A4nn%C3%B6llinen,yhdist%C3%A4v%C3%A4%20kanavaverkko.%201800-luvun%20lopulla%20aloitettiin%20useiden%20satamien%20rakentaminen." TargetMode="External"/><Relationship Id="rId10" Type="http://schemas.openxmlformats.org/officeDocument/2006/relationships/hyperlink" Target="https://faktapohja.fi/kuka-keksi-auton/" TargetMode="External"/><Relationship Id="rId4" Type="http://schemas.openxmlformats.org/officeDocument/2006/relationships/hyperlink" Target="https://artuk.org/discover/artworks/james-watt-17361819-250458" TargetMode="External"/><Relationship Id="rId9" Type="http://schemas.openxmlformats.org/officeDocument/2006/relationships/hyperlink" Target="https://fi.wikipedia.org/wiki/Suomen_rataverkon_histor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le.fi/a/3-6443169#:~:text=Maanalaista%20alettiin%20rakentaa%201800-luvun%20alkupuoliskolla%2C%20ja%20se%20avattiin,jatkunutta%20toimintaa.%20Lontoon%20metro%20on%20maailman%20vanhin%20maanalainen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ristianstad - Hässleholms Järnväg, CHJ lok 41 med tåg. Personalbyte i ...">
            <a:extLst>
              <a:ext uri="{FF2B5EF4-FFF2-40B4-BE49-F238E27FC236}">
                <a16:creationId xmlns:a16="http://schemas.microsoft.com/office/drawing/2014/main" id="{3516C925-CABE-B338-60F2-2B81BE73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346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E8649-3C23-D348-F35A-93DE79FD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Liikenteen kehitys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02928-4C9A-FE4C-FAAD-827795C43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Mimmi, </a:t>
            </a:r>
            <a:r>
              <a:rPr lang="en-US" err="1">
                <a:solidFill>
                  <a:srgbClr val="FFFFFF"/>
                </a:solidFill>
              </a:rPr>
              <a:t>Tiitu</a:t>
            </a:r>
            <a:r>
              <a:rPr lang="en-US">
                <a:solidFill>
                  <a:srgbClr val="FFFFFF"/>
                </a:solidFill>
              </a:rPr>
              <a:t>, Iida, Valle, Eino, Vilja</a:t>
            </a:r>
          </a:p>
        </p:txBody>
      </p:sp>
    </p:spTree>
    <p:extLst>
      <p:ext uri="{BB962C8B-B14F-4D97-AF65-F5344CB8AC3E}">
        <p14:creationId xmlns:p14="http://schemas.microsoft.com/office/powerpoint/2010/main" val="362111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C2CA-A262-215F-C642-ED63FACA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87CE-BE07-2B2E-9D3D-AB98CD26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>
                <a:hlinkClick r:id="rId2"/>
              </a:rPr>
              <a:t>https://fi.wikipedia.org/wiki/James_Watt</a:t>
            </a:r>
          </a:p>
          <a:p>
            <a:pPr algn="just"/>
            <a:r>
              <a:rPr lang="en-US" sz="2000">
                <a:hlinkClick r:id="rId3"/>
              </a:rPr>
              <a:t>https://www.thefamouspeople.com/profiles/james-watt-5380.php</a:t>
            </a:r>
          </a:p>
          <a:p>
            <a:pPr algn="just"/>
            <a:r>
              <a:rPr lang="en-US" sz="2000">
                <a:hlinkClick r:id="rId4"/>
              </a:rPr>
              <a:t>https://artuk.org/discover/artworks/james-watt-17361819-250458</a:t>
            </a:r>
            <a:endParaRPr lang="en-US" sz="2000"/>
          </a:p>
          <a:p>
            <a:pPr algn="just"/>
            <a:r>
              <a:rPr lang="en-US" sz="2000">
                <a:ea typeface="+mn-lt"/>
                <a:cs typeface="+mn-lt"/>
                <a:hlinkClick r:id="rId5"/>
              </a:rPr>
              <a:t>Matkaopas suomalaisuuteen: 1800-luvun jälkeinen liikenteen kehitys</a:t>
            </a:r>
            <a:endParaRPr lang="en-US" sz="2000"/>
          </a:p>
          <a:p>
            <a:pPr algn="just"/>
            <a:r>
              <a:rPr lang="en-US" sz="2000">
                <a:ea typeface="+mn-lt"/>
                <a:cs typeface="+mn-lt"/>
                <a:hlinkClick r:id="rId6"/>
              </a:rPr>
              <a:t>Teollistuminen: Vaikutukset, Historia ja Kehitys Suomessa</a:t>
            </a:r>
            <a:endParaRPr lang="en-US" sz="2000"/>
          </a:p>
          <a:p>
            <a:pPr algn="just"/>
            <a:r>
              <a:rPr lang="en-US" sz="2000">
                <a:hlinkClick r:id="rId7"/>
              </a:rPr>
              <a:t>https://yle.fi/a/3-6443169#:~:text=Maanalaista%20alettiin%20rakentaa</a:t>
            </a:r>
            <a:endParaRPr lang="en-US" sz="2000"/>
          </a:p>
          <a:p>
            <a:pPr algn="just"/>
            <a:r>
              <a:rPr lang="en-US" sz="2000">
                <a:hlinkClick r:id="rId8"/>
              </a:rPr>
              <a:t>https://uk.pinterest.com/pin/519180663265777813/</a:t>
            </a:r>
            <a:endParaRPr lang="en-US" sz="2000"/>
          </a:p>
          <a:p>
            <a:pPr algn="just"/>
            <a:r>
              <a:rPr lang="en-US" sz="2000">
                <a:hlinkClick r:id="rId7"/>
              </a:rPr>
              <a:t>https://yle.fi/a/3-6443169#:~:text=Maanalaista%20alettiin%20rakentaa%201800-luvun%20alkupuoliskolla%2C%20ja%20se%20avattiin,jatkunutta%20toimintaa.%20Lontoon%20metro%20on%20maailman%20vanhin%20maanalainen.</a:t>
            </a:r>
            <a:endParaRPr lang="en-US" sz="2000"/>
          </a:p>
          <a:p>
            <a:pPr algn="just"/>
            <a:r>
              <a:rPr lang="en-US" sz="2000">
                <a:ea typeface="+mn-lt"/>
                <a:cs typeface="+mn-lt"/>
                <a:hlinkClick r:id="rId9"/>
              </a:rPr>
              <a:t>Suomen rataverkon historia – Wikipedia</a:t>
            </a:r>
            <a:endParaRPr lang="en-US" sz="2000"/>
          </a:p>
          <a:p>
            <a:pPr algn="just"/>
            <a:r>
              <a:rPr lang="en-US" sz="2000">
                <a:ea typeface="+mn-lt"/>
                <a:cs typeface="+mn-lt"/>
                <a:hlinkClick r:id="rId10"/>
              </a:rPr>
              <a:t>Kuka keksi auton - Auton kehityksen merkittävät vaiheet</a:t>
            </a:r>
            <a:endParaRPr lang="en-US" sz="2000"/>
          </a:p>
          <a:p>
            <a:pPr algn="just"/>
            <a:r>
              <a:rPr lang="en-US" sz="2000">
                <a:hlinkClick r:id="rId11"/>
              </a:rPr>
              <a:t>https://www.prazske-metro.cz/kde-je-nejstarsi-metro-na-svete/</a:t>
            </a:r>
            <a:endParaRPr lang="en-US" sz="2000"/>
          </a:p>
          <a:p>
            <a:pPr algn="just"/>
            <a:endParaRPr lang="en-US" sz="2000"/>
          </a:p>
          <a:p>
            <a:pPr algn="just"/>
            <a:endParaRPr lang="en-US" sz="2000"/>
          </a:p>
          <a:p>
            <a:pPr algn="just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445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543E-59CC-695C-CA67-73FCC713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784" y="-386239"/>
            <a:ext cx="4818888" cy="1239457"/>
          </a:xfrm>
        </p:spPr>
        <p:txBody>
          <a:bodyPr anchor="b">
            <a:normAutofit/>
          </a:bodyPr>
          <a:lstStyle/>
          <a:p>
            <a:r>
              <a:rPr lang="en-US" err="1">
                <a:latin typeface="Grandview Display"/>
              </a:rPr>
              <a:t>Liikenteen</a:t>
            </a:r>
            <a:r>
              <a:rPr lang="en-US">
                <a:latin typeface="Grandview Display"/>
              </a:rPr>
              <a:t> </a:t>
            </a:r>
            <a:r>
              <a:rPr lang="en-US" err="1">
                <a:latin typeface="Grandview Display"/>
              </a:rPr>
              <a:t>kehitys</a:t>
            </a:r>
            <a:endParaRPr lang="en-US">
              <a:latin typeface="Grandview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D981-4C63-B2AB-09DA-9B380D89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323" y="856458"/>
            <a:ext cx="5233615" cy="51424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Aptos"/>
              </a:rPr>
              <a:t>-</a:t>
            </a:r>
            <a:r>
              <a:rPr lang="en-US" sz="2400" err="1">
                <a:latin typeface="Aptos"/>
              </a:rPr>
              <a:t>Liikenne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alkoi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kehittymään</a:t>
            </a:r>
            <a:r>
              <a:rPr lang="en-US" sz="2400">
                <a:latin typeface="Aptos"/>
              </a:rPr>
              <a:t> 1700- </a:t>
            </a:r>
            <a:r>
              <a:rPr lang="en-US" sz="2400" err="1">
                <a:latin typeface="Aptos"/>
              </a:rPr>
              <a:t>luvun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puolivälissä</a:t>
            </a:r>
            <a:r>
              <a:rPr lang="en-US" sz="2400">
                <a:latin typeface="Aptos"/>
              </a:rPr>
              <a:t>.</a:t>
            </a:r>
          </a:p>
          <a:p>
            <a:pPr marL="0" indent="0">
              <a:buNone/>
            </a:pPr>
            <a:r>
              <a:rPr lang="en-US" sz="2400">
                <a:latin typeface="Aptos"/>
              </a:rPr>
              <a:t>-1800-luvulla </a:t>
            </a:r>
            <a:r>
              <a:rPr lang="en-US" sz="2400" err="1">
                <a:latin typeface="Aptos"/>
              </a:rPr>
              <a:t>tapahtui</a:t>
            </a:r>
            <a:r>
              <a:rPr lang="en-US" sz="2400">
                <a:latin typeface="Aptos"/>
              </a:rPr>
              <a:t> iso </a:t>
            </a:r>
            <a:r>
              <a:rPr lang="en-US" sz="2400" err="1">
                <a:latin typeface="Aptos"/>
              </a:rPr>
              <a:t>muutos</a:t>
            </a:r>
            <a:r>
              <a:rPr lang="en-US" sz="2400">
                <a:latin typeface="Aptos"/>
              </a:rPr>
              <a:t> </a:t>
            </a:r>
            <a:r>
              <a:rPr lang="en-US" sz="2400" err="1">
                <a:latin typeface="Aptos"/>
              </a:rPr>
              <a:t>liikenteessä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höyryvetoisen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rautatien</a:t>
            </a:r>
            <a:r>
              <a:rPr lang="en-US" sz="2400">
                <a:latin typeface="Aptos"/>
              </a:rPr>
              <a:t> ja </a:t>
            </a:r>
            <a:r>
              <a:rPr lang="en-US" sz="2400" err="1">
                <a:latin typeface="Aptos"/>
              </a:rPr>
              <a:t>höyrylaivojen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yleistymisen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seurauksena</a:t>
            </a:r>
            <a:r>
              <a:rPr lang="en-US" sz="2400">
                <a:latin typeface="Aptos"/>
              </a:rPr>
              <a:t>, </a:t>
            </a:r>
            <a:r>
              <a:rPr lang="en-US" sz="2400" err="1">
                <a:latin typeface="Aptos"/>
              </a:rPr>
              <a:t>jotka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mullistivat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tavaroiden</a:t>
            </a:r>
            <a:r>
              <a:rPr lang="en-US" sz="2400">
                <a:latin typeface="Aptos"/>
              </a:rPr>
              <a:t> ja </a:t>
            </a:r>
            <a:r>
              <a:rPr lang="en-US" sz="2400" err="1">
                <a:latin typeface="Aptos"/>
              </a:rPr>
              <a:t>ihmisten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kuljetusta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sekä</a:t>
            </a:r>
            <a:r>
              <a:rPr lang="en-US" sz="2400">
                <a:latin typeface="Aptos"/>
              </a:rPr>
              <a:t>  </a:t>
            </a:r>
            <a:r>
              <a:rPr lang="en-US" sz="2400" err="1">
                <a:latin typeface="Aptos"/>
              </a:rPr>
              <a:t>syrjäytti</a:t>
            </a:r>
            <a:r>
              <a:rPr lang="en-US" sz="2400">
                <a:latin typeface="Aptos"/>
              </a:rPr>
              <a:t> </a:t>
            </a:r>
            <a:r>
              <a:rPr lang="en-US" sz="2400" err="1">
                <a:latin typeface="Aptos"/>
              </a:rPr>
              <a:t>hevosenkäytön</a:t>
            </a:r>
            <a:r>
              <a:rPr lang="en-US" sz="2400">
                <a:latin typeface="Aptos"/>
              </a:rPr>
              <a:t>.</a:t>
            </a:r>
            <a:endParaRPr lang="en-US" sz="2400">
              <a:latin typeface="Aptos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>
                <a:latin typeface="Aptos"/>
                <a:ea typeface="Roboto"/>
                <a:cs typeface="Roboto"/>
              </a:rPr>
              <a:t>-Nicolas-Joseph </a:t>
            </a:r>
            <a:r>
              <a:rPr lang="en-US" sz="2400" err="1">
                <a:latin typeface="Aptos"/>
                <a:ea typeface="Roboto"/>
                <a:cs typeface="Roboto"/>
              </a:rPr>
              <a:t>Cugnout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kehitti</a:t>
            </a:r>
            <a:r>
              <a:rPr lang="en-US" sz="2400">
                <a:latin typeface="Aptos"/>
                <a:ea typeface="Roboto"/>
                <a:cs typeface="Roboto"/>
              </a:rPr>
              <a:t> 1760-luvulla </a:t>
            </a:r>
            <a:r>
              <a:rPr lang="en-US" sz="2400" err="1">
                <a:latin typeface="Aptos"/>
                <a:ea typeface="Roboto"/>
                <a:cs typeface="Roboto"/>
              </a:rPr>
              <a:t>maailman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ensimmäisen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itsestään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liikkuvan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kulkuneuvon</a:t>
            </a:r>
            <a:r>
              <a:rPr lang="en-US" sz="2400">
                <a:latin typeface="Aptos"/>
                <a:ea typeface="Roboto"/>
                <a:cs typeface="Roboto"/>
              </a:rPr>
              <a:t>, </a:t>
            </a:r>
            <a:r>
              <a:rPr lang="en-US" sz="2400" err="1">
                <a:latin typeface="Aptos"/>
                <a:ea typeface="Roboto"/>
                <a:cs typeface="Roboto"/>
              </a:rPr>
              <a:t>joka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toimi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höyrykattilan</a:t>
            </a:r>
            <a:r>
              <a:rPr lang="en-US" sz="2400">
                <a:latin typeface="Aptos"/>
                <a:ea typeface="Roboto"/>
                <a:cs typeface="Roboto"/>
              </a:rPr>
              <a:t> </a:t>
            </a:r>
            <a:r>
              <a:rPr lang="en-US" sz="2400" err="1">
                <a:latin typeface="Aptos"/>
                <a:ea typeface="Roboto"/>
                <a:cs typeface="Roboto"/>
              </a:rPr>
              <a:t>avulla</a:t>
            </a:r>
            <a:r>
              <a:rPr lang="en-US" sz="2400">
                <a:latin typeface="Aptos"/>
                <a:ea typeface="Roboto"/>
                <a:cs typeface="Roboto"/>
              </a:rPr>
              <a:t>.</a:t>
            </a:r>
            <a:endParaRPr lang="en-US" sz="2400">
              <a:latin typeface="Aptos"/>
            </a:endParaRPr>
          </a:p>
          <a:p>
            <a:pPr marL="0" indent="0">
              <a:buNone/>
            </a:pPr>
            <a:endParaRPr lang="en-US" sz="2400">
              <a:latin typeface="Aptos"/>
            </a:endParaRPr>
          </a:p>
        </p:txBody>
      </p:sp>
      <p:pic>
        <p:nvPicPr>
          <p:cNvPr id="4" name="Picture 3" descr="Kansainvälinen raideliikenne — Raidepuolue">
            <a:extLst>
              <a:ext uri="{FF2B5EF4-FFF2-40B4-BE49-F238E27FC236}">
                <a16:creationId xmlns:a16="http://schemas.microsoft.com/office/drawing/2014/main" id="{CA78108A-2EC1-6B84-492A-FBB5C0DD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0" y="640080"/>
            <a:ext cx="499462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CB98-17F3-299F-4674-4D8C7D86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17" y="2837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Grandview Display"/>
              </a:rPr>
              <a:t>Liikenteen kehitys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9D38A90-E487-42F4-F86E-700FAF43C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16" y="1712861"/>
            <a:ext cx="3346964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1800- </a:t>
            </a:r>
            <a:r>
              <a:rPr lang="en-US" sz="2400" err="1"/>
              <a:t>luvulla</a:t>
            </a:r>
            <a:r>
              <a:rPr lang="en-US" sz="2400"/>
              <a:t> </a:t>
            </a:r>
            <a:r>
              <a:rPr lang="en-US" sz="2400" err="1"/>
              <a:t>myös</a:t>
            </a:r>
            <a:r>
              <a:rPr lang="en-US" sz="2400"/>
              <a:t> </a:t>
            </a:r>
            <a:r>
              <a:rPr lang="en-US" sz="2400" err="1"/>
              <a:t>teiden</a:t>
            </a:r>
            <a:r>
              <a:rPr lang="en-US" sz="2400"/>
              <a:t> ja </a:t>
            </a:r>
            <a:r>
              <a:rPr lang="en-US" sz="2400" err="1"/>
              <a:t>siltojen</a:t>
            </a:r>
            <a:r>
              <a:rPr lang="en-US" sz="2400"/>
              <a:t> </a:t>
            </a:r>
            <a:r>
              <a:rPr lang="en-US" sz="2400" err="1"/>
              <a:t>rakentaminen</a:t>
            </a:r>
            <a:r>
              <a:rPr lang="en-US" sz="2400"/>
              <a:t> </a:t>
            </a:r>
            <a:r>
              <a:rPr lang="en-US" sz="2400" err="1"/>
              <a:t>kehittyi</a:t>
            </a:r>
            <a:r>
              <a:rPr lang="en-US" sz="2400"/>
              <a:t>, </a:t>
            </a:r>
            <a:r>
              <a:rPr lang="en-US" sz="2400" err="1"/>
              <a:t>mikä</a:t>
            </a:r>
            <a:r>
              <a:rPr lang="en-US" sz="2400"/>
              <a:t> </a:t>
            </a:r>
            <a:r>
              <a:rPr lang="en-US" sz="2400" err="1"/>
              <a:t>mahdollisti</a:t>
            </a:r>
            <a:r>
              <a:rPr lang="en-US" sz="2400"/>
              <a:t> </a:t>
            </a:r>
            <a:r>
              <a:rPr lang="en-US" sz="2400" err="1"/>
              <a:t>liikenten</a:t>
            </a:r>
            <a:r>
              <a:rPr lang="en-US" sz="2400"/>
              <a:t> </a:t>
            </a:r>
            <a:r>
              <a:rPr lang="en-US" sz="2400" err="1"/>
              <a:t>kehittymisen</a:t>
            </a:r>
            <a:r>
              <a:rPr lang="en-US" sz="2400"/>
              <a:t>.</a:t>
            </a:r>
          </a:p>
          <a:p>
            <a:r>
              <a:rPr lang="en-US" sz="2400" err="1"/>
              <a:t>Tieverkostot</a:t>
            </a:r>
            <a:r>
              <a:rPr lang="en-US" sz="2400"/>
              <a:t> </a:t>
            </a:r>
            <a:r>
              <a:rPr lang="en-US" sz="2400" err="1"/>
              <a:t>laajentuivat</a:t>
            </a:r>
            <a:r>
              <a:rPr lang="en-US" sz="2400"/>
              <a:t> ja </a:t>
            </a:r>
            <a:r>
              <a:rPr lang="en-US" sz="2400" err="1"/>
              <a:t>pystyi</a:t>
            </a:r>
            <a:r>
              <a:rPr lang="en-US" sz="2400"/>
              <a:t> </a:t>
            </a:r>
            <a:r>
              <a:rPr lang="en-US" sz="2400" err="1"/>
              <a:t>kulkemaan</a:t>
            </a:r>
            <a:r>
              <a:rPr lang="en-US" sz="2400"/>
              <a:t> </a:t>
            </a:r>
            <a:r>
              <a:rPr lang="en-US" sz="2400" err="1"/>
              <a:t>pidempiä</a:t>
            </a:r>
            <a:r>
              <a:rPr lang="en-US" sz="2400"/>
              <a:t> </a:t>
            </a:r>
            <a:r>
              <a:rPr lang="en-US" sz="2400" err="1"/>
              <a:t>matkoja</a:t>
            </a:r>
            <a:r>
              <a:rPr lang="en-US" sz="2400"/>
              <a:t> ja </a:t>
            </a:r>
            <a:r>
              <a:rPr lang="en-US" sz="2400" err="1"/>
              <a:t>nopeammin</a:t>
            </a:r>
            <a:r>
              <a:rPr lang="en-US" sz="2400"/>
              <a:t>.</a:t>
            </a:r>
          </a:p>
        </p:txBody>
      </p:sp>
      <p:pic>
        <p:nvPicPr>
          <p:cNvPr id="7" name="Content Placeholder 6" descr="undefined">
            <a:extLst>
              <a:ext uri="{FF2B5EF4-FFF2-40B4-BE49-F238E27FC236}">
                <a16:creationId xmlns:a16="http://schemas.microsoft.com/office/drawing/2014/main" id="{024F9CCA-AE81-FF18-7D77-D29B198F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49" r="3" b="3"/>
          <a:stretch>
            <a:fillRect/>
          </a:stretch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87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49EB-9221-7E27-08C1-D7D45145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r>
              <a:rPr lang="en-US"/>
              <a:t>James Watt</a:t>
            </a:r>
          </a:p>
        </p:txBody>
      </p:sp>
      <p:pic>
        <p:nvPicPr>
          <p:cNvPr id="4" name="Content Placeholder 3" descr="James Watt | Biography, Inventions, Steam Engine, Significance, &amp; Facts ...">
            <a:extLst>
              <a:ext uri="{FF2B5EF4-FFF2-40B4-BE49-F238E27FC236}">
                <a16:creationId xmlns:a16="http://schemas.microsoft.com/office/drawing/2014/main" id="{D2D52FF6-6679-BB95-F791-FBA195C8D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166" y="3748210"/>
            <a:ext cx="3791390" cy="3108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D2E24-B29F-76F9-DAFD-A34051021488}"/>
              </a:ext>
            </a:extLst>
          </p:cNvPr>
          <p:cNvSpPr txBox="1"/>
          <p:nvPr/>
        </p:nvSpPr>
        <p:spPr>
          <a:xfrm>
            <a:off x="273365" y="1552290"/>
            <a:ext cx="5558513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ptos Display"/>
              </a:rPr>
              <a:t>Syntyi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tammikuussa</a:t>
            </a:r>
            <a:r>
              <a:rPr lang="en-US" sz="2400">
                <a:latin typeface="Aptos Display"/>
              </a:rPr>
              <a:t> 1736 </a:t>
            </a:r>
            <a:r>
              <a:rPr lang="en-US" sz="2400" err="1">
                <a:latin typeface="Aptos Display"/>
              </a:rPr>
              <a:t>Skotlannissa</a:t>
            </a:r>
            <a:r>
              <a:rPr lang="en-US" sz="2400">
                <a:latin typeface="Aptos Display"/>
              </a:rPr>
              <a:t>. </a:t>
            </a:r>
            <a:r>
              <a:rPr lang="en-US" sz="2400" err="1">
                <a:latin typeface="Aptos Display"/>
              </a:rPr>
              <a:t>Watti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oli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matemaatikko</a:t>
            </a:r>
            <a:r>
              <a:rPr lang="en-US" sz="2400">
                <a:latin typeface="Aptos Display"/>
              </a:rPr>
              <a:t> ja </a:t>
            </a:r>
            <a:r>
              <a:rPr lang="en-US" sz="2400" err="1">
                <a:latin typeface="Aptos Display"/>
              </a:rPr>
              <a:t>insinööri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joka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asui</a:t>
            </a:r>
            <a:r>
              <a:rPr lang="en-US" sz="2400">
                <a:latin typeface="Aptos Display"/>
              </a:rPr>
              <a:t> ja </a:t>
            </a:r>
            <a:r>
              <a:rPr lang="en-US" sz="2400" err="1">
                <a:latin typeface="Aptos Display"/>
              </a:rPr>
              <a:t>työskenteli</a:t>
            </a:r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Englannissa</a:t>
            </a:r>
            <a:r>
              <a:rPr lang="en-US" sz="2400">
                <a:latin typeface="Aptos Display"/>
              </a:rPr>
              <a:t>. Hän </a:t>
            </a:r>
            <a:r>
              <a:rPr lang="en-US" sz="2400" err="1">
                <a:latin typeface="Aptos Display"/>
              </a:rPr>
              <a:t>perusti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sinne</a:t>
            </a:r>
            <a:r>
              <a:rPr lang="en-US" sz="2400">
                <a:latin typeface="Aptos Display"/>
              </a:rPr>
              <a:t> Matthew </a:t>
            </a:r>
            <a:r>
              <a:rPr lang="en-US" sz="2400" err="1">
                <a:latin typeface="Aptos Display"/>
              </a:rPr>
              <a:t>Boultonin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kanssa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yrityksen</a:t>
            </a:r>
            <a:r>
              <a:rPr lang="en-US" sz="2400">
                <a:latin typeface="Aptos Display"/>
              </a:rPr>
              <a:t>  </a:t>
            </a:r>
            <a:r>
              <a:rPr lang="en-US" sz="2400" err="1">
                <a:latin typeface="Aptos Display"/>
              </a:rPr>
              <a:t>joka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patenoi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höyrykoneen</a:t>
            </a:r>
            <a:r>
              <a:rPr lang="en-US" sz="2400">
                <a:latin typeface="Aptos Display"/>
              </a:rPr>
              <a:t> 1784.</a:t>
            </a:r>
          </a:p>
          <a:p>
            <a:endParaRPr lang="en-US" sz="2400">
              <a:latin typeface="Aptos Display"/>
            </a:endParaRPr>
          </a:p>
          <a:p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Watti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sairasteli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lapsuudessa</a:t>
            </a:r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plalon</a:t>
            </a:r>
            <a:r>
              <a:rPr lang="en-US" sz="2400">
                <a:latin typeface="Aptos Display"/>
              </a:rPr>
              <a:t>, </a:t>
            </a:r>
            <a:r>
              <a:rPr lang="en-US" sz="2400" err="1">
                <a:latin typeface="Aptos Display"/>
              </a:rPr>
              <a:t>jonka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takia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hänen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vanhempansa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opettivat</a:t>
            </a:r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häntä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kotona</a:t>
            </a:r>
            <a:r>
              <a:rPr lang="en-US" sz="2400">
                <a:latin typeface="Aptos Display"/>
              </a:rPr>
              <a:t>.  </a:t>
            </a:r>
            <a:r>
              <a:rPr lang="en-US" sz="2400" err="1">
                <a:latin typeface="Aptos Display"/>
              </a:rPr>
              <a:t>Watti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opiskeli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Lontoossa</a:t>
            </a:r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hienomekaniikkaa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huonon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kuntonsa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takia</a:t>
            </a:r>
            <a:r>
              <a:rPr lang="en-US" sz="2400">
                <a:latin typeface="Aptos Display"/>
              </a:rPr>
              <a:t>. James Watt </a:t>
            </a:r>
            <a:r>
              <a:rPr lang="en-US" sz="2400" err="1">
                <a:latin typeface="Aptos Display"/>
              </a:rPr>
              <a:t>kuoli</a:t>
            </a:r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elokuussa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vuonna</a:t>
            </a:r>
            <a:r>
              <a:rPr lang="en-US" sz="2400">
                <a:latin typeface="Aptos Display"/>
              </a:rPr>
              <a:t> 1819, 83-vuoden </a:t>
            </a:r>
            <a:r>
              <a:rPr lang="en-US" sz="2400" err="1">
                <a:latin typeface="Aptos Display"/>
              </a:rPr>
              <a:t>ikäisenä</a:t>
            </a:r>
            <a:r>
              <a:rPr lang="en-US" sz="2400">
                <a:latin typeface="Aptos Display"/>
              </a:rPr>
              <a:t>. </a:t>
            </a:r>
            <a:r>
              <a:rPr lang="en-US" sz="2400" err="1">
                <a:latin typeface="Aptos Display"/>
              </a:rPr>
              <a:t>Hänelle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rakennettiin</a:t>
            </a:r>
            <a:r>
              <a:rPr lang="en-US" sz="240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muistomerkki</a:t>
            </a:r>
            <a:r>
              <a:rPr lang="en-US" sz="240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Englantiin</a:t>
            </a:r>
            <a:r>
              <a:rPr lang="en-US" sz="2400">
                <a:latin typeface="Aptos Display"/>
              </a:rPr>
              <a:t>. 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20E5E-4D32-B89F-1D27-B10CA8407DC6}"/>
              </a:ext>
            </a:extLst>
          </p:cNvPr>
          <p:cNvSpPr txBox="1"/>
          <p:nvPr/>
        </p:nvSpPr>
        <p:spPr>
          <a:xfrm>
            <a:off x="10300431" y="6402299"/>
            <a:ext cx="30577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James Watt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4ED1EF-925D-6BCB-623C-C930D96D9DFF}"/>
              </a:ext>
            </a:extLst>
          </p:cNvPr>
          <p:cNvSpPr txBox="1"/>
          <p:nvPr/>
        </p:nvSpPr>
        <p:spPr>
          <a:xfrm>
            <a:off x="8801713" y="-1745"/>
            <a:ext cx="22727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James </a:t>
            </a:r>
            <a:r>
              <a:rPr lang="en-US" err="1"/>
              <a:t>Watin</a:t>
            </a:r>
            <a:r>
              <a:rPr lang="en-US"/>
              <a:t> </a:t>
            </a:r>
            <a:r>
              <a:rPr lang="en-US" err="1"/>
              <a:t>muistomerkki</a:t>
            </a:r>
            <a:r>
              <a:rPr lang="en-US"/>
              <a:t>, </a:t>
            </a:r>
            <a:r>
              <a:rPr lang="en-US" err="1"/>
              <a:t>joka</a:t>
            </a:r>
            <a:r>
              <a:rPr lang="en-US"/>
              <a:t> </a:t>
            </a:r>
            <a:r>
              <a:rPr lang="en-US" err="1"/>
              <a:t>sijaitsee</a:t>
            </a:r>
            <a:r>
              <a:rPr lang="en-US"/>
              <a:t> </a:t>
            </a:r>
            <a:r>
              <a:rPr lang="en-US" err="1"/>
              <a:t>Glaskovissa</a:t>
            </a:r>
            <a:r>
              <a:rPr lang="en-US"/>
              <a:t> </a:t>
            </a:r>
            <a:r>
              <a:rPr lang="en-US" err="1"/>
              <a:t>Englannissa</a:t>
            </a:r>
            <a:r>
              <a:rPr lang="en-US"/>
              <a:t>.</a:t>
            </a:r>
          </a:p>
        </p:txBody>
      </p:sp>
      <p:pic>
        <p:nvPicPr>
          <p:cNvPr id="17" name="Picture 16" descr="James Watt (1736–1819) | Art UK">
            <a:extLst>
              <a:ext uri="{FF2B5EF4-FFF2-40B4-BE49-F238E27FC236}">
                <a16:creationId xmlns:a16="http://schemas.microsoft.com/office/drawing/2014/main" id="{1A4C311B-039E-38DA-EF84-67CF2126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06" y="-1"/>
            <a:ext cx="2834788" cy="42554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C08EFF-F385-0F95-56AF-BEFC03A17A9E}"/>
              </a:ext>
            </a:extLst>
          </p:cNvPr>
          <p:cNvSpPr txBox="1"/>
          <p:nvPr/>
        </p:nvSpPr>
        <p:spPr>
          <a:xfrm>
            <a:off x="5969031" y="3891090"/>
            <a:ext cx="28561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James Watt statue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450CFC-A63E-D470-EE66-F38135BE73C9}"/>
              </a:ext>
            </a:extLst>
          </p:cNvPr>
          <p:cNvCxnSpPr/>
          <p:nvPr/>
        </p:nvCxnSpPr>
        <p:spPr>
          <a:xfrm>
            <a:off x="500522" y="1190121"/>
            <a:ext cx="3578633" cy="1680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54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5B7B6-FDF0-8DB0-9BD0-C7D3757A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776702"/>
            <a:ext cx="460705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Auto</a:t>
            </a:r>
            <a:br>
              <a:rPr lang="en-US" sz="4000" kern="1200"/>
            </a:b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D63C5-352E-C368-6CA9-741F2F82F45F}"/>
              </a:ext>
            </a:extLst>
          </p:cNvPr>
          <p:cNvSpPr txBox="1"/>
          <p:nvPr/>
        </p:nvSpPr>
        <p:spPr>
          <a:xfrm>
            <a:off x="463286" y="1365655"/>
            <a:ext cx="5007424" cy="41349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Autojen</a:t>
            </a:r>
            <a:r>
              <a:rPr lang="en-US" sz="2000"/>
              <a:t> </a:t>
            </a:r>
            <a:r>
              <a:rPr lang="en-US" sz="2000" err="1"/>
              <a:t>kehitys</a:t>
            </a:r>
            <a:r>
              <a:rPr lang="en-US" sz="2000"/>
              <a:t> </a:t>
            </a:r>
            <a:r>
              <a:rPr lang="en-US" sz="2000" err="1"/>
              <a:t>alkoi</a:t>
            </a:r>
            <a:r>
              <a:rPr lang="en-US" sz="2000"/>
              <a:t> 1800- </a:t>
            </a:r>
            <a:r>
              <a:rPr lang="en-US" sz="2000" err="1"/>
              <a:t>luvun</a:t>
            </a:r>
            <a:r>
              <a:rPr lang="en-US" sz="2000"/>
              <a:t> </a:t>
            </a:r>
            <a:r>
              <a:rPr lang="en-US" sz="2000" err="1"/>
              <a:t>loppupuolella</a:t>
            </a:r>
            <a:r>
              <a:rPr lang="en-US" sz="2000"/>
              <a:t>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1769 </a:t>
            </a:r>
            <a:r>
              <a:rPr lang="en-US" sz="2000" err="1"/>
              <a:t>kehitettiin</a:t>
            </a:r>
            <a:r>
              <a:rPr lang="en-US" sz="2000"/>
              <a:t> </a:t>
            </a:r>
            <a:r>
              <a:rPr lang="en-US" sz="2000" err="1"/>
              <a:t>ensimmäinen</a:t>
            </a:r>
            <a:r>
              <a:rPr lang="en-US" sz="2000"/>
              <a:t> </a:t>
            </a:r>
            <a:r>
              <a:rPr lang="en-US" sz="2000" err="1"/>
              <a:t>höyry</a:t>
            </a:r>
            <a:r>
              <a:rPr lang="en-US" sz="2000"/>
              <a:t> </a:t>
            </a:r>
            <a:r>
              <a:rPr lang="en-US" sz="2000" err="1"/>
              <a:t>ajoneuvo</a:t>
            </a:r>
            <a:r>
              <a:rPr lang="en-US" sz="200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1886 Karl Benz </a:t>
            </a:r>
            <a:r>
              <a:rPr lang="en-US" sz="2000" err="1"/>
              <a:t>kehitti</a:t>
            </a:r>
            <a:r>
              <a:rPr lang="en-US" sz="2000"/>
              <a:t> </a:t>
            </a:r>
            <a:r>
              <a:rPr lang="en-US" sz="2000" err="1"/>
              <a:t>ensimmäisen</a:t>
            </a:r>
            <a:r>
              <a:rPr lang="en-US" sz="2000"/>
              <a:t> </a:t>
            </a:r>
            <a:r>
              <a:rPr lang="en-US" sz="2000" err="1"/>
              <a:t>polttomoottori</a:t>
            </a:r>
            <a:r>
              <a:rPr lang="en-US" sz="2000"/>
              <a:t> </a:t>
            </a:r>
            <a:r>
              <a:rPr lang="en-US" sz="2000" err="1"/>
              <a:t>auton</a:t>
            </a:r>
            <a:r>
              <a:rPr lang="en-US" sz="2000"/>
              <a:t>, </a:t>
            </a:r>
            <a:r>
              <a:rPr lang="en-US" sz="2000" err="1"/>
              <a:t>joka</a:t>
            </a:r>
            <a:r>
              <a:rPr lang="en-US" sz="2000"/>
              <a:t> </a:t>
            </a:r>
            <a:r>
              <a:rPr lang="en-US" sz="2000" err="1"/>
              <a:t>oli</a:t>
            </a:r>
            <a:r>
              <a:rPr lang="en-US" sz="2000"/>
              <a:t> </a:t>
            </a:r>
            <a:r>
              <a:rPr lang="en-US" sz="2000" err="1"/>
              <a:t>käytännöllinen</a:t>
            </a:r>
            <a:r>
              <a:rPr lang="en-US" sz="2000"/>
              <a:t>. </a:t>
            </a:r>
            <a:r>
              <a:rPr lang="en-US" sz="2000" err="1"/>
              <a:t>Tätä</a:t>
            </a:r>
            <a:r>
              <a:rPr lang="en-US" sz="2000"/>
              <a:t> </a:t>
            </a:r>
            <a:r>
              <a:rPr lang="en-US" sz="2000" err="1"/>
              <a:t>pidetään</a:t>
            </a:r>
            <a:r>
              <a:rPr lang="en-US" sz="2000"/>
              <a:t> </a:t>
            </a:r>
            <a:r>
              <a:rPr lang="en-US" sz="2000" err="1"/>
              <a:t>ensimmäisen</a:t>
            </a:r>
            <a:r>
              <a:rPr lang="en-US" sz="2000"/>
              <a:t> </a:t>
            </a:r>
            <a:r>
              <a:rPr lang="en-US" sz="2000" err="1"/>
              <a:t>modernin</a:t>
            </a:r>
            <a:r>
              <a:rPr lang="en-US" sz="2000"/>
              <a:t> </a:t>
            </a:r>
            <a:r>
              <a:rPr lang="en-US" sz="2000" err="1"/>
              <a:t>auton</a:t>
            </a:r>
            <a:r>
              <a:rPr lang="en-US" sz="2000"/>
              <a:t> </a:t>
            </a:r>
            <a:r>
              <a:rPr lang="en-US" sz="2000" err="1"/>
              <a:t>syntynä</a:t>
            </a:r>
            <a:r>
              <a:rPr lang="en-US" sz="200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1900-luvun </a:t>
            </a:r>
            <a:r>
              <a:rPr lang="en-US" sz="2000" err="1"/>
              <a:t>alussa</a:t>
            </a:r>
            <a:r>
              <a:rPr lang="en-US" sz="2000"/>
              <a:t> </a:t>
            </a:r>
            <a:r>
              <a:rPr lang="en-US" sz="2000" err="1"/>
              <a:t>autot</a:t>
            </a:r>
            <a:r>
              <a:rPr lang="en-US" sz="2000"/>
              <a:t> </a:t>
            </a:r>
            <a:r>
              <a:rPr lang="en-US" sz="2000" err="1"/>
              <a:t>olivat</a:t>
            </a:r>
            <a:r>
              <a:rPr lang="en-US" sz="2000"/>
              <a:t> </a:t>
            </a:r>
            <a:r>
              <a:rPr lang="en-US" sz="2000" err="1"/>
              <a:t>yhä</a:t>
            </a:r>
            <a:r>
              <a:rPr lang="en-US" sz="2000"/>
              <a:t> </a:t>
            </a:r>
            <a:r>
              <a:rPr lang="en-US" sz="2000" err="1"/>
              <a:t>kalliita</a:t>
            </a:r>
            <a:r>
              <a:rPr lang="en-US" sz="2000"/>
              <a:t> ja </a:t>
            </a:r>
            <a:r>
              <a:rPr lang="en-US" sz="2000" err="1"/>
              <a:t>harvinaisia</a:t>
            </a:r>
            <a:r>
              <a:rPr lang="en-US" sz="2000"/>
              <a:t>, </a:t>
            </a:r>
            <a:r>
              <a:rPr lang="en-US" sz="2000" err="1"/>
              <a:t>mutta</a:t>
            </a:r>
            <a:r>
              <a:rPr lang="en-US" sz="2000"/>
              <a:t> </a:t>
            </a:r>
            <a:r>
              <a:rPr lang="en-US" sz="2000" err="1"/>
              <a:t>pikkuhiljaa</a:t>
            </a:r>
            <a:r>
              <a:rPr lang="en-US" sz="2000"/>
              <a:t> ne </a:t>
            </a:r>
            <a:r>
              <a:rPr lang="en-US" sz="2000" err="1"/>
              <a:t>alkoivat</a:t>
            </a:r>
            <a:r>
              <a:rPr lang="en-US" sz="2000"/>
              <a:t> </a:t>
            </a:r>
            <a:r>
              <a:rPr lang="en-US" sz="2000" err="1"/>
              <a:t>yleistyä</a:t>
            </a:r>
            <a:r>
              <a:rPr lang="en-US" sz="200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1908 Henry Ford </a:t>
            </a:r>
            <a:r>
              <a:rPr lang="en-US" sz="2000" err="1"/>
              <a:t>esitteli</a:t>
            </a:r>
            <a:r>
              <a:rPr lang="en-US" sz="2000"/>
              <a:t> </a:t>
            </a:r>
            <a:r>
              <a:rPr lang="en-US" sz="2000" err="1"/>
              <a:t>uuden</a:t>
            </a:r>
            <a:r>
              <a:rPr lang="en-US" sz="2000"/>
              <a:t> auto </a:t>
            </a:r>
            <a:r>
              <a:rPr lang="en-US" sz="2000" err="1"/>
              <a:t>mallin</a:t>
            </a:r>
            <a:r>
              <a:rPr lang="en-US" sz="2000"/>
              <a:t>, </a:t>
            </a:r>
            <a:r>
              <a:rPr lang="en-US" sz="2000" err="1"/>
              <a:t>jossa</a:t>
            </a:r>
            <a:r>
              <a:rPr lang="en-US" sz="2000"/>
              <a:t> </a:t>
            </a:r>
            <a:r>
              <a:rPr lang="en-US" sz="2000" err="1"/>
              <a:t>oli</a:t>
            </a:r>
            <a:r>
              <a:rPr lang="en-US" sz="2000"/>
              <a:t> </a:t>
            </a:r>
            <a:r>
              <a:rPr lang="en-US" sz="2000" err="1"/>
              <a:t>käytetty</a:t>
            </a:r>
            <a:r>
              <a:rPr lang="en-US" sz="2000"/>
              <a:t> </a:t>
            </a:r>
            <a:r>
              <a:rPr lang="en-US" sz="2000" err="1"/>
              <a:t>liukuhihna</a:t>
            </a:r>
            <a:r>
              <a:rPr lang="en-US" sz="2000"/>
              <a:t> </a:t>
            </a:r>
            <a:r>
              <a:rPr lang="en-US" sz="2000" err="1"/>
              <a:t>tuotantoa</a:t>
            </a:r>
            <a:r>
              <a:rPr lang="en-US" sz="2000"/>
              <a:t>. Se </a:t>
            </a:r>
            <a:r>
              <a:rPr lang="en-US" sz="2000" err="1"/>
              <a:t>laski</a:t>
            </a:r>
            <a:r>
              <a:rPr lang="en-US" sz="2000"/>
              <a:t> </a:t>
            </a:r>
            <a:r>
              <a:rPr lang="en-US" sz="2000" err="1"/>
              <a:t>auton</a:t>
            </a:r>
            <a:r>
              <a:rPr lang="en-US" sz="2000"/>
              <a:t> </a:t>
            </a:r>
            <a:r>
              <a:rPr lang="en-US" sz="2000" err="1"/>
              <a:t>hintaa</a:t>
            </a:r>
            <a:r>
              <a:rPr lang="en-US" sz="2000"/>
              <a:t> ja </a:t>
            </a:r>
            <a:r>
              <a:rPr lang="en-US" sz="2000" err="1"/>
              <a:t>mahdollisti</a:t>
            </a:r>
            <a:r>
              <a:rPr lang="en-US" sz="2000"/>
              <a:t> </a:t>
            </a:r>
            <a:r>
              <a:rPr lang="en-US" sz="2000" err="1"/>
              <a:t>sen</a:t>
            </a:r>
            <a:r>
              <a:rPr lang="en-US" sz="2000"/>
              <a:t> </a:t>
            </a:r>
            <a:r>
              <a:rPr lang="en-US" sz="2000" err="1"/>
              <a:t>tavallisten</a:t>
            </a:r>
            <a:r>
              <a:rPr lang="en-US" sz="2000"/>
              <a:t> </a:t>
            </a:r>
            <a:r>
              <a:rPr lang="en-US" sz="2000" err="1"/>
              <a:t>ihmisten</a:t>
            </a:r>
            <a:r>
              <a:rPr lang="en-US" sz="2000"/>
              <a:t> </a:t>
            </a:r>
            <a:r>
              <a:rPr lang="en-US" sz="2000" err="1"/>
              <a:t>käyttöön</a:t>
            </a:r>
            <a:r>
              <a:rPr lang="en-US" sz="200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Content Placeholder 3" descr="Auton kehitys juontaa juurensa aina 1600-luvulle">
            <a:extLst>
              <a:ext uri="{FF2B5EF4-FFF2-40B4-BE49-F238E27FC236}">
                <a16:creationId xmlns:a16="http://schemas.microsoft.com/office/drawing/2014/main" id="{45FDC000-699F-A5FA-7593-39FD4AE13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60" r="3" b="7843"/>
          <a:stretch>
            <a:fillRect/>
          </a:stretch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6" name="Picture 5" descr="Who Invented The Cars First at Juanita Strang blog">
            <a:extLst>
              <a:ext uri="{FF2B5EF4-FFF2-40B4-BE49-F238E27FC236}">
                <a16:creationId xmlns:a16="http://schemas.microsoft.com/office/drawing/2014/main" id="{C99670CF-0EBC-9700-38F4-AFB533DF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329" b="-1"/>
          <a:stretch>
            <a:fillRect/>
          </a:stretch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91BA8-F9FC-5AEC-56EF-6002A58C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57" y="4558707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Metro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9348C-7D85-BFB7-914B-ED3F6C06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424505"/>
            <a:ext cx="5334197" cy="44982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err="1"/>
              <a:t>Lontoossa</a:t>
            </a:r>
            <a:r>
              <a:rPr lang="en-US" sz="2400"/>
              <a:t> </a:t>
            </a:r>
            <a:r>
              <a:rPr lang="en-US" sz="2400" err="1"/>
              <a:t>alettiin</a:t>
            </a:r>
            <a:r>
              <a:rPr lang="en-US" sz="2400"/>
              <a:t> </a:t>
            </a:r>
            <a:r>
              <a:rPr lang="en-US" sz="2400" err="1"/>
              <a:t>rakentaa</a:t>
            </a:r>
            <a:r>
              <a:rPr lang="en-US" sz="2400"/>
              <a:t> </a:t>
            </a:r>
            <a:r>
              <a:rPr lang="en-US" sz="2400" err="1"/>
              <a:t>maanalaista</a:t>
            </a:r>
            <a:r>
              <a:rPr lang="en-US" sz="2400"/>
              <a:t> </a:t>
            </a:r>
            <a:r>
              <a:rPr lang="en-US" sz="2400" err="1"/>
              <a:t>metroa</a:t>
            </a:r>
            <a:r>
              <a:rPr lang="en-US" sz="2400"/>
              <a:t> 1800- </a:t>
            </a:r>
            <a:r>
              <a:rPr lang="en-US" sz="2400" err="1"/>
              <a:t>luvulla</a:t>
            </a:r>
            <a:r>
              <a:rPr lang="en-US" sz="2400"/>
              <a:t>. </a:t>
            </a:r>
            <a:r>
              <a:rPr lang="en-US" sz="2400" err="1"/>
              <a:t>Ensimmäinne</a:t>
            </a:r>
            <a:r>
              <a:rPr lang="en-US" sz="2400"/>
              <a:t> </a:t>
            </a:r>
            <a:r>
              <a:rPr lang="en-US" sz="2400" err="1"/>
              <a:t>linja</a:t>
            </a:r>
            <a:r>
              <a:rPr lang="en-US" sz="2400"/>
              <a:t> </a:t>
            </a:r>
            <a:r>
              <a:rPr lang="en-US" sz="2400" err="1"/>
              <a:t>Farringdonin</a:t>
            </a:r>
            <a:r>
              <a:rPr lang="en-US" sz="2400"/>
              <a:t> ja </a:t>
            </a:r>
            <a:r>
              <a:rPr lang="en-US" sz="2400" err="1"/>
              <a:t>Paddingtonin</a:t>
            </a:r>
            <a:r>
              <a:rPr lang="en-US" sz="2400"/>
              <a:t> </a:t>
            </a:r>
            <a:r>
              <a:rPr lang="en-US" sz="2400" err="1"/>
              <a:t>välillä</a:t>
            </a:r>
            <a:r>
              <a:rPr lang="en-US" sz="2400"/>
              <a:t> </a:t>
            </a:r>
            <a:r>
              <a:rPr lang="en-US" sz="2400" err="1"/>
              <a:t>otettiin</a:t>
            </a:r>
            <a:r>
              <a:rPr lang="en-US" sz="2400"/>
              <a:t> </a:t>
            </a:r>
            <a:r>
              <a:rPr lang="en-US" sz="2400" err="1"/>
              <a:t>käyttöön</a:t>
            </a:r>
            <a:r>
              <a:rPr lang="en-US" sz="2400"/>
              <a:t> 9. </a:t>
            </a:r>
            <a:r>
              <a:rPr lang="en-US" sz="2400" err="1"/>
              <a:t>tammikuutta</a:t>
            </a:r>
            <a:r>
              <a:rPr lang="en-US" sz="2400"/>
              <a:t> </a:t>
            </a:r>
            <a:r>
              <a:rPr lang="en-US" sz="2400" err="1"/>
              <a:t>vuonna</a:t>
            </a:r>
            <a:r>
              <a:rPr lang="en-US" sz="2400"/>
              <a:t> 1863. </a:t>
            </a:r>
          </a:p>
          <a:p>
            <a:r>
              <a:rPr lang="en-US" sz="2400"/>
              <a:t>Nykyisin </a:t>
            </a:r>
            <a:r>
              <a:rPr lang="en-US" sz="2400" err="1"/>
              <a:t>Lontoon</a:t>
            </a:r>
            <a:r>
              <a:rPr lang="en-US" sz="2400"/>
              <a:t> </a:t>
            </a:r>
            <a:r>
              <a:rPr lang="en-US" sz="2400" err="1"/>
              <a:t>metrossa</a:t>
            </a:r>
            <a:r>
              <a:rPr lang="en-US" sz="2400"/>
              <a:t> on 11 </a:t>
            </a:r>
            <a:r>
              <a:rPr lang="en-US" sz="2400" err="1"/>
              <a:t>linjaa</a:t>
            </a:r>
            <a:r>
              <a:rPr lang="en-US" sz="2400"/>
              <a:t> ja 270 </a:t>
            </a:r>
            <a:r>
              <a:rPr lang="en-US" sz="2400" err="1"/>
              <a:t>asemaa</a:t>
            </a:r>
            <a:r>
              <a:rPr lang="en-US" sz="2400"/>
              <a:t>. Noin 400 </a:t>
            </a:r>
            <a:r>
              <a:rPr lang="en-US" sz="2400" err="1"/>
              <a:t>kilometriä</a:t>
            </a:r>
            <a:r>
              <a:rPr lang="en-US" sz="2400"/>
              <a:t> </a:t>
            </a:r>
            <a:r>
              <a:rPr lang="en-US" sz="2400" err="1"/>
              <a:t>pitkä</a:t>
            </a:r>
            <a:r>
              <a:rPr lang="en-US" sz="2400"/>
              <a:t> </a:t>
            </a:r>
            <a:r>
              <a:rPr lang="en-US" sz="2400" err="1"/>
              <a:t>verkosto</a:t>
            </a:r>
            <a:r>
              <a:rPr lang="en-US" sz="2400"/>
              <a:t> </a:t>
            </a:r>
            <a:r>
              <a:rPr lang="en-US" sz="2400" err="1"/>
              <a:t>toimii</a:t>
            </a:r>
            <a:r>
              <a:rPr lang="en-US" sz="2400"/>
              <a:t> </a:t>
            </a:r>
            <a:r>
              <a:rPr lang="en-US" sz="2400" err="1"/>
              <a:t>suur-Lontoon</a:t>
            </a:r>
            <a:r>
              <a:rPr lang="en-US" sz="2400"/>
              <a:t> </a:t>
            </a:r>
            <a:r>
              <a:rPr lang="en-US" sz="2400" err="1"/>
              <a:t>alueella</a:t>
            </a:r>
            <a:r>
              <a:rPr lang="en-US" sz="2400"/>
              <a:t>. </a:t>
            </a:r>
          </a:p>
          <a:p>
            <a:pPr marL="0" indent="0">
              <a:buNone/>
            </a:pPr>
            <a:r>
              <a:rPr lang="en-US">
                <a:solidFill>
                  <a:schemeClr val="accent4">
                    <a:lumMod val="76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yle.fi Metro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entrée métro 1900 - Recherche Google | Vincennes, Vieux paris et Paris">
            <a:extLst>
              <a:ext uri="{FF2B5EF4-FFF2-40B4-BE49-F238E27FC236}">
                <a16:creationId xmlns:a16="http://schemas.microsoft.com/office/drawing/2014/main" id="{40E49F67-B73A-AB35-5014-FE6BBEAC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3" r="1" b="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urprising Rome metro discovery reveals ‘Pompeii-like scene’ as ...">
            <a:extLst>
              <a:ext uri="{FF2B5EF4-FFF2-40B4-BE49-F238E27FC236}">
                <a16:creationId xmlns:a16="http://schemas.microsoft.com/office/drawing/2014/main" id="{D4CD1D45-24E4-7BED-B22A-1C56902E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67" y="3969209"/>
            <a:ext cx="3931403" cy="2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D5FB-2055-16DB-3CE8-9DD0589E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5334000" cy="1402470"/>
          </a:xfrm>
        </p:spPr>
        <p:txBody>
          <a:bodyPr anchor="t">
            <a:normAutofit/>
          </a:bodyPr>
          <a:lstStyle/>
          <a:p>
            <a:r>
              <a:rPr lang="en-US" sz="3200">
                <a:latin typeface="Modern No. 20"/>
              </a:rPr>
              <a:t>Rautatiet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7638-B8DF-41FC-B989-911D4F64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5" y="1946059"/>
            <a:ext cx="5266765" cy="4196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Modern No. 20"/>
              </a:rPr>
              <a:t>Rautateiden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synty</a:t>
            </a:r>
            <a:r>
              <a:rPr lang="en-US" sz="2000">
                <a:latin typeface="Modern No. 20"/>
              </a:rPr>
              <a:t> 1800 </a:t>
            </a:r>
            <a:r>
              <a:rPr lang="en-US" sz="2000" err="1">
                <a:latin typeface="Modern No. 20"/>
              </a:rPr>
              <a:t>luvulla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oli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yksi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merkittävämpiä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teknologisia</a:t>
            </a:r>
            <a:r>
              <a:rPr lang="en-US" sz="2000">
                <a:latin typeface="Modern No. 20"/>
              </a:rPr>
              <a:t> ja </a:t>
            </a:r>
            <a:r>
              <a:rPr lang="en-US" sz="2000" err="1">
                <a:latin typeface="Modern No. 20"/>
              </a:rPr>
              <a:t>yhteiskunnallisia</a:t>
            </a:r>
            <a:r>
              <a:rPr lang="en-US" sz="2000">
                <a:latin typeface="Modern No. 20"/>
              </a:rPr>
              <a:t> </a:t>
            </a:r>
            <a:r>
              <a:rPr lang="en-US" sz="2000" err="1">
                <a:latin typeface="Modern No. 20"/>
              </a:rPr>
              <a:t>keksintöjä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teollisen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vallankumouksen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aikakaudella</a:t>
            </a:r>
            <a:r>
              <a:rPr lang="en-US" sz="2000">
                <a:latin typeface="Modern No. 20"/>
              </a:rPr>
              <a:t>.</a:t>
            </a:r>
          </a:p>
          <a:p>
            <a:r>
              <a:rPr lang="en-US" sz="2000" err="1">
                <a:latin typeface="Modern No. 20"/>
              </a:rPr>
              <a:t>Rautatiet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mahdollistivat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tehtaiden</a:t>
            </a:r>
            <a:r>
              <a:rPr lang="en-US" sz="2000">
                <a:latin typeface="Modern No. 20"/>
              </a:rPr>
              <a:t> ja </a:t>
            </a:r>
            <a:r>
              <a:rPr lang="en-US" sz="2000" err="1">
                <a:latin typeface="Modern No. 20"/>
              </a:rPr>
              <a:t>isojen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kaupunkien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muodostumisen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myös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sisämaahan</a:t>
            </a:r>
            <a:r>
              <a:rPr lang="en-US" sz="2000">
                <a:latin typeface="Modern No. 20"/>
              </a:rPr>
              <a:t>.</a:t>
            </a:r>
            <a:endParaRPr lang="en-US" sz="2000"/>
          </a:p>
          <a:p>
            <a:r>
              <a:rPr lang="en-US" sz="2000" err="1">
                <a:latin typeface="Modern No. 20"/>
              </a:rPr>
              <a:t>Kuljettivat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ihmisiä</a:t>
            </a:r>
            <a:r>
              <a:rPr lang="en-US" sz="2000">
                <a:latin typeface="Modern No. 20"/>
              </a:rPr>
              <a:t>, </a:t>
            </a:r>
            <a:r>
              <a:rPr lang="en-US" sz="2000" err="1">
                <a:latin typeface="Modern No. 20"/>
              </a:rPr>
              <a:t>raaka-aineita</a:t>
            </a:r>
            <a:r>
              <a:rPr lang="en-US" sz="2000">
                <a:latin typeface="Modern No. 20"/>
              </a:rPr>
              <a:t>, </a:t>
            </a:r>
            <a:r>
              <a:rPr lang="en-US" sz="2000" err="1">
                <a:latin typeface="Modern No. 20"/>
              </a:rPr>
              <a:t>koneita</a:t>
            </a:r>
            <a:r>
              <a:rPr lang="en-US" sz="2000">
                <a:latin typeface="Modern No. 20"/>
              </a:rPr>
              <a:t> ja </a:t>
            </a:r>
            <a:r>
              <a:rPr lang="en-US" sz="2000" err="1">
                <a:latin typeface="Modern No. 20"/>
              </a:rPr>
              <a:t>valmiita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tuotteita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sekä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kaupungin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väestön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tarvitsemia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kulutus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tavaroita</a:t>
            </a:r>
            <a:r>
              <a:rPr lang="en-US" sz="2000">
                <a:latin typeface="Modern No. 20"/>
              </a:rPr>
              <a:t>.</a:t>
            </a:r>
          </a:p>
          <a:p>
            <a:r>
              <a:rPr lang="en-US" sz="2000">
                <a:latin typeface="Modern No. 20"/>
              </a:rPr>
              <a:t>1900 </a:t>
            </a:r>
            <a:r>
              <a:rPr lang="en-US" sz="2000" err="1">
                <a:latin typeface="Modern No. 20"/>
              </a:rPr>
              <a:t>luvun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alussa</a:t>
            </a:r>
            <a:r>
              <a:rPr lang="en-US" sz="2000">
                <a:latin typeface="Modern No. 20"/>
              </a:rPr>
              <a:t> </a:t>
            </a:r>
            <a:r>
              <a:rPr lang="en-US" sz="2000" err="1">
                <a:latin typeface="Modern No. 20"/>
              </a:rPr>
              <a:t>Euroopassa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oli</a:t>
            </a:r>
            <a:r>
              <a:rPr lang="en-US" sz="2000">
                <a:latin typeface="Modern No. 20"/>
              </a:rPr>
              <a:t> jo </a:t>
            </a:r>
            <a:r>
              <a:rPr lang="en-US" sz="2000" err="1">
                <a:latin typeface="Modern No. 20"/>
              </a:rPr>
              <a:t>yli</a:t>
            </a:r>
            <a:r>
              <a:rPr lang="en-US" sz="2000">
                <a:latin typeface="Modern No. 20"/>
              </a:rPr>
              <a:t> 800000 </a:t>
            </a:r>
            <a:r>
              <a:rPr lang="en-US" sz="2000" err="1">
                <a:latin typeface="Modern No. 20"/>
              </a:rPr>
              <a:t>kilometriä</a:t>
            </a:r>
            <a:r>
              <a:rPr lang="en-US" sz="2000">
                <a:latin typeface="Modern No. 20"/>
              </a:rPr>
              <a:t> </a:t>
            </a:r>
            <a:r>
              <a:rPr lang="en-US" sz="2000" err="1">
                <a:latin typeface="Modern No. 20"/>
              </a:rPr>
              <a:t>kiskoja</a:t>
            </a:r>
            <a:r>
              <a:rPr lang="en-US" sz="2000">
                <a:latin typeface="Modern No. 20"/>
              </a:rPr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2D33B-A668-8F87-F674-943E8642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38" r="-2" b="-2"/>
          <a:stretch>
            <a:fillRect/>
          </a:stretch>
        </p:blipFill>
        <p:spPr>
          <a:xfrm>
            <a:off x="7055338" y="871146"/>
            <a:ext cx="4258479" cy="2531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24E21-9E98-E33D-CC4A-08C7702E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0" r="-2" b="-2"/>
          <a:stretch>
            <a:fillRect/>
          </a:stretch>
        </p:blipFill>
        <p:spPr>
          <a:xfrm>
            <a:off x="7055338" y="3461280"/>
            <a:ext cx="4258478" cy="25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287A8-6099-89E8-F241-EFD88D61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Vesiliikenne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D4EE5-A422-E6CF-94C8-5D266B8AA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err="1"/>
              <a:t>Hitaat</a:t>
            </a:r>
            <a:r>
              <a:rPr lang="en-US" sz="1800"/>
              <a:t> </a:t>
            </a:r>
            <a:r>
              <a:rPr lang="en-US" sz="1800" err="1"/>
              <a:t>purjelaivat</a:t>
            </a:r>
            <a:r>
              <a:rPr lang="en-US" sz="1800"/>
              <a:t> </a:t>
            </a:r>
            <a:r>
              <a:rPr lang="en-US" sz="1800" err="1"/>
              <a:t>syrjäytyivät</a:t>
            </a:r>
            <a:r>
              <a:rPr lang="en-US" sz="1800"/>
              <a:t>, </a:t>
            </a:r>
            <a:r>
              <a:rPr lang="en-US" sz="1800" err="1"/>
              <a:t>kun</a:t>
            </a:r>
            <a:r>
              <a:rPr lang="en-US" sz="1800"/>
              <a:t> </a:t>
            </a:r>
            <a:r>
              <a:rPr lang="en-US" sz="1800" err="1"/>
              <a:t>siipirataslaivat</a:t>
            </a:r>
            <a:r>
              <a:rPr lang="en-US" sz="1800"/>
              <a:t> </a:t>
            </a:r>
            <a:r>
              <a:rPr lang="en-US" sz="1800" err="1"/>
              <a:t>saivat</a:t>
            </a:r>
            <a:r>
              <a:rPr lang="en-US" sz="1800"/>
              <a:t> 1800-luvun </a:t>
            </a:r>
            <a:r>
              <a:rPr lang="en-US" sz="1800" err="1"/>
              <a:t>alussa</a:t>
            </a:r>
            <a:r>
              <a:rPr lang="en-US" sz="1800"/>
              <a:t> </a:t>
            </a:r>
            <a:r>
              <a:rPr lang="en-US" sz="1800" err="1"/>
              <a:t>riittävän</a:t>
            </a:r>
            <a:r>
              <a:rPr lang="en-US" sz="1800"/>
              <a:t> </a:t>
            </a:r>
            <a:r>
              <a:rPr lang="en-US" sz="1800" err="1"/>
              <a:t>tehokkaan</a:t>
            </a:r>
            <a:r>
              <a:rPr lang="en-US" sz="1800"/>
              <a:t> </a:t>
            </a:r>
            <a:r>
              <a:rPr lang="en-US" sz="1800" err="1"/>
              <a:t>höyrykoneen</a:t>
            </a:r>
            <a:r>
              <a:rPr lang="en-US" sz="1800"/>
              <a:t> </a:t>
            </a:r>
            <a:r>
              <a:rPr lang="en-US" sz="1800" err="1"/>
              <a:t>voimanlähteekseen</a:t>
            </a:r>
            <a:r>
              <a:rPr lang="en-US" sz="1800"/>
              <a:t>.</a:t>
            </a:r>
          </a:p>
          <a:p>
            <a:r>
              <a:rPr lang="en-US" sz="1800" err="1"/>
              <a:t>Aluksi</a:t>
            </a:r>
            <a:r>
              <a:rPr lang="en-US" sz="1800"/>
              <a:t> </a:t>
            </a:r>
            <a:r>
              <a:rPr lang="en-US" sz="1800" err="1"/>
              <a:t>höyrylaivoja</a:t>
            </a:r>
            <a:r>
              <a:rPr lang="en-US" sz="1800"/>
              <a:t> </a:t>
            </a:r>
            <a:r>
              <a:rPr lang="en-US" sz="1800" err="1"/>
              <a:t>käytettiin</a:t>
            </a:r>
            <a:r>
              <a:rPr lang="en-US" sz="1800"/>
              <a:t> </a:t>
            </a:r>
            <a:r>
              <a:rPr lang="en-US" sz="1800" err="1"/>
              <a:t>lähinnä</a:t>
            </a:r>
            <a:r>
              <a:rPr lang="en-US" sz="1800"/>
              <a:t> </a:t>
            </a:r>
            <a:r>
              <a:rPr lang="en-US" sz="1800" err="1"/>
              <a:t>jokireiteillä</a:t>
            </a:r>
            <a:r>
              <a:rPr lang="en-US" sz="1800"/>
              <a:t>, </a:t>
            </a:r>
            <a:r>
              <a:rPr lang="en-US" sz="1800" err="1"/>
              <a:t>mutta</a:t>
            </a:r>
            <a:r>
              <a:rPr lang="en-US" sz="1800"/>
              <a:t> </a:t>
            </a:r>
            <a:r>
              <a:rPr lang="en-US" sz="1800" err="1"/>
              <a:t>Atlantin</a:t>
            </a:r>
            <a:r>
              <a:rPr lang="en-US" sz="1800"/>
              <a:t> </a:t>
            </a:r>
            <a:r>
              <a:rPr lang="en-US" sz="1800" err="1"/>
              <a:t>yli</a:t>
            </a:r>
            <a:r>
              <a:rPr lang="en-US" sz="1800"/>
              <a:t> </a:t>
            </a:r>
            <a:r>
              <a:rPr lang="en-US" sz="1800" err="1"/>
              <a:t>kuljettiin</a:t>
            </a:r>
            <a:r>
              <a:rPr lang="en-US" sz="1800"/>
              <a:t> </a:t>
            </a:r>
            <a:r>
              <a:rPr lang="en-US" sz="1800" err="1"/>
              <a:t>pelkän</a:t>
            </a:r>
            <a:r>
              <a:rPr lang="en-US" sz="1800"/>
              <a:t> </a:t>
            </a:r>
            <a:r>
              <a:rPr lang="en-US" sz="1800" err="1"/>
              <a:t>höyryn</a:t>
            </a:r>
            <a:r>
              <a:rPr lang="en-US" sz="1800"/>
              <a:t> </a:t>
            </a:r>
            <a:r>
              <a:rPr lang="en-US" sz="1800" err="1"/>
              <a:t>voimalla</a:t>
            </a:r>
            <a:r>
              <a:rPr lang="en-US" sz="1800"/>
              <a:t> jo 1830-luvun </a:t>
            </a:r>
            <a:r>
              <a:rPr lang="en-US" sz="1800" err="1"/>
              <a:t>alussa</a:t>
            </a:r>
            <a:r>
              <a:rPr lang="en-US" sz="1800"/>
              <a:t>.</a:t>
            </a:r>
          </a:p>
          <a:p>
            <a:r>
              <a:rPr lang="en-US" sz="1800" err="1"/>
              <a:t>Höyrylaivaliikenne</a:t>
            </a:r>
            <a:r>
              <a:rPr lang="en-US" sz="1800"/>
              <a:t> </a:t>
            </a:r>
            <a:r>
              <a:rPr lang="en-US" sz="1800" err="1"/>
              <a:t>edesauttoi</a:t>
            </a:r>
            <a:r>
              <a:rPr lang="en-US" sz="1800"/>
              <a:t> </a:t>
            </a:r>
            <a:r>
              <a:rPr lang="en-US" sz="1800" err="1"/>
              <a:t>eurooppalaisten</a:t>
            </a:r>
            <a:r>
              <a:rPr lang="en-US" sz="1800"/>
              <a:t> </a:t>
            </a:r>
            <a:r>
              <a:rPr lang="en-US" sz="1800" err="1"/>
              <a:t>siirtolaisuutta</a:t>
            </a:r>
            <a:r>
              <a:rPr lang="en-US" sz="1800"/>
              <a:t> ja </a:t>
            </a:r>
            <a:r>
              <a:rPr lang="en-US" sz="1800" err="1"/>
              <a:t>lisäsi</a:t>
            </a:r>
            <a:r>
              <a:rPr lang="en-US" sz="1800"/>
              <a:t> </a:t>
            </a:r>
            <a:r>
              <a:rPr lang="en-US" sz="1800" err="1"/>
              <a:t>matkustamista</a:t>
            </a:r>
            <a:r>
              <a:rPr lang="en-US" sz="1800"/>
              <a:t> </a:t>
            </a:r>
            <a:r>
              <a:rPr lang="en-US" sz="1800" err="1"/>
              <a:t>myös</a:t>
            </a:r>
            <a:r>
              <a:rPr lang="en-US" sz="1800"/>
              <a:t> </a:t>
            </a:r>
            <a:r>
              <a:rPr lang="en-US" sz="1800" err="1"/>
              <a:t>valtamerten</a:t>
            </a:r>
            <a:r>
              <a:rPr lang="en-US" sz="1800"/>
              <a:t> </a:t>
            </a:r>
            <a:r>
              <a:rPr lang="en-US" sz="1800" err="1"/>
              <a:t>ylitse</a:t>
            </a:r>
            <a:r>
              <a:rPr lang="en-US" sz="1800"/>
              <a:t>.</a:t>
            </a:r>
          </a:p>
          <a:p>
            <a:r>
              <a:rPr lang="en-US" sz="1800" err="1"/>
              <a:t>Suomessa</a:t>
            </a:r>
            <a:r>
              <a:rPr lang="en-US" sz="1800"/>
              <a:t> </a:t>
            </a:r>
            <a:r>
              <a:rPr lang="en-US" sz="1800" err="1"/>
              <a:t>säännöllinen</a:t>
            </a:r>
            <a:r>
              <a:rPr lang="en-US" sz="1800"/>
              <a:t> </a:t>
            </a:r>
            <a:r>
              <a:rPr lang="en-US" sz="1800" err="1"/>
              <a:t>laivaliikenne</a:t>
            </a:r>
            <a:r>
              <a:rPr lang="en-US" sz="1800"/>
              <a:t> Turun ja </a:t>
            </a:r>
            <a:r>
              <a:rPr lang="en-US" sz="1800" err="1"/>
              <a:t>Tukholman</a:t>
            </a:r>
            <a:r>
              <a:rPr lang="en-US" sz="1800"/>
              <a:t> </a:t>
            </a:r>
            <a:r>
              <a:rPr lang="en-US" sz="1800" err="1"/>
              <a:t>välillä</a:t>
            </a:r>
            <a:r>
              <a:rPr lang="en-US" sz="1800"/>
              <a:t> </a:t>
            </a:r>
            <a:r>
              <a:rPr lang="en-US" sz="1800" err="1"/>
              <a:t>alkoi</a:t>
            </a:r>
            <a:r>
              <a:rPr lang="en-US" sz="1800"/>
              <a:t> </a:t>
            </a:r>
            <a:r>
              <a:rPr lang="en-US" sz="1800" err="1"/>
              <a:t>vuonna</a:t>
            </a:r>
            <a:r>
              <a:rPr lang="en-US" sz="1800"/>
              <a:t> 1837</a:t>
            </a:r>
          </a:p>
        </p:txBody>
      </p:sp>
      <p:pic>
        <p:nvPicPr>
          <p:cNvPr id="4" name="Picture 3" descr="HMS York historia służby - Warshipy.pl">
            <a:extLst>
              <a:ext uri="{FF2B5EF4-FFF2-40B4-BE49-F238E27FC236}">
                <a16:creationId xmlns:a16="http://schemas.microsoft.com/office/drawing/2014/main" id="{362F92B8-AD7A-CD2D-3D7C-E5B61202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31" r="21082" b="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42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0003E-FEF1-4D7B-CD62-5AC28326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6740" b="5406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C40C5F-5E35-4D79-4C1B-6F76042F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Teollistuminen Suomessa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3A6EE-BA5A-1DF2-4333-B36ADE5B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046" y="1100066"/>
            <a:ext cx="6201801" cy="55176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solidFill>
                  <a:srgbClr val="FFFFFF"/>
                </a:solidFill>
              </a:rPr>
              <a:t>Suomessa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teollistuminen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alkoi</a:t>
            </a:r>
            <a:r>
              <a:rPr lang="en-US" sz="1800">
                <a:solidFill>
                  <a:srgbClr val="FFFFFF"/>
                </a:solidFill>
              </a:rPr>
              <a:t> 1800-luvun </a:t>
            </a:r>
            <a:r>
              <a:rPr lang="en-US" sz="1800" err="1">
                <a:solidFill>
                  <a:srgbClr val="FFFFFF"/>
                </a:solidFill>
              </a:rPr>
              <a:t>alkuvaiheilla</a:t>
            </a:r>
            <a:r>
              <a:rPr lang="en-US" sz="1800">
                <a:solidFill>
                  <a:srgbClr val="FFFFFF"/>
                </a:solidFill>
              </a:rPr>
              <a:t>, </a:t>
            </a:r>
            <a:r>
              <a:rPr lang="en-US" sz="1800" err="1">
                <a:solidFill>
                  <a:srgbClr val="FFFFFF"/>
                </a:solidFill>
              </a:rPr>
              <a:t>mutta</a:t>
            </a:r>
            <a:r>
              <a:rPr lang="en-US" sz="1800">
                <a:solidFill>
                  <a:srgbClr val="FFFFFF"/>
                </a:solidFill>
              </a:rPr>
              <a:t> se </a:t>
            </a:r>
            <a:r>
              <a:rPr lang="en-US" sz="1800" err="1">
                <a:solidFill>
                  <a:srgbClr val="FFFFFF"/>
                </a:solidFill>
              </a:rPr>
              <a:t>keskittyi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enimmäkseen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saha</a:t>
            </a:r>
            <a:r>
              <a:rPr lang="en-US" sz="1800">
                <a:solidFill>
                  <a:srgbClr val="FFFFFF"/>
                </a:solidFill>
              </a:rPr>
              <a:t>- ja </a:t>
            </a:r>
            <a:r>
              <a:rPr lang="en-US" sz="1800" err="1">
                <a:solidFill>
                  <a:srgbClr val="FFFFFF"/>
                </a:solidFill>
              </a:rPr>
              <a:t>paperiteollisuuteen</a:t>
            </a:r>
            <a:r>
              <a:rPr lang="en-US" sz="1800">
                <a:solidFill>
                  <a:srgbClr val="FFFFFF"/>
                </a:solidFill>
              </a:rPr>
              <a:t>.</a:t>
            </a:r>
          </a:p>
          <a:p>
            <a:r>
              <a:rPr lang="en-US" sz="1800" err="1">
                <a:solidFill>
                  <a:srgbClr val="FFFFFF"/>
                </a:solidFill>
              </a:rPr>
              <a:t>Suomessa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oli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hyvin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vähän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kehittynyttä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infrastruktuuria</a:t>
            </a:r>
            <a:r>
              <a:rPr lang="en-US" sz="1800">
                <a:solidFill>
                  <a:srgbClr val="FFFFFF"/>
                </a:solidFill>
              </a:rPr>
              <a:t>, </a:t>
            </a:r>
            <a:r>
              <a:rPr lang="en-US" sz="1800" err="1">
                <a:solidFill>
                  <a:srgbClr val="FFFFFF"/>
                </a:solidFill>
              </a:rPr>
              <a:t>joka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olisi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voinut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kuljettaa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suuria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määriä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puutavaraa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satamiin</a:t>
            </a:r>
            <a:r>
              <a:rPr lang="en-US" sz="1800">
                <a:solidFill>
                  <a:srgbClr val="FFFFFF"/>
                </a:solidFill>
              </a:rPr>
              <a:t> ja </a:t>
            </a:r>
            <a:r>
              <a:rPr lang="en-US" sz="1800" err="1">
                <a:solidFill>
                  <a:srgbClr val="FFFFFF"/>
                </a:solidFill>
              </a:rPr>
              <a:t>siitä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eteenpäin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muualle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eurooppaan</a:t>
            </a:r>
            <a:r>
              <a:rPr lang="en-US" sz="1800">
                <a:solidFill>
                  <a:srgbClr val="FFFFFF"/>
                </a:solidFill>
              </a:rPr>
              <a:t>. </a:t>
            </a:r>
          </a:p>
          <a:p>
            <a:r>
              <a:rPr lang="en-US" sz="1800">
                <a:solidFill>
                  <a:srgbClr val="FFFFFF"/>
                </a:solidFill>
              </a:rPr>
              <a:t>Sen </a:t>
            </a:r>
            <a:r>
              <a:rPr lang="en-US" sz="1800" err="1">
                <a:solidFill>
                  <a:srgbClr val="FFFFFF"/>
                </a:solidFill>
              </a:rPr>
              <a:t>sijaan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puita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hakattiin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jokien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yläjuoksulla</a:t>
            </a:r>
            <a:r>
              <a:rPr lang="en-US" sz="1800">
                <a:solidFill>
                  <a:srgbClr val="FFFFFF"/>
                </a:solidFill>
              </a:rPr>
              <a:t> ja </a:t>
            </a:r>
            <a:r>
              <a:rPr lang="en-US" sz="1800" err="1">
                <a:solidFill>
                  <a:srgbClr val="FFFFFF"/>
                </a:solidFill>
              </a:rPr>
              <a:t>tukkimiehet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kuljettivat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niitä</a:t>
            </a:r>
            <a:r>
              <a:rPr lang="en-US" sz="1800">
                <a:solidFill>
                  <a:srgbClr val="FFFFFF"/>
                </a:solidFill>
              </a:rPr>
              <a:t> </a:t>
            </a:r>
            <a:r>
              <a:rPr lang="en-US" sz="1800" err="1">
                <a:solidFill>
                  <a:srgbClr val="FFFFFF"/>
                </a:solidFill>
              </a:rPr>
              <a:t>jokea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pitkin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kaupunkeihin</a:t>
            </a:r>
            <a:r>
              <a:rPr lang="en-US" sz="1800">
                <a:solidFill>
                  <a:srgbClr val="FFFFFF"/>
                </a:solidFill>
              </a:rPr>
              <a:t> ja </a:t>
            </a:r>
            <a:r>
              <a:rPr lang="en-US" sz="1800" err="1">
                <a:solidFill>
                  <a:srgbClr val="FFFFFF"/>
                </a:solidFill>
              </a:rPr>
              <a:t>tehtaisiin</a:t>
            </a:r>
            <a:r>
              <a:rPr lang="en-US" sz="1800">
                <a:solidFill>
                  <a:srgbClr val="FFFFFF"/>
                </a:solidFill>
              </a:rPr>
              <a:t>, </a:t>
            </a:r>
            <a:r>
              <a:rPr lang="en-US" sz="1800" err="1">
                <a:solidFill>
                  <a:srgbClr val="FFFFFF"/>
                </a:solidFill>
              </a:rPr>
              <a:t>mikä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oli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haastavaa</a:t>
            </a:r>
            <a:r>
              <a:rPr lang="en-US" sz="1800">
                <a:solidFill>
                  <a:srgbClr val="FFFFFF"/>
                </a:solidFill>
              </a:rPr>
              <a:t> ja </a:t>
            </a:r>
            <a:r>
              <a:rPr lang="en-US" sz="1800" err="1">
                <a:solidFill>
                  <a:srgbClr val="FFFFFF"/>
                </a:solidFill>
              </a:rPr>
              <a:t>arvaamatonta</a:t>
            </a:r>
            <a:r>
              <a:rPr lang="en-US" sz="1800">
                <a:solidFill>
                  <a:srgbClr val="FFFFFF"/>
                </a:solidFill>
              </a:rPr>
              <a:t>.</a:t>
            </a:r>
          </a:p>
          <a:p>
            <a:r>
              <a:rPr lang="en-US" sz="1800" err="1">
                <a:solidFill>
                  <a:srgbClr val="FFFFFF"/>
                </a:solidFill>
              </a:rPr>
              <a:t>Ensimmäisten</a:t>
            </a:r>
            <a:r>
              <a:rPr lang="en-US" sz="1800">
                <a:solidFill>
                  <a:srgbClr val="FFFFFF"/>
                </a:solidFill>
              </a:rPr>
              <a:t> </a:t>
            </a:r>
            <a:r>
              <a:rPr lang="en-US" sz="1800" err="1">
                <a:solidFill>
                  <a:srgbClr val="FFFFFF"/>
                </a:solidFill>
              </a:rPr>
              <a:t>rautateiden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rakentaminen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tapahtui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suomessa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suhteellisen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myöhään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vuonna</a:t>
            </a:r>
            <a:r>
              <a:rPr lang="en-US" sz="1800">
                <a:solidFill>
                  <a:srgbClr val="FFFFFF"/>
                </a:solidFill>
              </a:rPr>
              <a:t> 1862, </a:t>
            </a:r>
            <a:r>
              <a:rPr lang="en-US" sz="1800" err="1">
                <a:solidFill>
                  <a:srgbClr val="FFFFFF"/>
                </a:solidFill>
              </a:rPr>
              <a:t>kun</a:t>
            </a:r>
            <a:r>
              <a:rPr lang="en-US" sz="1800">
                <a:solidFill>
                  <a:srgbClr val="FFFFFF"/>
                </a:solidFill>
              </a:rPr>
              <a:t> </a:t>
            </a:r>
            <a:r>
              <a:rPr lang="en-US" sz="1800" err="1">
                <a:solidFill>
                  <a:srgbClr val="FFFFFF"/>
                </a:solidFill>
              </a:rPr>
              <a:t>muualla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euroopassa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oli</a:t>
            </a:r>
            <a:r>
              <a:rPr lang="en-US" sz="1800">
                <a:solidFill>
                  <a:srgbClr val="FFFFFF"/>
                </a:solidFill>
              </a:rPr>
              <a:t> jo </a:t>
            </a:r>
            <a:r>
              <a:rPr lang="en-US" sz="1800" err="1">
                <a:solidFill>
                  <a:srgbClr val="FFFFFF"/>
                </a:solidFill>
              </a:rPr>
              <a:t>suuri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rautatieverkosto</a:t>
            </a:r>
            <a:r>
              <a:rPr lang="en-US" sz="1800">
                <a:solidFill>
                  <a:srgbClr val="FFFFFF"/>
                </a:solidFill>
              </a:rPr>
              <a:t>.</a:t>
            </a:r>
          </a:p>
          <a:p>
            <a:r>
              <a:rPr lang="en-US" sz="1800" err="1">
                <a:solidFill>
                  <a:srgbClr val="FFFFFF"/>
                </a:solidFill>
              </a:rPr>
              <a:t>Rautateiden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uskottiin</a:t>
            </a:r>
            <a:r>
              <a:rPr lang="en-US" sz="1800">
                <a:solidFill>
                  <a:srgbClr val="FFFFFF"/>
                </a:solidFill>
              </a:rPr>
              <a:t> </a:t>
            </a:r>
            <a:r>
              <a:rPr lang="en-US" sz="1800" err="1">
                <a:solidFill>
                  <a:srgbClr val="FFFFFF"/>
                </a:solidFill>
              </a:rPr>
              <a:t>parantavan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suomen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taloutta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huomattavasti</a:t>
            </a:r>
            <a:r>
              <a:rPr lang="en-US" sz="1800">
                <a:solidFill>
                  <a:srgbClr val="FFFFFF"/>
                </a:solidFill>
              </a:rPr>
              <a:t>, </a:t>
            </a:r>
            <a:r>
              <a:rPr lang="en-US" sz="1800" err="1">
                <a:solidFill>
                  <a:srgbClr val="FFFFFF"/>
                </a:solidFill>
              </a:rPr>
              <a:t>yhdistäen</a:t>
            </a:r>
            <a:r>
              <a:rPr lang="en-US" sz="1800">
                <a:solidFill>
                  <a:srgbClr val="FFFFFF"/>
                </a:solidFill>
              </a:rPr>
              <a:t> Järvi-</a:t>
            </a:r>
            <a:r>
              <a:rPr lang="en-US" sz="1800" err="1">
                <a:solidFill>
                  <a:srgbClr val="FFFFFF"/>
                </a:solidFill>
              </a:rPr>
              <a:t>Suomen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rannikkokaupunkien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satamiin</a:t>
            </a:r>
            <a:r>
              <a:rPr lang="en-US" sz="1800">
                <a:solidFill>
                  <a:srgbClr val="FFFFFF"/>
                </a:solidFill>
              </a:rPr>
              <a:t>.</a:t>
            </a:r>
          </a:p>
          <a:p>
            <a:r>
              <a:rPr lang="en-US" sz="1800" err="1">
                <a:solidFill>
                  <a:srgbClr val="FFFFFF"/>
                </a:solidFill>
              </a:rPr>
              <a:t>Teollistumisen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kasvu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lisäsi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bruttokansantuotetta</a:t>
            </a:r>
            <a:r>
              <a:rPr lang="en-US" sz="1800">
                <a:solidFill>
                  <a:srgbClr val="FFFFFF"/>
                </a:solidFill>
              </a:rPr>
              <a:t> ja </a:t>
            </a:r>
            <a:r>
              <a:rPr lang="en-US" sz="1800" err="1">
                <a:solidFill>
                  <a:srgbClr val="FFFFFF"/>
                </a:solidFill>
              </a:rPr>
              <a:t>loi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uusia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työpaikkoja</a:t>
            </a:r>
            <a:r>
              <a:rPr lang="en-US" sz="1800">
                <a:solidFill>
                  <a:srgbClr val="FFFFFF"/>
                </a:solidFill>
              </a:rPr>
              <a:t>. </a:t>
            </a:r>
            <a:r>
              <a:rPr lang="en-US" sz="1800" err="1">
                <a:solidFill>
                  <a:srgbClr val="FFFFFF"/>
                </a:solidFill>
              </a:rPr>
              <a:t>Erityisesti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metsä</a:t>
            </a:r>
            <a:r>
              <a:rPr lang="en-US" sz="1800">
                <a:solidFill>
                  <a:srgbClr val="FFFFFF"/>
                </a:solidFill>
              </a:rPr>
              <a:t>- ja </a:t>
            </a:r>
            <a:r>
              <a:rPr lang="en-US" sz="1800" err="1">
                <a:solidFill>
                  <a:srgbClr val="FFFFFF"/>
                </a:solidFill>
              </a:rPr>
              <a:t>myöhemmin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metalliteollisuus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kehittyivät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voimakkaasti</a:t>
            </a:r>
            <a:r>
              <a:rPr lang="en-US" sz="18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70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Laajakuva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Grandview Display</vt:lpstr>
      <vt:lpstr>Modern No. 20</vt:lpstr>
      <vt:lpstr>Office Theme</vt:lpstr>
      <vt:lpstr>Liikenteen kehitys</vt:lpstr>
      <vt:lpstr>Liikenteen kehitys</vt:lpstr>
      <vt:lpstr>Liikenteen kehitys</vt:lpstr>
      <vt:lpstr>James Watt</vt:lpstr>
      <vt:lpstr>Auto </vt:lpstr>
      <vt:lpstr>Metro </vt:lpstr>
      <vt:lpstr>Rautatiet</vt:lpstr>
      <vt:lpstr>Vesiliikenne</vt:lpstr>
      <vt:lpstr>Teollistuminen Suomessa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Lintinen Pasi</dc:creator>
  <cp:lastModifiedBy>Lintinen Pasi</cp:lastModifiedBy>
  <cp:revision>4</cp:revision>
  <dcterms:created xsi:type="dcterms:W3CDTF">2025-09-12T10:28:42Z</dcterms:created>
  <dcterms:modified xsi:type="dcterms:W3CDTF">2025-09-17T07:52:53Z</dcterms:modified>
</cp:coreProperties>
</file>