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  <p:sldId id="262" r:id="rId10"/>
    <p:sldId id="265" r:id="rId11"/>
    <p:sldId id="267" r:id="rId12"/>
    <p:sldId id="268" r:id="rId13"/>
    <p:sldId id="266" r:id="rId14"/>
    <p:sldId id="269" r:id="rId15"/>
    <p:sldId id="270" r:id="rId1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05EFA67-A03F-4051-9EAE-2F71C5AB89D9}" type="datetimeFigureOut">
              <a:rPr lang="fi-FI" smtClean="0"/>
              <a:t>5.9.2016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39D5E9-E728-4FB9-BFFB-E715274A851C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Suomen kielen v</a:t>
            </a:r>
            <a:r>
              <a:rPr lang="fi-FI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erbityypit</a:t>
            </a:r>
            <a:endParaRPr lang="fi-FI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- TÄRKEÄÄ TIETOA KIELIOPIN ALKUUN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9711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fi-FI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Verbityyppi 2:</a:t>
            </a:r>
            <a:endParaRPr lang="fi-FI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533224"/>
          </a:xfrm>
        </p:spPr>
        <p:txBody>
          <a:bodyPr/>
          <a:lstStyle/>
          <a:p>
            <a:pPr marL="0" indent="0">
              <a:buNone/>
            </a:pPr>
            <a:r>
              <a:rPr lang="fi-FI" sz="3600" b="1" dirty="0" smtClean="0"/>
              <a:t>Verbityypin 2 lopussa on </a:t>
            </a:r>
            <a:r>
              <a:rPr lang="fi-FI" sz="3600" b="1" dirty="0" smtClean="0">
                <a:solidFill>
                  <a:srgbClr val="FF0000"/>
                </a:solidFill>
              </a:rPr>
              <a:t>-da </a:t>
            </a:r>
            <a:r>
              <a:rPr lang="fi-FI" sz="3600" b="1" dirty="0" smtClean="0"/>
              <a:t>tai </a:t>
            </a:r>
            <a:r>
              <a:rPr lang="fi-FI" sz="3600" b="1" dirty="0" smtClean="0">
                <a:solidFill>
                  <a:srgbClr val="FF0000"/>
                </a:solidFill>
              </a:rPr>
              <a:t>-</a:t>
            </a:r>
            <a:r>
              <a:rPr lang="fi-FI" sz="3600" b="1" dirty="0" err="1" smtClean="0">
                <a:solidFill>
                  <a:srgbClr val="FF0000"/>
                </a:solidFill>
              </a:rPr>
              <a:t>dä</a:t>
            </a:r>
            <a:r>
              <a:rPr lang="fi-FI" sz="3600" b="1" dirty="0" smtClean="0"/>
              <a:t>.</a:t>
            </a:r>
            <a:endParaRPr lang="fi-FI" sz="3600" b="1" dirty="0"/>
          </a:p>
          <a:p>
            <a:pPr marL="0" indent="0">
              <a:buNone/>
            </a:pPr>
            <a:r>
              <a:rPr lang="fi-FI" sz="2800" dirty="0"/>
              <a:t/>
            </a:r>
            <a:br>
              <a:rPr lang="fi-FI" sz="2800" dirty="0"/>
            </a:br>
            <a:r>
              <a:rPr lang="fi-FI" sz="2800" b="1" dirty="0"/>
              <a:t>syö</a:t>
            </a:r>
            <a:r>
              <a:rPr lang="fi-FI" sz="2800" b="1" dirty="0">
                <a:solidFill>
                  <a:srgbClr val="FF0000"/>
                </a:solidFill>
              </a:rPr>
              <a:t>dä</a:t>
            </a:r>
            <a:r>
              <a:rPr lang="fi-FI" sz="2800" b="1" dirty="0"/>
              <a:t>      juo</a:t>
            </a:r>
            <a:r>
              <a:rPr lang="fi-FI" sz="2800" b="1" dirty="0">
                <a:solidFill>
                  <a:srgbClr val="FF0000"/>
                </a:solidFill>
              </a:rPr>
              <a:t>da </a:t>
            </a:r>
            <a:r>
              <a:rPr lang="fi-FI" sz="2800" b="1" dirty="0"/>
              <a:t>       saa</a:t>
            </a:r>
            <a:r>
              <a:rPr lang="fi-FI" sz="2800" b="1" dirty="0">
                <a:solidFill>
                  <a:srgbClr val="FF0000"/>
                </a:solidFill>
              </a:rPr>
              <a:t>da</a:t>
            </a:r>
            <a:r>
              <a:rPr lang="fi-FI" sz="2800" b="1" dirty="0"/>
              <a:t>       ui</a:t>
            </a:r>
            <a:r>
              <a:rPr lang="fi-FI" sz="2800" b="1" dirty="0">
                <a:solidFill>
                  <a:srgbClr val="FF0000"/>
                </a:solidFill>
              </a:rPr>
              <a:t>da</a:t>
            </a:r>
            <a:r>
              <a:rPr lang="fi-FI" sz="2800" b="1" dirty="0"/>
              <a:t>     </a:t>
            </a:r>
            <a:r>
              <a:rPr lang="fi-FI" sz="2800" dirty="0"/>
              <a:t/>
            </a:r>
            <a:br>
              <a:rPr lang="fi-FI" sz="2800" dirty="0"/>
            </a:b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Vartalo: poista </a:t>
            </a:r>
            <a:r>
              <a:rPr lang="fi-FI" sz="2800" b="1" dirty="0" smtClean="0">
                <a:solidFill>
                  <a:srgbClr val="FF0000"/>
                </a:solidFill>
              </a:rPr>
              <a:t>-da </a:t>
            </a:r>
            <a:r>
              <a:rPr lang="fi-FI" sz="2800" dirty="0" smtClean="0"/>
              <a:t>tai </a:t>
            </a:r>
            <a:r>
              <a:rPr lang="fi-FI" sz="2800" b="1" dirty="0" smtClean="0">
                <a:solidFill>
                  <a:srgbClr val="FF0000"/>
                </a:solidFill>
              </a:rPr>
              <a:t>-</a:t>
            </a:r>
            <a:r>
              <a:rPr lang="fi-FI" sz="2800" b="1" dirty="0" err="1" smtClean="0">
                <a:solidFill>
                  <a:srgbClr val="FF0000"/>
                </a:solidFill>
              </a:rPr>
              <a:t>dä</a:t>
            </a:r>
            <a:r>
              <a:rPr lang="fi-FI" sz="2800" dirty="0" smtClean="0"/>
              <a:t>!</a:t>
            </a: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/>
              <a:t/>
            </a:r>
            <a:br>
              <a:rPr lang="fi-FI" sz="2800" dirty="0"/>
            </a:br>
            <a:r>
              <a:rPr lang="fi-FI" sz="2800" b="1" dirty="0" smtClean="0"/>
              <a:t>syö-         </a:t>
            </a:r>
            <a:r>
              <a:rPr lang="fi-FI" sz="2800" b="1" dirty="0"/>
              <a:t>juo-           saa-           </a:t>
            </a:r>
            <a:r>
              <a:rPr lang="fi-FI" sz="2800" b="1" dirty="0" smtClean="0"/>
              <a:t>ui-</a:t>
            </a:r>
          </a:p>
          <a:p>
            <a:pPr marL="0" indent="0">
              <a:buNone/>
            </a:pPr>
            <a:endParaRPr lang="fi-FI" sz="2800" b="1" dirty="0" smtClean="0"/>
          </a:p>
          <a:p>
            <a:pPr marL="0" indent="0">
              <a:buNone/>
            </a:pPr>
            <a:r>
              <a:rPr lang="fi-FI" sz="2800" b="1" dirty="0" smtClean="0"/>
              <a:t>syö</a:t>
            </a:r>
            <a:r>
              <a:rPr lang="fi-FI" sz="2800" b="1" dirty="0" smtClean="0">
                <a:solidFill>
                  <a:srgbClr val="FF0000"/>
                </a:solidFill>
              </a:rPr>
              <a:t>n</a:t>
            </a:r>
            <a:r>
              <a:rPr lang="fi-FI" sz="2800" b="1" dirty="0" smtClean="0"/>
              <a:t>, syö</a:t>
            </a:r>
            <a:r>
              <a:rPr lang="fi-FI" sz="2800" b="1" dirty="0" smtClean="0">
                <a:solidFill>
                  <a:srgbClr val="FF0000"/>
                </a:solidFill>
              </a:rPr>
              <a:t>t</a:t>
            </a:r>
            <a:r>
              <a:rPr lang="fi-FI" sz="2800" b="1" dirty="0" smtClean="0"/>
              <a:t>, syö (</a:t>
            </a:r>
            <a:r>
              <a:rPr lang="fi-FI" sz="2800" b="1" dirty="0" smtClean="0">
                <a:solidFill>
                  <a:srgbClr val="FF0000"/>
                </a:solidFill>
              </a:rPr>
              <a:t>!</a:t>
            </a:r>
            <a:r>
              <a:rPr lang="fi-FI" sz="2800" b="1" dirty="0" smtClean="0"/>
              <a:t>)</a:t>
            </a:r>
          </a:p>
          <a:p>
            <a:pPr marL="0" indent="0">
              <a:buNone/>
            </a:pPr>
            <a:r>
              <a:rPr lang="fi-FI" sz="2800" b="1" dirty="0" smtClean="0"/>
              <a:t>syö</a:t>
            </a:r>
            <a:r>
              <a:rPr lang="fi-FI" sz="2800" b="1" dirty="0" smtClean="0">
                <a:solidFill>
                  <a:srgbClr val="FF0000"/>
                </a:solidFill>
              </a:rPr>
              <a:t>mme</a:t>
            </a:r>
            <a:r>
              <a:rPr lang="fi-FI" sz="2800" b="1" dirty="0" smtClean="0"/>
              <a:t>, syö</a:t>
            </a:r>
            <a:r>
              <a:rPr lang="fi-FI" sz="2800" b="1" dirty="0" smtClean="0">
                <a:solidFill>
                  <a:srgbClr val="FF0000"/>
                </a:solidFill>
              </a:rPr>
              <a:t>tte</a:t>
            </a:r>
            <a:r>
              <a:rPr lang="fi-FI" sz="2800" b="1" dirty="0" smtClean="0"/>
              <a:t>, syö</a:t>
            </a:r>
            <a:r>
              <a:rPr lang="fi-FI" sz="2800" b="1" dirty="0" smtClean="0">
                <a:solidFill>
                  <a:srgbClr val="FF0000"/>
                </a:solidFill>
              </a:rPr>
              <a:t>vät</a:t>
            </a:r>
          </a:p>
          <a:p>
            <a:pPr marL="0" indent="0">
              <a:buNone/>
            </a:pPr>
            <a:endParaRPr lang="fi-FI" sz="2800" b="1" dirty="0"/>
          </a:p>
          <a:p>
            <a:pPr marL="0" indent="0">
              <a:buNone/>
            </a:pPr>
            <a:endParaRPr lang="fi-FI" sz="2800" b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03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6530" y="188639"/>
            <a:ext cx="8220269" cy="1173629"/>
          </a:xfrm>
        </p:spPr>
        <p:txBody>
          <a:bodyPr>
            <a:normAutofit/>
          </a:bodyPr>
          <a:lstStyle/>
          <a:p>
            <a:r>
              <a:rPr lang="fi-FI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Verbityyppi </a:t>
            </a:r>
            <a:r>
              <a:rPr lang="fi-FI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fi-FI" sz="4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6530" y="1484784"/>
            <a:ext cx="8229599" cy="50405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600" dirty="0" smtClean="0"/>
              <a:t>Verbityypin 3 lopussa on </a:t>
            </a:r>
            <a:r>
              <a:rPr lang="fi-FI" sz="3600" b="1" dirty="0" smtClean="0">
                <a:solidFill>
                  <a:srgbClr val="FF0000"/>
                </a:solidFill>
              </a:rPr>
              <a:t>kaksi konsonanttia ja vokaali</a:t>
            </a:r>
            <a:r>
              <a:rPr lang="fi-FI" sz="3600" dirty="0" smtClean="0"/>
              <a:t>.</a:t>
            </a:r>
          </a:p>
          <a:p>
            <a:pPr marL="0" indent="0">
              <a:buNone/>
            </a:pPr>
            <a:r>
              <a:rPr lang="fi-FI" sz="3600" dirty="0" smtClean="0"/>
              <a:t>pe</a:t>
            </a:r>
            <a:r>
              <a:rPr lang="fi-FI" sz="3600" dirty="0" smtClean="0">
                <a:solidFill>
                  <a:srgbClr val="FF0000"/>
                </a:solidFill>
              </a:rPr>
              <a:t>stä		</a:t>
            </a:r>
            <a:r>
              <a:rPr lang="fi-FI" sz="3600" dirty="0" smtClean="0"/>
              <a:t>opiske</a:t>
            </a:r>
            <a:r>
              <a:rPr lang="fi-FI" sz="3600" dirty="0" smtClean="0">
                <a:solidFill>
                  <a:srgbClr val="FF0000"/>
                </a:solidFill>
              </a:rPr>
              <a:t>lla</a:t>
            </a:r>
            <a:br>
              <a:rPr lang="fi-FI" sz="3600" dirty="0" smtClean="0">
                <a:solidFill>
                  <a:srgbClr val="FF0000"/>
                </a:solidFill>
              </a:rPr>
            </a:br>
            <a:r>
              <a:rPr lang="fi-FI" sz="3600" dirty="0" smtClean="0"/>
              <a:t>nou</a:t>
            </a:r>
            <a:r>
              <a:rPr lang="fi-FI" sz="3600" dirty="0" smtClean="0">
                <a:solidFill>
                  <a:srgbClr val="FF0000"/>
                </a:solidFill>
              </a:rPr>
              <a:t>sta		</a:t>
            </a:r>
            <a:r>
              <a:rPr lang="fi-FI" sz="3600" dirty="0" smtClean="0"/>
              <a:t>me</a:t>
            </a:r>
            <a:r>
              <a:rPr lang="fi-FI" sz="3600" dirty="0" smtClean="0">
                <a:solidFill>
                  <a:srgbClr val="FF0000"/>
                </a:solidFill>
              </a:rPr>
              <a:t>nnä	</a:t>
            </a:r>
            <a:br>
              <a:rPr lang="fi-FI" sz="3600" dirty="0" smtClean="0">
                <a:solidFill>
                  <a:srgbClr val="FF0000"/>
                </a:solidFill>
              </a:rPr>
            </a:br>
            <a:r>
              <a:rPr lang="fi-FI" sz="3600" dirty="0" smtClean="0">
                <a:solidFill>
                  <a:srgbClr val="FF0000"/>
                </a:solidFill>
              </a:rPr>
              <a:t/>
            </a:r>
            <a:br>
              <a:rPr lang="fi-FI" sz="3600" dirty="0" smtClean="0">
                <a:solidFill>
                  <a:srgbClr val="FF0000"/>
                </a:solidFill>
              </a:rPr>
            </a:br>
            <a:r>
              <a:rPr lang="fi-FI" sz="3200" dirty="0" smtClean="0"/>
              <a:t>Vartalo: katkaise sana konsonanttien kohdalla!</a:t>
            </a:r>
          </a:p>
          <a:p>
            <a:pPr marL="0" indent="0">
              <a:buNone/>
            </a:pPr>
            <a:r>
              <a:rPr lang="fi-FI" sz="3200" dirty="0" err="1" smtClean="0"/>
              <a:t>pes</a:t>
            </a:r>
            <a:r>
              <a:rPr lang="fi-FI" sz="3200" dirty="0" smtClean="0"/>
              <a:t>-			</a:t>
            </a:r>
            <a:r>
              <a:rPr lang="fi-FI" sz="3200" dirty="0" err="1" smtClean="0"/>
              <a:t>opiskel</a:t>
            </a:r>
            <a:r>
              <a:rPr lang="fi-FI" sz="3200" dirty="0" smtClean="0"/>
              <a:t>-       </a:t>
            </a:r>
          </a:p>
          <a:p>
            <a:pPr marL="0" indent="0">
              <a:buNone/>
            </a:pPr>
            <a:r>
              <a:rPr lang="fi-FI" sz="3200" dirty="0" err="1" smtClean="0"/>
              <a:t>nous</a:t>
            </a:r>
            <a:r>
              <a:rPr lang="fi-FI" sz="3200" dirty="0" smtClean="0"/>
              <a:t>-		</a:t>
            </a:r>
            <a:r>
              <a:rPr lang="fi-FI" sz="3200" dirty="0" err="1" smtClean="0"/>
              <a:t>men</a:t>
            </a:r>
            <a:r>
              <a:rPr lang="fi-FI" sz="3200" dirty="0" smtClean="0"/>
              <a:t>-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303418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04088"/>
            <a:ext cx="8229600" cy="567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dirty="0" smtClean="0"/>
              <a:t>Lisää verbityypissä 3 vielä </a:t>
            </a:r>
            <a:r>
              <a:rPr lang="fi-FI" sz="3200" u="sng" dirty="0" smtClean="0"/>
              <a:t>e</a:t>
            </a:r>
            <a:r>
              <a:rPr lang="fi-FI" sz="3200" dirty="0" smtClean="0"/>
              <a:t> ennen persoonapäätettä.</a:t>
            </a:r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3200" dirty="0"/>
              <a:t>m</a:t>
            </a:r>
            <a:r>
              <a:rPr lang="fi-FI" sz="3200" dirty="0" smtClean="0"/>
              <a:t>inä pes</a:t>
            </a:r>
            <a:r>
              <a:rPr lang="fi-FI" sz="3200" u="sng" dirty="0" smtClean="0"/>
              <a:t>e</a:t>
            </a:r>
            <a:r>
              <a:rPr lang="fi-FI" sz="3200" dirty="0" smtClean="0">
                <a:solidFill>
                  <a:srgbClr val="FF0000"/>
                </a:solidFill>
              </a:rPr>
              <a:t>n		</a:t>
            </a:r>
            <a:r>
              <a:rPr lang="fi-FI" sz="3200" dirty="0" smtClean="0"/>
              <a:t>me pes</a:t>
            </a:r>
            <a:r>
              <a:rPr lang="fi-FI" sz="3200" u="sng" dirty="0" smtClean="0"/>
              <a:t>e</a:t>
            </a:r>
            <a:r>
              <a:rPr lang="fi-FI" sz="3200" dirty="0" smtClean="0">
                <a:solidFill>
                  <a:srgbClr val="FF0000"/>
                </a:solidFill>
              </a:rPr>
              <a:t>mme</a:t>
            </a:r>
            <a:br>
              <a:rPr lang="fi-FI" sz="3200" dirty="0" smtClean="0">
                <a:solidFill>
                  <a:srgbClr val="FF0000"/>
                </a:solidFill>
              </a:rPr>
            </a:br>
            <a:r>
              <a:rPr lang="fi-FI" sz="3200" dirty="0" smtClean="0"/>
              <a:t>sinä pes</a:t>
            </a:r>
            <a:r>
              <a:rPr lang="fi-FI" sz="3200" u="sng" dirty="0" smtClean="0"/>
              <a:t>e</a:t>
            </a:r>
            <a:r>
              <a:rPr lang="fi-FI" sz="3200" dirty="0" smtClean="0">
                <a:solidFill>
                  <a:srgbClr val="FF0000"/>
                </a:solidFill>
              </a:rPr>
              <a:t>t			</a:t>
            </a:r>
            <a:r>
              <a:rPr lang="fi-FI" sz="3200" dirty="0" smtClean="0"/>
              <a:t>te pes</a:t>
            </a:r>
            <a:r>
              <a:rPr lang="fi-FI" sz="3200" u="sng" dirty="0" smtClean="0"/>
              <a:t>e</a:t>
            </a:r>
            <a:r>
              <a:rPr lang="fi-FI" sz="3200" dirty="0" smtClean="0">
                <a:solidFill>
                  <a:srgbClr val="FF0000"/>
                </a:solidFill>
              </a:rPr>
              <a:t>tte</a:t>
            </a:r>
            <a:br>
              <a:rPr lang="fi-FI" sz="3200" dirty="0" smtClean="0">
                <a:solidFill>
                  <a:srgbClr val="FF0000"/>
                </a:solidFill>
              </a:rPr>
            </a:br>
            <a:r>
              <a:rPr lang="fi-FI" sz="3200" dirty="0" smtClean="0"/>
              <a:t>hän pes</a:t>
            </a:r>
            <a:r>
              <a:rPr lang="fi-FI" sz="3200" u="sng" dirty="0" smtClean="0"/>
              <a:t>e</a:t>
            </a:r>
            <a:r>
              <a:rPr lang="fi-FI" sz="3200" u="sng" dirty="0" smtClean="0">
                <a:solidFill>
                  <a:srgbClr val="FF0000"/>
                </a:solidFill>
              </a:rPr>
              <a:t>e</a:t>
            </a:r>
            <a:r>
              <a:rPr lang="fi-FI" sz="3200" dirty="0" smtClean="0">
                <a:solidFill>
                  <a:srgbClr val="FF0000"/>
                </a:solidFill>
              </a:rPr>
              <a:t>	</a:t>
            </a:r>
            <a:r>
              <a:rPr lang="fi-FI" sz="3200" dirty="0" smtClean="0"/>
              <a:t>(!)</a:t>
            </a:r>
            <a:r>
              <a:rPr lang="fi-FI" sz="3200" dirty="0" smtClean="0">
                <a:solidFill>
                  <a:srgbClr val="FF0000"/>
                </a:solidFill>
              </a:rPr>
              <a:t>		</a:t>
            </a:r>
            <a:r>
              <a:rPr lang="fi-FI" sz="3200" dirty="0" smtClean="0"/>
              <a:t>he pes</a:t>
            </a:r>
            <a:r>
              <a:rPr lang="fi-FI" sz="3200" u="sng" dirty="0" smtClean="0"/>
              <a:t>e</a:t>
            </a:r>
            <a:r>
              <a:rPr lang="fi-FI" sz="3200" dirty="0" smtClean="0">
                <a:solidFill>
                  <a:srgbClr val="FF0000"/>
                </a:solidFill>
              </a:rPr>
              <a:t>vät</a:t>
            </a:r>
            <a:endParaRPr lang="fi-FI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3200" dirty="0" smtClean="0"/>
              <a:t>men</a:t>
            </a:r>
            <a:r>
              <a:rPr lang="fi-FI" sz="3200" u="sng" dirty="0" smtClean="0"/>
              <a:t>e</a:t>
            </a:r>
            <a:r>
              <a:rPr lang="fi-FI" sz="3200" dirty="0" smtClean="0">
                <a:solidFill>
                  <a:srgbClr val="FF0000"/>
                </a:solidFill>
              </a:rPr>
              <a:t>e, </a:t>
            </a:r>
            <a:r>
              <a:rPr lang="fi-FI" sz="3200" dirty="0" smtClean="0"/>
              <a:t>opiskel</a:t>
            </a:r>
            <a:r>
              <a:rPr lang="fi-FI" sz="3200" u="sng" dirty="0" smtClean="0"/>
              <a:t>e</a:t>
            </a:r>
            <a:r>
              <a:rPr lang="fi-FI" sz="3200" dirty="0" smtClean="0">
                <a:solidFill>
                  <a:srgbClr val="FF0000"/>
                </a:solidFill>
              </a:rPr>
              <a:t>e, </a:t>
            </a:r>
            <a:r>
              <a:rPr lang="fi-FI" sz="3200" dirty="0" smtClean="0"/>
              <a:t>nous</a:t>
            </a:r>
            <a:r>
              <a:rPr lang="fi-FI" sz="3200" u="sng" dirty="0" smtClean="0"/>
              <a:t>e</a:t>
            </a:r>
            <a:r>
              <a:rPr lang="fi-FI" sz="3200" dirty="0">
                <a:solidFill>
                  <a:srgbClr val="FF0000"/>
                </a:solidFill>
              </a:rPr>
              <a:t>e</a:t>
            </a:r>
            <a:endParaRPr lang="fi-FI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221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-459432"/>
            <a:ext cx="8686800" cy="7317432"/>
          </a:xfrm>
        </p:spPr>
        <p:txBody>
          <a:bodyPr>
            <a:normAutofit/>
          </a:bodyPr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57592" cy="5832648"/>
          </a:xfrm>
        </p:spPr>
        <p:txBody>
          <a:bodyPr/>
          <a:lstStyle/>
          <a:p>
            <a:pPr marL="0" indent="0">
              <a:buNone/>
            </a:pPr>
            <a:r>
              <a:rPr lang="fi-FI" sz="2800" dirty="0" smtClean="0"/>
              <a:t>Verbityypin 4 lopussa on </a:t>
            </a:r>
            <a:r>
              <a:rPr lang="fi-FI" sz="2800" b="1" dirty="0" smtClean="0">
                <a:solidFill>
                  <a:srgbClr val="FF0000"/>
                </a:solidFill>
              </a:rPr>
              <a:t>vokaali ja -</a:t>
            </a:r>
            <a:r>
              <a:rPr lang="fi-FI" sz="2800" b="1" dirty="0" err="1" smtClean="0">
                <a:solidFill>
                  <a:srgbClr val="FF0000"/>
                </a:solidFill>
              </a:rPr>
              <a:t>ta</a:t>
            </a:r>
            <a:r>
              <a:rPr lang="fi-FI" sz="2800" b="1" dirty="0" smtClean="0">
                <a:solidFill>
                  <a:srgbClr val="FF0000"/>
                </a:solidFill>
              </a:rPr>
              <a:t>/-</a:t>
            </a:r>
            <a:r>
              <a:rPr lang="fi-FI" sz="2800" b="1" dirty="0" err="1" smtClean="0">
                <a:solidFill>
                  <a:srgbClr val="FF0000"/>
                </a:solidFill>
              </a:rPr>
              <a:t>tä</a:t>
            </a:r>
            <a:r>
              <a:rPr lang="fi-FI" sz="2800" dirty="0" smtClean="0"/>
              <a:t>. Pääset taivuttamaan verbiä, kun </a:t>
            </a:r>
            <a:r>
              <a:rPr lang="fi-FI" sz="2800" b="1" dirty="0" smtClean="0"/>
              <a:t>poistat konsonantin t </a:t>
            </a:r>
            <a:r>
              <a:rPr lang="fi-FI" sz="2800" dirty="0" smtClean="0"/>
              <a:t>verbin lopusta.</a:t>
            </a:r>
            <a:endParaRPr lang="fi-FI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2800" dirty="0"/>
              <a:t>hal</a:t>
            </a:r>
            <a:r>
              <a:rPr lang="fi-FI" sz="2800" b="1" dirty="0">
                <a:solidFill>
                  <a:srgbClr val="FF0000"/>
                </a:solidFill>
              </a:rPr>
              <a:t>uta</a:t>
            </a:r>
            <a:r>
              <a:rPr lang="fi-FI" sz="2800" dirty="0">
                <a:solidFill>
                  <a:srgbClr val="FF0000"/>
                </a:solidFill>
              </a:rPr>
              <a:t>		</a:t>
            </a:r>
            <a:r>
              <a:rPr lang="fi-FI" sz="2800" b="1" dirty="0" smtClean="0"/>
              <a:t>taivutus: halua-</a:t>
            </a:r>
            <a:endParaRPr lang="fi-FI" sz="2800" b="1" dirty="0"/>
          </a:p>
          <a:p>
            <a:pPr marL="0" indent="0">
              <a:buNone/>
            </a:pPr>
            <a:endParaRPr lang="fi-FI" sz="2800" dirty="0" smtClean="0"/>
          </a:p>
          <a:p>
            <a:pPr marL="0" indent="0">
              <a:buNone/>
            </a:pPr>
            <a:r>
              <a:rPr lang="fi-FI" sz="2800" b="1" dirty="0" smtClean="0"/>
              <a:t>tilata: tilaa-		haluta: halua-</a:t>
            </a:r>
          </a:p>
          <a:p>
            <a:pPr marL="0" indent="0">
              <a:buNone/>
            </a:pPr>
            <a:r>
              <a:rPr lang="fi-FI" sz="2800" dirty="0" smtClean="0"/>
              <a:t>minä </a:t>
            </a:r>
            <a:r>
              <a:rPr lang="fi-FI" sz="2800" dirty="0" err="1"/>
              <a:t>tilaa|n</a:t>
            </a:r>
            <a:r>
              <a:rPr lang="fi-FI" sz="2800" dirty="0"/>
              <a:t>		minä </a:t>
            </a:r>
            <a:r>
              <a:rPr lang="fi-FI" sz="2800" dirty="0" err="1"/>
              <a:t>halua|</a:t>
            </a:r>
            <a:r>
              <a:rPr lang="fi-FI" sz="2800" b="1" dirty="0" err="1"/>
              <a:t>n</a:t>
            </a: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/>
              <a:t>sinä </a:t>
            </a:r>
            <a:r>
              <a:rPr lang="fi-FI" sz="2800" dirty="0" err="1"/>
              <a:t>tilaa|t</a:t>
            </a:r>
            <a:r>
              <a:rPr lang="fi-FI" sz="2800" dirty="0"/>
              <a:t>		</a:t>
            </a:r>
            <a:r>
              <a:rPr lang="fi-FI" sz="2800" dirty="0" smtClean="0"/>
              <a:t> 	sinä </a:t>
            </a:r>
            <a:r>
              <a:rPr lang="fi-FI" sz="2800" dirty="0" err="1"/>
              <a:t>halua|</a:t>
            </a:r>
            <a:r>
              <a:rPr lang="fi-FI" sz="2800" b="1" dirty="0" err="1"/>
              <a:t>t</a:t>
            </a:r>
            <a:r>
              <a:rPr lang="fi-FI" sz="2800" dirty="0"/>
              <a:t/>
            </a:r>
            <a:br>
              <a:rPr lang="fi-FI" sz="2800" dirty="0"/>
            </a:br>
            <a:r>
              <a:rPr lang="fi-FI" sz="2800" dirty="0"/>
              <a:t>hän tilaa			hän </a:t>
            </a:r>
            <a:r>
              <a:rPr lang="fi-FI" sz="2800" dirty="0" err="1" smtClean="0"/>
              <a:t>halua|</a:t>
            </a:r>
            <a:r>
              <a:rPr lang="fi-FI" sz="2800" b="1" dirty="0" err="1" smtClean="0"/>
              <a:t>a</a:t>
            </a:r>
            <a:r>
              <a:rPr lang="fi-FI" sz="2800" b="1" dirty="0" smtClean="0"/>
              <a:t> (!)</a:t>
            </a:r>
            <a:endParaRPr lang="fi-FI" sz="2800" b="1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Kolmannen persoonan lopussa on aina kaksi samaa vokaalia.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4292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fi-FI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Verbityyppi 5: itse-verbit</a:t>
            </a:r>
            <a:endParaRPr lang="fi-FI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smtClean="0"/>
              <a:t>Verbin perusmuoto (infinitiivimuoto) loppuu </a:t>
            </a:r>
            <a:r>
              <a:rPr lang="fi-FI" b="1" dirty="0">
                <a:solidFill>
                  <a:srgbClr val="FF0000"/>
                </a:solidFill>
              </a:rPr>
              <a:t>-</a:t>
            </a:r>
            <a:r>
              <a:rPr lang="fi-FI" b="1" dirty="0" err="1" smtClean="0">
                <a:solidFill>
                  <a:srgbClr val="FF0000"/>
                </a:solidFill>
              </a:rPr>
              <a:t>ita</a:t>
            </a:r>
            <a:r>
              <a:rPr lang="fi-FI" b="1" dirty="0">
                <a:solidFill>
                  <a:srgbClr val="FF0000"/>
                </a:solidFill>
              </a:rPr>
              <a:t> </a:t>
            </a:r>
            <a:r>
              <a:rPr lang="fi-FI" b="1" dirty="0" smtClean="0"/>
              <a:t>tai </a:t>
            </a:r>
            <a:r>
              <a:rPr lang="fi-FI" b="1" dirty="0" smtClean="0">
                <a:solidFill>
                  <a:srgbClr val="FF0000"/>
                </a:solidFill>
              </a:rPr>
              <a:t>-itä</a:t>
            </a:r>
            <a:r>
              <a:rPr lang="fi-FI" b="1" dirty="0" smtClean="0"/>
              <a:t>.</a:t>
            </a:r>
          </a:p>
          <a:p>
            <a:pPr marL="0" indent="0">
              <a:buNone/>
            </a:pPr>
            <a:r>
              <a:rPr lang="fi-FI" b="1" dirty="0" smtClean="0"/>
              <a:t>		tarv</a:t>
            </a:r>
            <a:r>
              <a:rPr lang="fi-FI" b="1" dirty="0" smtClean="0">
                <a:solidFill>
                  <a:srgbClr val="FF0000"/>
                </a:solidFill>
              </a:rPr>
              <a:t>ita</a:t>
            </a:r>
            <a:r>
              <a:rPr lang="fi-FI" b="1" dirty="0" smtClean="0"/>
              <a:t>, häir</a:t>
            </a:r>
            <a:r>
              <a:rPr lang="fi-FI" b="1" dirty="0" smtClean="0">
                <a:solidFill>
                  <a:srgbClr val="FF0000"/>
                </a:solidFill>
              </a:rPr>
              <a:t>itä</a:t>
            </a:r>
            <a:endParaRPr lang="fi-FI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b="1" dirty="0" smtClean="0"/>
          </a:p>
          <a:p>
            <a:pPr marL="0" indent="0">
              <a:buNone/>
            </a:pPr>
            <a:r>
              <a:rPr lang="fi-FI" b="1" dirty="0" smtClean="0"/>
              <a:t>1. Poista </a:t>
            </a:r>
            <a:r>
              <a:rPr lang="fi-FI" b="1" dirty="0" smtClean="0">
                <a:solidFill>
                  <a:srgbClr val="FF0000"/>
                </a:solidFill>
              </a:rPr>
              <a:t>-a</a:t>
            </a:r>
            <a:r>
              <a:rPr lang="fi-FI" b="1" dirty="0" smtClean="0"/>
              <a:t> tai </a:t>
            </a:r>
            <a:r>
              <a:rPr lang="fi-FI" b="1" dirty="0" smtClean="0">
                <a:solidFill>
                  <a:srgbClr val="FF0000"/>
                </a:solidFill>
              </a:rPr>
              <a:t>ä.	 	</a:t>
            </a:r>
            <a:r>
              <a:rPr lang="fi-FI" b="1" dirty="0" err="1" smtClean="0"/>
              <a:t>tarvit</a:t>
            </a:r>
            <a:r>
              <a:rPr lang="fi-FI" b="1" dirty="0" smtClean="0"/>
              <a:t>-	</a:t>
            </a:r>
            <a:r>
              <a:rPr lang="fi-FI" b="1" dirty="0" err="1" smtClean="0"/>
              <a:t>häirit</a:t>
            </a:r>
            <a:r>
              <a:rPr lang="fi-FI" b="1" dirty="0" smtClean="0"/>
              <a:t>-</a:t>
            </a:r>
          </a:p>
          <a:p>
            <a:pPr marL="0" indent="0">
              <a:buNone/>
            </a:pPr>
            <a:endParaRPr lang="fi-FI" b="1" dirty="0" smtClean="0"/>
          </a:p>
          <a:p>
            <a:pPr marL="0" indent="0">
              <a:buNone/>
            </a:pPr>
            <a:r>
              <a:rPr lang="fi-FI" b="1" dirty="0" smtClean="0"/>
              <a:t>2. Lisää -</a:t>
            </a:r>
            <a:r>
              <a:rPr lang="fi-FI" b="1" u="sng" dirty="0" smtClean="0"/>
              <a:t>se</a:t>
            </a:r>
            <a:r>
              <a:rPr lang="fi-FI" b="1" dirty="0" smtClean="0">
                <a:solidFill>
                  <a:srgbClr val="FF0000"/>
                </a:solidFill>
              </a:rPr>
              <a:t>			</a:t>
            </a:r>
            <a:r>
              <a:rPr lang="fi-FI" b="1" dirty="0" smtClean="0"/>
              <a:t>tarvit</a:t>
            </a:r>
            <a:r>
              <a:rPr lang="fi-FI" b="1" u="sng" dirty="0" smtClean="0"/>
              <a:t>se</a:t>
            </a:r>
            <a:r>
              <a:rPr lang="fi-FI" b="1" dirty="0" smtClean="0"/>
              <a:t>-	häirit</a:t>
            </a:r>
            <a:r>
              <a:rPr lang="fi-FI" b="1" u="sng" dirty="0" smtClean="0"/>
              <a:t>se</a:t>
            </a:r>
            <a:r>
              <a:rPr lang="fi-FI" b="1" dirty="0" smtClean="0"/>
              <a:t>-</a:t>
            </a:r>
            <a:r>
              <a:rPr lang="fi-FI" b="1" dirty="0" smtClean="0">
                <a:solidFill>
                  <a:srgbClr val="FF0000"/>
                </a:solidFill>
              </a:rPr>
              <a:t/>
            </a:r>
            <a:br>
              <a:rPr lang="fi-FI" b="1" dirty="0" smtClean="0">
                <a:solidFill>
                  <a:srgbClr val="FF0000"/>
                </a:solidFill>
              </a:rPr>
            </a:br>
            <a:endParaRPr lang="fi-FI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b="1" dirty="0" smtClean="0"/>
              <a:t>3. Lisää persoonapääte. </a:t>
            </a:r>
            <a:br>
              <a:rPr lang="fi-FI" b="1" dirty="0" smtClean="0"/>
            </a:br>
            <a:r>
              <a:rPr lang="fi-FI" b="1" dirty="0" smtClean="0"/>
              <a:t>				tarvitse</a:t>
            </a:r>
            <a:r>
              <a:rPr lang="fi-FI" b="1" dirty="0" smtClean="0">
                <a:solidFill>
                  <a:srgbClr val="FF0000"/>
                </a:solidFill>
              </a:rPr>
              <a:t>n</a:t>
            </a:r>
            <a:r>
              <a:rPr lang="fi-FI" b="1" dirty="0" smtClean="0"/>
              <a:t>	häiritse</a:t>
            </a:r>
            <a:r>
              <a:rPr lang="fi-FI" b="1" dirty="0" smtClean="0">
                <a:solidFill>
                  <a:srgbClr val="FF0000"/>
                </a:solidFill>
              </a:rPr>
              <a:t>n</a:t>
            </a:r>
            <a:endParaRPr lang="fi-F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540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807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Verbityypit</a:t>
            </a:r>
            <a:endParaRPr lang="fi-FI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r>
              <a:rPr lang="fi-FI" sz="3600" dirty="0" smtClean="0"/>
              <a:t>Suomen kielessä on kuusi verbityyppiä. </a:t>
            </a:r>
            <a:r>
              <a:rPr lang="fi-FI" sz="3600" b="1" dirty="0" smtClean="0"/>
              <a:t>Verbityyppi 6 </a:t>
            </a:r>
            <a:r>
              <a:rPr lang="fi-FI" sz="3600" dirty="0" smtClean="0"/>
              <a:t>on harvinainen. 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 smtClean="0"/>
              <a:t>Verbityypit on hyvä osata: kun tunnistat verbin vartalon, osaat taivuttaa verbit oikein. </a:t>
            </a:r>
            <a:r>
              <a:rPr lang="fi-FI" dirty="0"/>
              <a:t>		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6478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200" dirty="0" smtClean="0"/>
              <a:t>Verbit kertovat tekemisestä ja tapahtumisesta. Suomen kielen persoonamuotoiset verbit kertovat usein myös tekijän. </a:t>
            </a: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>Seisoa (1): 	</a:t>
            </a:r>
            <a:r>
              <a:rPr lang="fi-FI" sz="3200" b="1" dirty="0">
                <a:solidFill>
                  <a:srgbClr val="FF0000"/>
                </a:solidFill>
              </a:rPr>
              <a:t>minä</a:t>
            </a:r>
            <a:r>
              <a:rPr lang="fi-FI" sz="3200" dirty="0"/>
              <a:t> seiso</a:t>
            </a:r>
            <a:r>
              <a:rPr lang="fi-FI" sz="3200" b="1" dirty="0">
                <a:solidFill>
                  <a:srgbClr val="FF0000"/>
                </a:solidFill>
              </a:rPr>
              <a:t>n</a:t>
            </a:r>
            <a:r>
              <a:rPr lang="fi-FI" sz="3200" dirty="0"/>
              <a:t> 	</a:t>
            </a:r>
            <a:r>
              <a:rPr lang="fi-FI" sz="3200" b="1" dirty="0" smtClean="0">
                <a:solidFill>
                  <a:srgbClr val="FF0000"/>
                </a:solidFill>
              </a:rPr>
              <a:t>me</a:t>
            </a:r>
            <a:r>
              <a:rPr lang="fi-FI" sz="3200" dirty="0" smtClean="0"/>
              <a:t> </a:t>
            </a:r>
            <a:r>
              <a:rPr lang="fi-FI" sz="3200" dirty="0"/>
              <a:t>seiso</a:t>
            </a:r>
            <a:r>
              <a:rPr lang="fi-FI" sz="3200" b="1" dirty="0">
                <a:solidFill>
                  <a:srgbClr val="FF0000"/>
                </a:solidFill>
              </a:rPr>
              <a:t>mme</a:t>
            </a: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/>
              <a:t> 		</a:t>
            </a:r>
            <a:r>
              <a:rPr lang="fi-FI" sz="3200" b="1" dirty="0">
                <a:solidFill>
                  <a:srgbClr val="FF0000"/>
                </a:solidFill>
              </a:rPr>
              <a:t>sinä</a:t>
            </a:r>
            <a:r>
              <a:rPr lang="fi-FI" sz="3200" dirty="0"/>
              <a:t> seiso</a:t>
            </a:r>
            <a:r>
              <a:rPr lang="fi-FI" sz="3200" b="1" dirty="0">
                <a:solidFill>
                  <a:srgbClr val="FF0000"/>
                </a:solidFill>
              </a:rPr>
              <a:t>t</a:t>
            </a:r>
            <a:r>
              <a:rPr lang="fi-FI" sz="3200" dirty="0"/>
              <a:t> 	</a:t>
            </a:r>
            <a:r>
              <a:rPr lang="fi-FI" sz="3200" b="1" dirty="0" smtClean="0">
                <a:solidFill>
                  <a:srgbClr val="FF0000"/>
                </a:solidFill>
              </a:rPr>
              <a:t>te</a:t>
            </a:r>
            <a:r>
              <a:rPr lang="fi-FI" sz="3200" dirty="0" smtClean="0"/>
              <a:t> </a:t>
            </a:r>
            <a:r>
              <a:rPr lang="fi-FI" sz="3200" dirty="0"/>
              <a:t>seiso</a:t>
            </a:r>
            <a:r>
              <a:rPr lang="fi-FI" sz="3200" b="1" dirty="0">
                <a:solidFill>
                  <a:srgbClr val="FF0000"/>
                </a:solidFill>
              </a:rPr>
              <a:t>tte</a:t>
            </a:r>
          </a:p>
          <a:p>
            <a:pPr marL="0" indent="0">
              <a:buNone/>
            </a:pPr>
            <a:r>
              <a:rPr lang="fi-FI" sz="3200" dirty="0"/>
              <a:t> 		</a:t>
            </a:r>
            <a:r>
              <a:rPr lang="fi-FI" sz="3200" b="1" dirty="0">
                <a:solidFill>
                  <a:srgbClr val="FF0000"/>
                </a:solidFill>
              </a:rPr>
              <a:t>hän</a:t>
            </a:r>
            <a:r>
              <a:rPr lang="fi-FI" sz="3200" dirty="0"/>
              <a:t>/</a:t>
            </a:r>
            <a:r>
              <a:rPr lang="fi-FI" sz="3200" b="1" dirty="0">
                <a:solidFill>
                  <a:srgbClr val="FF0000"/>
                </a:solidFill>
              </a:rPr>
              <a:t>se</a:t>
            </a:r>
            <a:r>
              <a:rPr lang="fi-FI" sz="3200" dirty="0"/>
              <a:t> seiso</a:t>
            </a:r>
            <a:r>
              <a:rPr lang="fi-FI" sz="3200" b="1" dirty="0">
                <a:solidFill>
                  <a:srgbClr val="FF0000"/>
                </a:solidFill>
              </a:rPr>
              <a:t>o</a:t>
            </a:r>
            <a:r>
              <a:rPr lang="fi-FI" sz="3200" dirty="0"/>
              <a:t>	</a:t>
            </a:r>
            <a:r>
              <a:rPr lang="fi-FI" sz="3200" b="1" dirty="0">
                <a:solidFill>
                  <a:srgbClr val="FF0000"/>
                </a:solidFill>
              </a:rPr>
              <a:t>he</a:t>
            </a:r>
            <a:r>
              <a:rPr lang="fi-FI" sz="3200" dirty="0"/>
              <a:t> </a:t>
            </a:r>
            <a:r>
              <a:rPr lang="fi-FI" sz="3200" dirty="0" smtClean="0"/>
              <a:t>seiso</a:t>
            </a:r>
            <a:r>
              <a:rPr lang="fi-FI" sz="3200" b="1" dirty="0" smtClean="0">
                <a:solidFill>
                  <a:srgbClr val="FF0000"/>
                </a:solidFill>
              </a:rPr>
              <a:t>vat</a:t>
            </a:r>
            <a:endParaRPr lang="fi-FI" sz="3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275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404664"/>
            <a:ext cx="8147248" cy="5976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800" dirty="0" smtClean="0"/>
              <a:t>Persoonamuotoinen verbi taipuu aikamuodoissa ja persoonamuodoissa.</a:t>
            </a:r>
          </a:p>
          <a:p>
            <a:pPr marL="0" indent="0"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2800" b="1" dirty="0"/>
              <a:t>m</a:t>
            </a:r>
            <a:r>
              <a:rPr lang="fi-FI" sz="2800" b="1" dirty="0" smtClean="0"/>
              <a:t>inä seiso</a:t>
            </a:r>
            <a:r>
              <a:rPr lang="fi-FI" sz="2800" b="1" dirty="0" smtClean="0">
                <a:solidFill>
                  <a:srgbClr val="FF0000"/>
                </a:solidFill>
              </a:rPr>
              <a:t>n</a:t>
            </a:r>
            <a:r>
              <a:rPr lang="fi-FI" sz="2800" b="1" dirty="0" smtClean="0"/>
              <a:t> (yksikön 1. persoona, preesens)</a:t>
            </a:r>
          </a:p>
          <a:p>
            <a:pPr marL="0" indent="0">
              <a:buNone/>
            </a:pPr>
            <a:r>
              <a:rPr lang="fi-FI" sz="2800" b="1" dirty="0" smtClean="0"/>
              <a:t>te seiso</a:t>
            </a:r>
            <a:r>
              <a:rPr lang="fi-FI" sz="2800" b="1" dirty="0" smtClean="0">
                <a:solidFill>
                  <a:schemeClr val="accent2"/>
                </a:solidFill>
              </a:rPr>
              <a:t>i</a:t>
            </a:r>
            <a:r>
              <a:rPr lang="fi-FI" sz="2800" b="1" dirty="0" smtClean="0">
                <a:solidFill>
                  <a:srgbClr val="FF0000"/>
                </a:solidFill>
              </a:rPr>
              <a:t>tte </a:t>
            </a:r>
            <a:r>
              <a:rPr lang="fi-FI" sz="2800" b="1" dirty="0" smtClean="0"/>
              <a:t>(monikon 3. persoona, imperfekti)</a:t>
            </a:r>
            <a:r>
              <a:rPr lang="fi-FI" sz="2800" dirty="0" smtClean="0"/>
              <a:t/>
            </a:r>
            <a:br>
              <a:rPr lang="fi-FI" sz="2800" dirty="0" smtClean="0"/>
            </a:b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Verbeillä voi ilmaista myös sävyjä eli puhumisen tapoja. Verbien tapaluokat opit myöhemmin.</a:t>
            </a:r>
          </a:p>
          <a:p>
            <a:pPr marL="0" indent="0">
              <a:buNone/>
            </a:pPr>
            <a:endParaRPr lang="fi-FI" sz="2800" b="1" dirty="0"/>
          </a:p>
          <a:p>
            <a:pPr marL="0" indent="0">
              <a:buNone/>
            </a:pPr>
            <a:r>
              <a:rPr lang="fi-FI" sz="2800" b="1" dirty="0" smtClean="0"/>
              <a:t>Anna!		käskymuoto</a:t>
            </a:r>
            <a:br>
              <a:rPr lang="fi-FI" sz="2800" b="1" dirty="0" smtClean="0"/>
            </a:br>
            <a:r>
              <a:rPr lang="fi-FI" sz="2800" b="1" dirty="0" smtClean="0"/>
              <a:t>Anta</a:t>
            </a:r>
            <a:r>
              <a:rPr lang="fi-FI" sz="2800" b="1" dirty="0" smtClean="0">
                <a:solidFill>
                  <a:srgbClr val="FF0000"/>
                </a:solidFill>
              </a:rPr>
              <a:t>isi</a:t>
            </a:r>
            <a:r>
              <a:rPr lang="fi-FI" sz="2800" b="1" dirty="0" smtClean="0"/>
              <a:t>tko?	kohtelias kysymys</a:t>
            </a:r>
            <a:r>
              <a:rPr lang="fi-FI" b="1" dirty="0" smtClean="0"/>
              <a:t/>
            </a:r>
            <a:br>
              <a:rPr lang="fi-FI" b="1" dirty="0" smtClean="0"/>
            </a:b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2197053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/>
          <a:lstStyle/>
          <a:p>
            <a:pPr marL="0" indent="0">
              <a:buNone/>
            </a:pPr>
            <a:r>
              <a:rPr lang="fi-FI" sz="2800" dirty="0"/>
              <a:t>Kaikki verbit eivät kuitenkaan ole persoonamuotoisia: on olemassa myös </a:t>
            </a:r>
            <a:r>
              <a:rPr lang="fi-FI" sz="2800" b="1" dirty="0"/>
              <a:t>nominaalimuotoisia verbejä. </a:t>
            </a:r>
          </a:p>
          <a:p>
            <a:pPr marL="0" indent="0">
              <a:buNone/>
            </a:pPr>
            <a:endParaRPr lang="fi-FI" sz="2800" b="1" dirty="0" smtClean="0"/>
          </a:p>
          <a:p>
            <a:pPr marL="0" indent="0">
              <a:buNone/>
            </a:pPr>
            <a:r>
              <a:rPr lang="fi-FI" sz="2800" dirty="0" smtClean="0"/>
              <a:t>Nominaalimuotoiset </a:t>
            </a:r>
            <a:r>
              <a:rPr lang="fi-FI" sz="2800" dirty="0"/>
              <a:t>verbit eivät taivu persoona- ja aikamuodoissa vaan </a:t>
            </a:r>
            <a:r>
              <a:rPr lang="fi-FI" sz="2800" b="1" dirty="0"/>
              <a:t>sijamuodoissa</a:t>
            </a:r>
            <a:r>
              <a:rPr lang="fi-FI" sz="2800" b="1" dirty="0" smtClean="0"/>
              <a:t>.</a:t>
            </a:r>
          </a:p>
          <a:p>
            <a:pPr marL="0" indent="0">
              <a:buNone/>
            </a:pPr>
            <a:endParaRPr lang="fi-FI" sz="2800" b="1" dirty="0"/>
          </a:p>
          <a:p>
            <a:pPr marL="0" indent="0">
              <a:buNone/>
            </a:pPr>
            <a:r>
              <a:rPr lang="fi-FI" sz="2800" b="1" dirty="0" smtClean="0"/>
              <a:t>Kahvin </a:t>
            </a:r>
            <a:r>
              <a:rPr lang="fi-FI" sz="2800" b="1" dirty="0" smtClean="0">
                <a:solidFill>
                  <a:srgbClr val="FF0000"/>
                </a:solidFill>
              </a:rPr>
              <a:t>juominen</a:t>
            </a:r>
            <a:r>
              <a:rPr lang="fi-FI" sz="2800" b="1" dirty="0" smtClean="0"/>
              <a:t> on epäterveellistä.</a:t>
            </a:r>
          </a:p>
          <a:p>
            <a:pPr marL="0" indent="0">
              <a:buNone/>
            </a:pPr>
            <a:r>
              <a:rPr lang="fi-FI" sz="2800" b="1" dirty="0" smtClean="0"/>
              <a:t>(juominen – juomise</a:t>
            </a:r>
            <a:r>
              <a:rPr lang="fi-FI" sz="2800" b="1" dirty="0" smtClean="0">
                <a:solidFill>
                  <a:srgbClr val="FF0000"/>
                </a:solidFill>
              </a:rPr>
              <a:t>ssa</a:t>
            </a:r>
            <a:r>
              <a:rPr lang="fi-FI" sz="2800" b="1" dirty="0" smtClean="0"/>
              <a:t>: nominaalimuotoinen verbi)</a:t>
            </a:r>
            <a:endParaRPr lang="fi-FI" sz="2800" b="1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743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826" y="548680"/>
            <a:ext cx="8291264" cy="591993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sz="4600" b="1" dirty="0" smtClean="0"/>
              <a:t/>
            </a:r>
            <a:br>
              <a:rPr lang="fi-FI" sz="4600" b="1" dirty="0" smtClean="0"/>
            </a:br>
            <a:r>
              <a:rPr lang="fi-FI" sz="5800" dirty="0" smtClean="0"/>
              <a:t>Verbin </a:t>
            </a:r>
            <a:r>
              <a:rPr lang="fi-FI" sz="5800" b="1" dirty="0" smtClean="0"/>
              <a:t>perusmuoto eli infinitiivimuoto </a:t>
            </a:r>
            <a:r>
              <a:rPr lang="fi-FI" sz="5800" dirty="0" smtClean="0"/>
              <a:t>on se muoto, jonka löydät sanakirjasta.</a:t>
            </a:r>
            <a:r>
              <a:rPr lang="fi-FI" sz="5800" b="1" dirty="0" smtClean="0"/>
              <a:t/>
            </a:r>
            <a:br>
              <a:rPr lang="fi-FI" sz="5800" b="1" dirty="0" smtClean="0"/>
            </a:br>
            <a:r>
              <a:rPr lang="fi-FI" sz="5800" b="1" dirty="0" smtClean="0"/>
              <a:t/>
            </a:r>
            <a:br>
              <a:rPr lang="fi-FI" sz="5800" b="1" dirty="0" smtClean="0"/>
            </a:br>
            <a:endParaRPr lang="fi-FI" sz="5800" b="1" dirty="0" smtClean="0"/>
          </a:p>
          <a:p>
            <a:pPr marL="0" indent="0">
              <a:buNone/>
            </a:pPr>
            <a:r>
              <a:rPr lang="fi-FI" sz="5800" dirty="0" smtClean="0"/>
              <a:t>seiso</a:t>
            </a:r>
            <a:r>
              <a:rPr lang="fi-FI" sz="5800" dirty="0" smtClean="0">
                <a:solidFill>
                  <a:srgbClr val="FF0000"/>
                </a:solidFill>
              </a:rPr>
              <a:t>a</a:t>
            </a:r>
            <a:r>
              <a:rPr lang="fi-FI" sz="5800" dirty="0" smtClean="0"/>
              <a:t> </a:t>
            </a:r>
            <a:r>
              <a:rPr lang="fi-FI" sz="5800" dirty="0" smtClean="0"/>
              <a:t>(1)		</a:t>
            </a:r>
            <a:br>
              <a:rPr lang="fi-FI" sz="5800" dirty="0" smtClean="0"/>
            </a:br>
            <a:endParaRPr lang="fi-FI" sz="5800" dirty="0" smtClean="0"/>
          </a:p>
          <a:p>
            <a:pPr marL="0" indent="0">
              <a:buNone/>
            </a:pPr>
            <a:r>
              <a:rPr lang="fi-FI" sz="5800" dirty="0" smtClean="0"/>
              <a:t>syö</a:t>
            </a:r>
            <a:r>
              <a:rPr lang="fi-FI" sz="5800" dirty="0" smtClean="0">
                <a:solidFill>
                  <a:srgbClr val="FF0000"/>
                </a:solidFill>
              </a:rPr>
              <a:t>dä</a:t>
            </a:r>
            <a:r>
              <a:rPr lang="fi-FI" sz="5800" dirty="0" smtClean="0"/>
              <a:t> </a:t>
            </a:r>
            <a:r>
              <a:rPr lang="fi-FI" sz="5800" dirty="0" smtClean="0"/>
              <a:t>(2) 		</a:t>
            </a:r>
            <a:br>
              <a:rPr lang="fi-FI" sz="5800" dirty="0" smtClean="0"/>
            </a:br>
            <a:endParaRPr lang="fi-FI" sz="5800" dirty="0" smtClean="0"/>
          </a:p>
          <a:p>
            <a:pPr marL="0" indent="0">
              <a:buNone/>
            </a:pPr>
            <a:r>
              <a:rPr lang="fi-FI" sz="5800" dirty="0" smtClean="0"/>
              <a:t>opiske</a:t>
            </a:r>
            <a:r>
              <a:rPr lang="fi-FI" sz="5800" dirty="0" smtClean="0">
                <a:solidFill>
                  <a:srgbClr val="FF0000"/>
                </a:solidFill>
              </a:rPr>
              <a:t>lla</a:t>
            </a:r>
            <a:r>
              <a:rPr lang="fi-FI" sz="5800" dirty="0" smtClean="0"/>
              <a:t> </a:t>
            </a:r>
            <a:r>
              <a:rPr lang="fi-FI" sz="5800" dirty="0" smtClean="0"/>
              <a:t>(3)	</a:t>
            </a:r>
            <a:br>
              <a:rPr lang="fi-FI" sz="5800" dirty="0" smtClean="0"/>
            </a:br>
            <a:endParaRPr lang="fi-FI" sz="5800" dirty="0" smtClean="0"/>
          </a:p>
          <a:p>
            <a:pPr marL="0" indent="0">
              <a:buNone/>
            </a:pPr>
            <a:r>
              <a:rPr lang="fi-FI" sz="5800" dirty="0" smtClean="0"/>
              <a:t>ava</a:t>
            </a:r>
            <a:r>
              <a:rPr lang="fi-FI" sz="5800" dirty="0" smtClean="0">
                <a:solidFill>
                  <a:srgbClr val="FF0000"/>
                </a:solidFill>
              </a:rPr>
              <a:t>ta </a:t>
            </a:r>
            <a:r>
              <a:rPr lang="fi-FI" sz="5800" dirty="0" smtClean="0"/>
              <a:t>(4) 		</a:t>
            </a:r>
            <a:endParaRPr lang="fi-FI" sz="5800" dirty="0" smtClean="0"/>
          </a:p>
          <a:p>
            <a:pPr marL="0" indent="0">
              <a:buNone/>
            </a:pPr>
            <a:endParaRPr lang="fi-FI" sz="5800" b="1" dirty="0"/>
          </a:p>
          <a:p>
            <a:pPr marL="0" indent="0">
              <a:buNone/>
            </a:pPr>
            <a:r>
              <a:rPr lang="fi-FI" sz="5800" dirty="0"/>
              <a:t>t</a:t>
            </a:r>
            <a:r>
              <a:rPr lang="fi-FI" sz="5800" dirty="0" smtClean="0"/>
              <a:t>arv</a:t>
            </a:r>
            <a:r>
              <a:rPr lang="fi-FI" sz="5800" dirty="0" smtClean="0">
                <a:solidFill>
                  <a:srgbClr val="FF0000"/>
                </a:solidFill>
              </a:rPr>
              <a:t>ita (5)</a:t>
            </a:r>
            <a:r>
              <a:rPr lang="fi-FI" sz="4600" b="1" dirty="0" smtClean="0"/>
              <a:t/>
            </a:r>
            <a:br>
              <a:rPr lang="fi-FI" sz="4600" b="1" dirty="0" smtClean="0"/>
            </a:br>
            <a:r>
              <a:rPr lang="fi-FI" sz="3200" b="1" dirty="0" smtClean="0"/>
              <a:t/>
            </a:r>
            <a:br>
              <a:rPr lang="fi-FI" sz="3200" b="1" dirty="0" smtClean="0"/>
            </a:br>
            <a:r>
              <a:rPr lang="fi-FI" sz="3200" b="1" dirty="0" smtClean="0"/>
              <a:t/>
            </a:r>
            <a:br>
              <a:rPr lang="fi-FI" sz="3200" b="1" dirty="0" smtClean="0"/>
            </a:b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101437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Tärkeitä termejä:</a:t>
            </a:r>
            <a:endParaRPr lang="fi-FI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i-FI" sz="35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3500" b="1" dirty="0" smtClean="0">
                <a:solidFill>
                  <a:srgbClr val="FF0000"/>
                </a:solidFill>
              </a:rPr>
              <a:t>Persoonapääte </a:t>
            </a:r>
            <a:r>
              <a:rPr lang="fi-FI" sz="3500" b="1" dirty="0" smtClean="0"/>
              <a:t>lisätään verbin vartaloon. </a:t>
            </a:r>
          </a:p>
          <a:p>
            <a:pPr marL="0" indent="0">
              <a:buNone/>
            </a:pPr>
            <a:endParaRPr lang="fi-FI" sz="3500" b="1" dirty="0" smtClean="0"/>
          </a:p>
          <a:p>
            <a:pPr marL="0" indent="0">
              <a:buNone/>
            </a:pPr>
            <a:r>
              <a:rPr lang="fi-FI" sz="3500" b="1" dirty="0" smtClean="0"/>
              <a:t>Minä </a:t>
            </a:r>
            <a:r>
              <a:rPr lang="fi-FI" sz="3500" b="1" dirty="0" err="1" smtClean="0"/>
              <a:t>seiso|</a:t>
            </a:r>
            <a:r>
              <a:rPr lang="fi-FI" sz="3500" b="1" dirty="0" err="1" smtClean="0">
                <a:solidFill>
                  <a:srgbClr val="FF0000"/>
                </a:solidFill>
              </a:rPr>
              <a:t>n</a:t>
            </a:r>
            <a:r>
              <a:rPr lang="fi-FI" sz="3500" b="1" dirty="0" smtClean="0">
                <a:solidFill>
                  <a:srgbClr val="FF0000"/>
                </a:solidFill>
              </a:rPr>
              <a:t> </a:t>
            </a:r>
            <a:r>
              <a:rPr lang="fi-FI" sz="3500" b="1" dirty="0" smtClean="0"/>
              <a:t>rannalla.</a:t>
            </a:r>
            <a:r>
              <a:rPr lang="fi-FI" sz="3500" dirty="0"/>
              <a:t/>
            </a:r>
            <a:br>
              <a:rPr lang="fi-FI" sz="3500" dirty="0"/>
            </a:br>
            <a:r>
              <a:rPr lang="fi-FI" sz="3500" dirty="0"/>
              <a:t/>
            </a:r>
            <a:br>
              <a:rPr lang="fi-FI" sz="3500" dirty="0"/>
            </a:br>
            <a:r>
              <a:rPr lang="fi-FI" sz="3500" b="1" u="sng" dirty="0" smtClean="0">
                <a:solidFill>
                  <a:srgbClr val="7030A0"/>
                </a:solidFill>
              </a:rPr>
              <a:t>Vartalo</a:t>
            </a:r>
            <a:r>
              <a:rPr lang="fi-FI" sz="3500" b="1" dirty="0" smtClean="0"/>
              <a:t> on muoto, johon lisätään usein muita päätteitä ja tunnuksia.</a:t>
            </a:r>
            <a:endParaRPr lang="fi-FI" sz="3500" b="1" dirty="0"/>
          </a:p>
          <a:p>
            <a:pPr marL="0" indent="0">
              <a:buNone/>
            </a:pPr>
            <a:endParaRPr lang="fi-FI" sz="3500" b="1" dirty="0"/>
          </a:p>
          <a:p>
            <a:pPr marL="0" indent="0">
              <a:buNone/>
            </a:pPr>
            <a:r>
              <a:rPr lang="fi-FI" sz="3500" b="1" dirty="0" smtClean="0"/>
              <a:t>Minä </a:t>
            </a:r>
            <a:r>
              <a:rPr lang="fi-FI" sz="3500" b="1" u="sng" dirty="0" err="1" smtClean="0">
                <a:solidFill>
                  <a:srgbClr val="7030A0"/>
                </a:solidFill>
              </a:rPr>
              <a:t>seiso</a:t>
            </a:r>
            <a:r>
              <a:rPr lang="fi-FI" sz="3500" b="1" dirty="0" err="1" smtClean="0"/>
              <a:t>|</a:t>
            </a:r>
            <a:r>
              <a:rPr lang="fi-FI" sz="3500" b="1" dirty="0" err="1" smtClean="0">
                <a:solidFill>
                  <a:schemeClr val="accent1"/>
                </a:solidFill>
              </a:rPr>
              <a:t>i</a:t>
            </a:r>
            <a:r>
              <a:rPr lang="fi-FI" sz="3500" b="1" dirty="0" err="1" smtClean="0"/>
              <a:t>|</a:t>
            </a:r>
            <a:r>
              <a:rPr lang="fi-FI" sz="3500" b="1" dirty="0" err="1" smtClean="0">
                <a:solidFill>
                  <a:srgbClr val="FF0000"/>
                </a:solidFill>
              </a:rPr>
              <a:t>n</a:t>
            </a:r>
            <a:r>
              <a:rPr lang="fi-FI" sz="3500" b="1" dirty="0" smtClean="0">
                <a:solidFill>
                  <a:srgbClr val="FF0000"/>
                </a:solidFill>
              </a:rPr>
              <a:t> </a:t>
            </a:r>
            <a:r>
              <a:rPr lang="fi-FI" sz="3500" b="1" dirty="0" smtClean="0"/>
              <a:t>rannalla.</a:t>
            </a:r>
            <a:r>
              <a:rPr lang="fi-FI" sz="3500" dirty="0" smtClean="0"/>
              <a:t/>
            </a:r>
            <a:br>
              <a:rPr lang="fi-FI" sz="3500" dirty="0" smtClean="0"/>
            </a:b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702328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Verbityyppi 1</a:t>
            </a:r>
            <a:endParaRPr lang="fi-FI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dirty="0" smtClean="0"/>
              <a:t>Tunnus: sanan lopussa </a:t>
            </a:r>
            <a:r>
              <a:rPr lang="fi-FI" sz="3600" u="sng" dirty="0" smtClean="0"/>
              <a:t>kaksi vokaalia</a:t>
            </a:r>
            <a:r>
              <a:rPr lang="fi-FI" sz="3600" dirty="0" smtClean="0"/>
              <a:t>. Viimeinen vokaali on aina </a:t>
            </a:r>
            <a:r>
              <a:rPr lang="fi-FI" sz="3600" b="1" dirty="0" smtClean="0"/>
              <a:t>a</a:t>
            </a:r>
            <a:r>
              <a:rPr lang="fi-FI" sz="3600" dirty="0" smtClean="0"/>
              <a:t> tai </a:t>
            </a:r>
            <a:r>
              <a:rPr lang="fi-FI" sz="3600" b="1" dirty="0" smtClean="0"/>
              <a:t>ä</a:t>
            </a:r>
            <a:r>
              <a:rPr lang="fi-FI" sz="3600" dirty="0" smtClean="0"/>
              <a:t>.</a:t>
            </a: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puh</a:t>
            </a:r>
            <a:r>
              <a:rPr lang="fi-FI" sz="3600" b="1" u="sng" dirty="0" smtClean="0"/>
              <a:t>u</a:t>
            </a:r>
            <a:r>
              <a:rPr lang="fi-FI" sz="3600" b="1" u="sng" dirty="0" smtClean="0">
                <a:solidFill>
                  <a:srgbClr val="FF0000"/>
                </a:solidFill>
              </a:rPr>
              <a:t>a</a:t>
            </a:r>
            <a:r>
              <a:rPr lang="fi-FI" sz="3600" dirty="0" smtClean="0"/>
              <a:t>	</a:t>
            </a:r>
            <a:br>
              <a:rPr lang="fi-FI" sz="3600" dirty="0" smtClean="0"/>
            </a:br>
            <a:r>
              <a:rPr lang="fi-FI" sz="3600" dirty="0" smtClean="0"/>
              <a:t>san</a:t>
            </a:r>
            <a:r>
              <a:rPr lang="fi-FI" sz="3600" b="1" u="sng" dirty="0" smtClean="0"/>
              <a:t>o</a:t>
            </a:r>
            <a:r>
              <a:rPr lang="fi-FI" sz="3600" b="1" u="sng" dirty="0" smtClean="0">
                <a:solidFill>
                  <a:srgbClr val="FF0000"/>
                </a:solidFill>
              </a:rPr>
              <a:t>a</a:t>
            </a:r>
            <a:r>
              <a:rPr lang="fi-FI" sz="3600" b="1" dirty="0" smtClean="0">
                <a:solidFill>
                  <a:srgbClr val="FF0000"/>
                </a:solidFill>
              </a:rPr>
              <a:t>		vartalo: poista</a:t>
            </a: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aj</a:t>
            </a:r>
            <a:r>
              <a:rPr lang="fi-FI" sz="3600" b="1" u="sng" dirty="0" smtClean="0"/>
              <a:t>a</a:t>
            </a:r>
            <a:r>
              <a:rPr lang="fi-FI" sz="3600" b="1" u="sng" dirty="0" smtClean="0">
                <a:solidFill>
                  <a:srgbClr val="FF0000"/>
                </a:solidFill>
              </a:rPr>
              <a:t>a</a:t>
            </a:r>
            <a:r>
              <a:rPr lang="fi-FI" sz="3600" b="1" dirty="0" smtClean="0">
                <a:solidFill>
                  <a:srgbClr val="FF0000"/>
                </a:solidFill>
              </a:rPr>
              <a:t>	</a:t>
            </a:r>
            <a:r>
              <a:rPr lang="fi-FI" sz="3600" dirty="0" smtClean="0"/>
              <a:t>	</a:t>
            </a:r>
            <a:r>
              <a:rPr lang="fi-FI" sz="3600" dirty="0" smtClean="0"/>
              <a:t>	</a:t>
            </a:r>
            <a:r>
              <a:rPr lang="fi-FI" sz="3600" b="1" dirty="0" smtClean="0">
                <a:solidFill>
                  <a:srgbClr val="FF0000"/>
                </a:solidFill>
              </a:rPr>
              <a:t>viimeinen a </a:t>
            </a:r>
            <a:r>
              <a:rPr lang="fi-FI" sz="3600" b="1" dirty="0">
                <a:solidFill>
                  <a:srgbClr val="FF0000"/>
                </a:solidFill>
              </a:rPr>
              <a:t>tai ä!</a:t>
            </a:r>
            <a:r>
              <a:rPr lang="fi-FI" sz="3600" dirty="0"/>
              <a:t>	</a:t>
            </a:r>
            <a:r>
              <a:rPr lang="fi-FI" sz="3600" dirty="0" smtClean="0"/>
              <a:t/>
            </a:r>
            <a:br>
              <a:rPr lang="fi-FI" sz="3600" dirty="0" smtClean="0"/>
            </a:br>
            <a:r>
              <a:rPr lang="fi-FI" sz="3600" dirty="0" smtClean="0"/>
              <a:t>itk</a:t>
            </a:r>
            <a:r>
              <a:rPr lang="fi-FI" sz="3600" b="1" u="sng" dirty="0" smtClean="0"/>
              <a:t>e</a:t>
            </a:r>
            <a:r>
              <a:rPr lang="fi-FI" sz="3600" b="1" u="sng" dirty="0" smtClean="0">
                <a:solidFill>
                  <a:srgbClr val="FF0000"/>
                </a:solidFill>
              </a:rPr>
              <a:t>ä</a:t>
            </a:r>
            <a:r>
              <a:rPr lang="fi-FI" sz="3600" dirty="0" smtClean="0"/>
              <a:t>	</a:t>
            </a:r>
            <a:r>
              <a:rPr lang="fi-FI" sz="3600" dirty="0" smtClean="0"/>
              <a:t>	puhu-</a:t>
            </a:r>
            <a:endParaRPr lang="fi-FI" sz="3600" dirty="0" smtClean="0"/>
          </a:p>
        </p:txBody>
      </p:sp>
    </p:spTree>
    <p:extLst>
      <p:ext uri="{BB962C8B-B14F-4D97-AF65-F5344CB8AC3E}">
        <p14:creationId xmlns:p14="http://schemas.microsoft.com/office/powerpoint/2010/main" val="3943234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64096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1" dirty="0" smtClean="0"/>
              <a:t>Verbin vartalo, verbityyppi 1:</a:t>
            </a: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>minä </a:t>
            </a:r>
            <a:r>
              <a:rPr lang="fi-FI" sz="3200" dirty="0" err="1" smtClean="0"/>
              <a:t>puhu|n</a:t>
            </a:r>
            <a:r>
              <a:rPr lang="fi-FI" sz="3200" dirty="0" smtClean="0"/>
              <a:t>		      me </a:t>
            </a:r>
            <a:r>
              <a:rPr lang="fi-FI" sz="3200" dirty="0" err="1" smtClean="0"/>
              <a:t>puhu|mme</a:t>
            </a: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sinä </a:t>
            </a:r>
            <a:r>
              <a:rPr lang="fi-FI" sz="3200" dirty="0" err="1" smtClean="0"/>
              <a:t>puhu|t</a:t>
            </a:r>
            <a:r>
              <a:rPr lang="fi-FI" sz="3200" dirty="0" smtClean="0"/>
              <a:t>		      te </a:t>
            </a:r>
            <a:r>
              <a:rPr lang="fi-FI" sz="3200" dirty="0" err="1" smtClean="0"/>
              <a:t>puhu|tte</a:t>
            </a: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hän </a:t>
            </a:r>
            <a:r>
              <a:rPr lang="fi-FI" sz="3200" dirty="0" err="1" smtClean="0"/>
              <a:t>puhu|</a:t>
            </a:r>
            <a:r>
              <a:rPr lang="fi-FI" sz="3200" b="1" dirty="0" err="1" smtClean="0"/>
              <a:t>u</a:t>
            </a:r>
            <a:r>
              <a:rPr lang="fi-FI" sz="3200" b="1" dirty="0" smtClean="0"/>
              <a:t> (</a:t>
            </a:r>
            <a:r>
              <a:rPr lang="fi-FI" sz="3200" b="1" dirty="0" err="1" smtClean="0">
                <a:solidFill>
                  <a:srgbClr val="FF0000"/>
                </a:solidFill>
              </a:rPr>
              <a:t>huom</a:t>
            </a:r>
            <a:r>
              <a:rPr lang="fi-FI" sz="3200" b="1" dirty="0" smtClean="0">
                <a:solidFill>
                  <a:srgbClr val="FF0000"/>
                </a:solidFill>
              </a:rPr>
              <a:t>!</a:t>
            </a:r>
            <a:r>
              <a:rPr lang="fi-FI" sz="3200" b="1" dirty="0" smtClean="0"/>
              <a:t>)     </a:t>
            </a:r>
            <a:r>
              <a:rPr lang="fi-FI" sz="3200" dirty="0" smtClean="0"/>
              <a:t>he </a:t>
            </a:r>
            <a:r>
              <a:rPr lang="fi-FI" sz="3200" dirty="0" err="1" smtClean="0"/>
              <a:t>puhu|vat</a:t>
            </a:r>
            <a:r>
              <a:rPr lang="fi-FI" sz="3200" dirty="0" smtClean="0"/>
              <a:t/>
            </a:r>
            <a:br>
              <a:rPr lang="fi-FI" sz="3200" dirty="0" smtClean="0"/>
            </a:br>
            <a:endParaRPr lang="fi-FI" sz="3200" dirty="0" smtClean="0"/>
          </a:p>
          <a:p>
            <a:pPr marL="0" indent="0">
              <a:buNone/>
            </a:pPr>
            <a:r>
              <a:rPr lang="fi-FI" sz="3200" b="1" dirty="0" smtClean="0"/>
              <a:t>hän / se: </a:t>
            </a:r>
            <a:r>
              <a:rPr lang="fi-FI" sz="3200" dirty="0" err="1" smtClean="0"/>
              <a:t>itke|</a:t>
            </a:r>
            <a:r>
              <a:rPr lang="fi-FI" sz="3200" b="1" dirty="0" err="1" smtClean="0"/>
              <a:t>e</a:t>
            </a:r>
            <a:r>
              <a:rPr lang="fi-FI" sz="3200" dirty="0" smtClean="0"/>
              <a:t>, </a:t>
            </a:r>
            <a:r>
              <a:rPr lang="fi-FI" sz="3200" dirty="0" err="1" smtClean="0"/>
              <a:t>sano|</a:t>
            </a:r>
            <a:r>
              <a:rPr lang="fi-FI" sz="3200" b="1" dirty="0" err="1" smtClean="0"/>
              <a:t>o</a:t>
            </a:r>
            <a:r>
              <a:rPr lang="fi-FI" sz="3200" dirty="0" smtClean="0"/>
              <a:t>,</a:t>
            </a:r>
            <a:r>
              <a:rPr lang="fi-FI" sz="3200" b="1" dirty="0" smtClean="0"/>
              <a:t> </a:t>
            </a:r>
            <a:r>
              <a:rPr lang="fi-FI" sz="3200" dirty="0" err="1" smtClean="0"/>
              <a:t>tippu|</a:t>
            </a:r>
            <a:r>
              <a:rPr lang="fi-FI" sz="3200" b="1" dirty="0" err="1" smtClean="0"/>
              <a:t>u</a:t>
            </a:r>
            <a:endParaRPr lang="fi-FI" sz="3200" b="1" dirty="0"/>
          </a:p>
        </p:txBody>
      </p:sp>
    </p:spTree>
    <p:extLst>
      <p:ext uri="{BB962C8B-B14F-4D97-AF65-F5344CB8AC3E}">
        <p14:creationId xmlns:p14="http://schemas.microsoft.com/office/powerpoint/2010/main" val="7705122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183</TotalTime>
  <Words>196</Words>
  <Application>Microsoft Office PowerPoint</Application>
  <PresentationFormat>Näytössä katseltava diaesitys 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Calibri</vt:lpstr>
      <vt:lpstr>Constantia</vt:lpstr>
      <vt:lpstr>Times New Roman</vt:lpstr>
      <vt:lpstr>Wingdings 2</vt:lpstr>
      <vt:lpstr>Flow</vt:lpstr>
      <vt:lpstr>Suomen kielen verbityypit</vt:lpstr>
      <vt:lpstr>Verbityypit</vt:lpstr>
      <vt:lpstr>PowerPoint-esitys</vt:lpstr>
      <vt:lpstr>PowerPoint-esitys</vt:lpstr>
      <vt:lpstr>PowerPoint-esitys</vt:lpstr>
      <vt:lpstr>PowerPoint-esitys</vt:lpstr>
      <vt:lpstr>Tärkeitä termejä:</vt:lpstr>
      <vt:lpstr>Verbityyppi 1</vt:lpstr>
      <vt:lpstr>PowerPoint-esitys</vt:lpstr>
      <vt:lpstr>Verbityyppi 2:</vt:lpstr>
      <vt:lpstr>Verbityyppi 3</vt:lpstr>
      <vt:lpstr>PowerPoint-esitys</vt:lpstr>
      <vt:lpstr>  </vt:lpstr>
      <vt:lpstr>Verbityyppi 5: itse-verbit</vt:lpstr>
      <vt:lpstr>PowerPoint-esitys</vt:lpstr>
    </vt:vector>
  </TitlesOfParts>
  <Company>University of Eastern Finland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Maija Pursiainen</dc:creator>
  <cp:lastModifiedBy>Pursiainen Maija</cp:lastModifiedBy>
  <cp:revision>18</cp:revision>
  <dcterms:created xsi:type="dcterms:W3CDTF">2015-09-21T17:12:24Z</dcterms:created>
  <dcterms:modified xsi:type="dcterms:W3CDTF">2016-09-05T14:11:38Z</dcterms:modified>
  <cp:contentStatus>Valmis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