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90" r:id="rId6"/>
    <p:sldMasterId id="2147483704" r:id="rId7"/>
    <p:sldMasterId id="2147483718" r:id="rId8"/>
  </p:sldMasterIdLst>
  <p:notesMasterIdLst>
    <p:notesMasterId r:id="rId19"/>
  </p:notesMasterIdLst>
  <p:sldIdLst>
    <p:sldId id="256" r:id="rId9"/>
    <p:sldId id="273" r:id="rId10"/>
    <p:sldId id="266" r:id="rId11"/>
    <p:sldId id="259" r:id="rId12"/>
    <p:sldId id="268" r:id="rId13"/>
    <p:sldId id="267" r:id="rId14"/>
    <p:sldId id="274" r:id="rId15"/>
    <p:sldId id="262" r:id="rId16"/>
    <p:sldId id="275" r:id="rId17"/>
    <p:sldId id="263"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D8CC"/>
    <a:srgbClr val="FF8C00"/>
    <a:srgbClr val="EC008C"/>
    <a:srgbClr val="300F5E"/>
    <a:srgbClr val="00FF00"/>
    <a:srgbClr val="CC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83F643-2D17-4E05-9A3E-9A98AFA332D2}" v="450" dt="2023-07-28T09:09:54.75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82374" autoAdjust="0"/>
  </p:normalViewPr>
  <p:slideViewPr>
    <p:cSldViewPr snapToGrid="0" showGuides="1">
      <p:cViewPr varScale="1">
        <p:scale>
          <a:sx n="94" d="100"/>
          <a:sy n="94" d="100"/>
        </p:scale>
        <p:origin x="12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junen Sari" userId="319eb99b-8416-4958-a135-e0386598d3cd" providerId="ADAL" clId="{F583F643-2D17-4E05-9A3E-9A98AFA332D2}"/>
    <pc:docChg chg="undo custSel addSld modSld">
      <pc:chgData name="Pajunen Sari" userId="319eb99b-8416-4958-a135-e0386598d3cd" providerId="ADAL" clId="{F583F643-2D17-4E05-9A3E-9A98AFA332D2}" dt="2023-07-28T09:10:08.794" v="475" actId="5793"/>
      <pc:docMkLst>
        <pc:docMk/>
      </pc:docMkLst>
      <pc:sldChg chg="modSp mod modAnim modNotesTx">
        <pc:chgData name="Pajunen Sari" userId="319eb99b-8416-4958-a135-e0386598d3cd" providerId="ADAL" clId="{F583F643-2D17-4E05-9A3E-9A98AFA332D2}" dt="2023-07-28T09:09:54.754" v="473" actId="6549"/>
        <pc:sldMkLst>
          <pc:docMk/>
          <pc:sldMk cId="3917467659" sldId="262"/>
        </pc:sldMkLst>
        <pc:spChg chg="mod">
          <ac:chgData name="Pajunen Sari" userId="319eb99b-8416-4958-a135-e0386598d3cd" providerId="ADAL" clId="{F583F643-2D17-4E05-9A3E-9A98AFA332D2}" dt="2023-07-28T09:09:54.754" v="473" actId="6549"/>
          <ac:spMkLst>
            <pc:docMk/>
            <pc:sldMk cId="3917467659" sldId="262"/>
            <ac:spMk id="3" creationId="{B6087689-657E-964E-AE46-A8DF167663AD}"/>
          </ac:spMkLst>
        </pc:spChg>
      </pc:sldChg>
      <pc:sldChg chg="modSp add modAnim modNotesTx">
        <pc:chgData name="Pajunen Sari" userId="319eb99b-8416-4958-a135-e0386598d3cd" providerId="ADAL" clId="{F583F643-2D17-4E05-9A3E-9A98AFA332D2}" dt="2023-07-28T09:03:53.182" v="313" actId="20577"/>
        <pc:sldMkLst>
          <pc:docMk/>
          <pc:sldMk cId="3087870135" sldId="274"/>
        </pc:sldMkLst>
        <pc:spChg chg="mod">
          <ac:chgData name="Pajunen Sari" userId="319eb99b-8416-4958-a135-e0386598d3cd" providerId="ADAL" clId="{F583F643-2D17-4E05-9A3E-9A98AFA332D2}" dt="2023-07-28T09:03:53.182" v="313" actId="20577"/>
          <ac:spMkLst>
            <pc:docMk/>
            <pc:sldMk cId="3087870135" sldId="274"/>
            <ac:spMk id="3" creationId="{6639083C-3B16-494E-B184-E77AE8C3F5F4}"/>
          </ac:spMkLst>
        </pc:spChg>
      </pc:sldChg>
      <pc:sldChg chg="modSp add mod modAnim modNotesTx">
        <pc:chgData name="Pajunen Sari" userId="319eb99b-8416-4958-a135-e0386598d3cd" providerId="ADAL" clId="{F583F643-2D17-4E05-9A3E-9A98AFA332D2}" dt="2023-07-28T09:10:08.794" v="475" actId="5793"/>
        <pc:sldMkLst>
          <pc:docMk/>
          <pc:sldMk cId="3178378011" sldId="275"/>
        </pc:sldMkLst>
        <pc:spChg chg="mod">
          <ac:chgData name="Pajunen Sari" userId="319eb99b-8416-4958-a135-e0386598d3cd" providerId="ADAL" clId="{F583F643-2D17-4E05-9A3E-9A98AFA332D2}" dt="2023-07-28T09:08:59.269" v="468" actId="207"/>
          <ac:spMkLst>
            <pc:docMk/>
            <pc:sldMk cId="3178378011" sldId="275"/>
            <ac:spMk id="3" creationId="{B6087689-657E-964E-AE46-A8DF167663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28.7.2023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Yksi vastaus on pyrkiä ostamaan silloin, kun osakkeet ovat halpoja, ja myymään kun ne ovat kalliita. Tällainen markkinoiden ajoittaminen on kuitenkin ammattilaisillekin hyvin vaikeaa, sillä nousu- ja laskukaudet eivät toistu tasaisissa sykleissä. Kun romahdus käynnistyy, kukaan ei tiedä varmuudella kauan se kestää ja milloin pohjat on saavutettu. Huippujen tunnistaminen on vielä hankalampaa. Järkevämpää onkin olla reagoimatta kurssimuutoksiin ja pysyä sijoitussuunnitelmassaan.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Toinen johtopäätös on se, että sijoittajan on syytä varautua henkisesti voimakkaisiin muutoksiin osakkeiden arvossa. Lyhyellä aikavälillä sijoitukset voivat olla pahasti tappiolla. Pörssikurssien heilahteluiden vaikutusta salkkuun voi hallita hajauttamalla sijoituksia ajallisesti. Näin tulee haalittua tasaisesti sekä ”kalliita” että ”edullisia” osakkeita.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Kolmas tulkinta on se, ettei romahduksen jälkeen kannata myydä hätäpäissään osakkeitaan, sillä kursseilla on tapana toipua entiselle tasolleen, vaikka tässä voikin vierähtää tovi. Osakkeisiin ei siten kannata sijoittaa elämiselle välttämättömiä varoja.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392AD96A-2756-48D5-983B-63C214F57679}" type="slidenum">
              <a:rPr lang="fi-FI" smtClean="0"/>
              <a:t>2</a:t>
            </a:fld>
            <a:endParaRPr lang="fi-FI"/>
          </a:p>
        </p:txBody>
      </p:sp>
    </p:spTree>
    <p:extLst>
      <p:ext uri="{BB962C8B-B14F-4D97-AF65-F5344CB8AC3E}">
        <p14:creationId xmlns:p14="http://schemas.microsoft.com/office/powerpoint/2010/main" val="234378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Opiskelijoita voi aluksi pyytää pohtimaan, mitä eroa ja toisaalta samaa on osakesijoittamisella ja uhkapelaamisella .</a:t>
            </a:r>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241373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Olennaista on ymmärtää, että osakesäästämisen tuotot perustuvat yritysten kykyyn tehdä voittoa. Mitä enemmän voittoa, sitä enemmän osakkeenomistajat vaurastuvat. </a:t>
            </a:r>
          </a:p>
          <a:p>
            <a:r>
              <a:rPr lang="fi-FI" dirty="0"/>
              <a:t>Osakesäästäminen on kannattavaa niin kauan, kun yritykset kykenevät tekemään voittoa. </a:t>
            </a:r>
          </a:p>
        </p:txBody>
      </p:sp>
      <p:sp>
        <p:nvSpPr>
          <p:cNvPr id="4" name="Dian numeron paikkamerkki 3"/>
          <p:cNvSpPr>
            <a:spLocks noGrp="1"/>
          </p:cNvSpPr>
          <p:nvPr>
            <p:ph type="sldNum" sz="quarter" idx="5"/>
          </p:nvPr>
        </p:nvSpPr>
        <p:spPr/>
        <p:txBody>
          <a:bodyPr/>
          <a:lstStyle/>
          <a:p>
            <a:fld id="{17815765-0BA9-9640-A279-94A0ED342D9D}" type="slidenum">
              <a:rPr lang="fi-FI" smtClean="0"/>
              <a:t>4</a:t>
            </a:fld>
            <a:endParaRPr lang="fi-FI"/>
          </a:p>
        </p:txBody>
      </p:sp>
    </p:spTree>
    <p:extLst>
      <p:ext uri="{BB962C8B-B14F-4D97-AF65-F5344CB8AC3E}">
        <p14:creationId xmlns:p14="http://schemas.microsoft.com/office/powerpoint/2010/main" val="293669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Amerikkalainen Jeremy </a:t>
            </a:r>
            <a:r>
              <a:rPr lang="fi-FI" dirty="0" err="1"/>
              <a:t>Siegel</a:t>
            </a:r>
            <a:r>
              <a:rPr lang="fi-FI" dirty="0"/>
              <a:t> selvitti eri omaisuusluokkien inflaatiokorjatun tuoton Yhdysvalloissa vuosina 1802–2012. Kuvio esittää, miten vuonna 1802 omaisuusluokkaan sijoitettu dollari olisi tuottanut, mikäli vuosittaiset tuotot kuten osingot olisi uudelleen sijoitettu kyseiseen omaisuusluokkaan (korkoa korolle siis).</a:t>
            </a:r>
          </a:p>
          <a:p>
            <a:r>
              <a:rPr lang="fi-FI" dirty="0"/>
              <a:t>Kuviossa huomioitavaa:</a:t>
            </a:r>
          </a:p>
          <a:p>
            <a:pPr marL="171450" indent="-171450">
              <a:buFontTx/>
              <a:buChar char="-"/>
            </a:pPr>
            <a:r>
              <a:rPr lang="fi-FI" dirty="0"/>
              <a:t>Osakkeiden arvo heiluu eniten, mutta tuotto on ajoittaisista romahduksista huolimatta ylivoimaisesti paras. </a:t>
            </a:r>
          </a:p>
          <a:p>
            <a:pPr marL="171450" indent="-171450">
              <a:buFontTx/>
              <a:buChar char="-"/>
            </a:pPr>
            <a:r>
              <a:rPr lang="fi-FI" dirty="0"/>
              <a:t>Joukkovelkakirjojen tuotto on noin puolet osakkeista, mutta pitkällä tähtäimellä ero kasvaa valtavaksi korkoa korolle -efektin takia. </a:t>
            </a:r>
          </a:p>
          <a:p>
            <a:pPr marL="171450" indent="-171450">
              <a:buFontTx/>
              <a:buChar char="-"/>
            </a:pPr>
            <a:r>
              <a:rPr lang="fi-FI" dirty="0"/>
              <a:t>Kulta on huono sijoitus, vaikka keinottelemalla sillä voikin tehdä rahaa, koska sen arvo heilahtelee (lyhyellä aikavälillä arvo on epävakaa, pitkällä vakaa)</a:t>
            </a:r>
          </a:p>
          <a:p>
            <a:pPr marL="171450" indent="-171450">
              <a:buFontTx/>
              <a:buChar char="-"/>
            </a:pPr>
            <a:r>
              <a:rPr lang="fi-FI" dirty="0"/>
              <a:t>Käteisen arvoa syö inflaatio, joka oli erityisen voimakasta 1970-luvulla. </a:t>
            </a:r>
          </a:p>
          <a:p>
            <a:pPr marL="171450" indent="-171450">
              <a:buFontTx/>
              <a:buChar char="-"/>
            </a:pPr>
            <a:r>
              <a:rPr lang="fi-FI" dirty="0"/>
              <a:t>Asteikko on logaritminen (10-kantainen)</a:t>
            </a:r>
          </a:p>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5</a:t>
            </a:fld>
            <a:endParaRPr lang="fi-FI"/>
          </a:p>
        </p:txBody>
      </p:sp>
    </p:spTree>
    <p:extLst>
      <p:ext uri="{BB962C8B-B14F-4D97-AF65-F5344CB8AC3E}">
        <p14:creationId xmlns:p14="http://schemas.microsoft.com/office/powerpoint/2010/main" val="3590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Arvo-osuustili on kuin pankkitili, mutta siellä säilytetään rahan sijasta arvopapereita. Arvo-osuustilin rinnalle avataan myös tavallinen pankkitili, jonne siirretään rahaa arvopapereiden ostamista varten. Arvo-osuustilin avaamiseen alaikäiselle tarvitaan huoltajien apua, eikä avaaminen onnistu hetkessä. </a:t>
            </a:r>
          </a:p>
          <a:p>
            <a:r>
              <a:rPr lang="fi-FI" dirty="0"/>
              <a:t>Merkintäkulut peritään rahastoa ostettaessa, lunastuskulut maksetaan kun osuus myydään ja hoitamiskuluja peritään päivittäin. Yleensä kulut ilmoitetaan prosentteina sijoituksesta: 2 % hoitamiskulut tarkoittaa sitä, että rahaston pääomasta maksetaan vuodessa 2 % palkkiona sen hoitajille. 2 % vuosipalkkiota peritään päivittäin 2/365 %.</a:t>
            </a:r>
          </a:p>
          <a:p>
            <a:r>
              <a:rPr lang="fi-FI" dirty="0"/>
              <a:t>Suorat osakeostot voivat tulla rahastoja halvemmiksi, sillä niiden omistamisesta ei tarvitse maksaa. Tosin, jos niillä käy jatkuvasti kauppaa, voivat kulut olla hyvin suuret. </a:t>
            </a:r>
          </a:p>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107417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212121"/>
                </a:solidFill>
                <a:effectLst/>
                <a:latin typeface="Nordnet Sans Mono"/>
              </a:rPr>
              <a:t>Osakesäästötili tarkoittaa tiliä, jonka sisällä voit käydä kauppaa osakkeilla verovapaasti. Myöskään mahdollisista osingoista ei peritä veroa niin kauan, kun raha pysyy tilin sisällä. Verotettavaa tuottoa syntyy vasta, kun teet tililtä noston tai kun lakkautat osakesäästötilisi.</a:t>
            </a:r>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7</a:t>
            </a:fld>
            <a:endParaRPr lang="fi-FI"/>
          </a:p>
        </p:txBody>
      </p:sp>
    </p:spTree>
    <p:extLst>
      <p:ext uri="{BB962C8B-B14F-4D97-AF65-F5344CB8AC3E}">
        <p14:creationId xmlns:p14="http://schemas.microsoft.com/office/powerpoint/2010/main" val="49857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AutoNum type="arabicPeriod"/>
            </a:pPr>
            <a:r>
              <a:rPr lang="fi-FI" dirty="0"/>
              <a:t>Sijoitussuunnitelmaan merkitään mm. tavoitteet ja sijoitushorisontti (kts. moniste)</a:t>
            </a:r>
          </a:p>
          <a:p>
            <a:pPr marL="228600" indent="-228600">
              <a:buAutoNum type="arabicPeriod"/>
            </a:pPr>
            <a:r>
              <a:rPr lang="fi-FI" dirty="0"/>
              <a:t>Jos säästöön tarkoitetut varat laittaa heti sivuun palkasta, kynnys niiden kuluttamiseen on suurempi. </a:t>
            </a:r>
          </a:p>
          <a:p>
            <a:pPr marL="228600" indent="-228600">
              <a:buAutoNum type="arabicPeriod"/>
            </a:pPr>
            <a:r>
              <a:rPr lang="fi-FI" dirty="0"/>
              <a:t>Säästämisen tarkoitus ei ole kituuttaminen vaan elämänlaadun kohentaminen. Säästämisestä pitäisi tulla arkinen elämäntapa. Liian kunnianhimoiset tavoitteet sotivat tätä vastaan. </a:t>
            </a:r>
          </a:p>
          <a:p>
            <a:r>
              <a:rPr lang="fi-FI" dirty="0"/>
              <a:t>4.  Joskus pörssissä rytisee. Näin toimiessaan sijoittaja ei menetä yöuniaan. </a:t>
            </a:r>
          </a:p>
        </p:txBody>
      </p:sp>
      <p:sp>
        <p:nvSpPr>
          <p:cNvPr id="4" name="Dian numeron paikkamerkki 3"/>
          <p:cNvSpPr>
            <a:spLocks noGrp="1"/>
          </p:cNvSpPr>
          <p:nvPr>
            <p:ph type="sldNum" sz="quarter" idx="5"/>
          </p:nvPr>
        </p:nvSpPr>
        <p:spPr/>
        <p:txBody>
          <a:bodyPr/>
          <a:lstStyle/>
          <a:p>
            <a:fld id="{17815765-0BA9-9640-A279-94A0ED342D9D}" type="slidenum">
              <a:rPr lang="fi-FI" smtClean="0"/>
              <a:t>8</a:t>
            </a:fld>
            <a:endParaRPr lang="fi-FI"/>
          </a:p>
        </p:txBody>
      </p:sp>
    </p:spTree>
    <p:extLst>
      <p:ext uri="{BB962C8B-B14F-4D97-AF65-F5344CB8AC3E}">
        <p14:creationId xmlns:p14="http://schemas.microsoft.com/office/powerpoint/2010/main" val="52546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9</a:t>
            </a:fld>
            <a:endParaRPr lang="fi-FI"/>
          </a:p>
        </p:txBody>
      </p:sp>
    </p:spTree>
    <p:extLst>
      <p:ext uri="{BB962C8B-B14F-4D97-AF65-F5344CB8AC3E}">
        <p14:creationId xmlns:p14="http://schemas.microsoft.com/office/powerpoint/2010/main" val="312492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E26D65EC-B164-4B49-BECB-93E513EB2464}"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50521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98668F75-E8FD-434F-8200-EE0EB996FC3D}"/>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lvl1pPr>
              <a:defRPr>
                <a:solidFill>
                  <a:schemeClr val="bg1"/>
                </a:solidFill>
              </a:defRPr>
            </a:lvl1pPr>
          </a:lstStyle>
          <a:p>
            <a:fld id="{99FE3915-94FD-4A59-9890-BEB35B8A127D}" type="datetime1">
              <a:rPr lang="fi-FI" smtClean="0"/>
              <a:t>28.7.2023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232189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6D778EF5-09EF-471D-8D6C-3BD51DFFCAFC}"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4A5B30F7-7F16-4472-B9CD-E9F04672F938}"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65235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25A7A7E5-E4A9-4B24-BA14-CCDA8BE92790}" type="datetime1">
              <a:rPr lang="fi-FI" smtClean="0"/>
              <a:t>28.7.2023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FA062F-0002-44A8-BD69-A7D195E57A04}"/>
              </a:ext>
            </a:extLst>
          </p:cNvPr>
          <p:cNvSpPr>
            <a:spLocks noGrp="1"/>
          </p:cNvSpPr>
          <p:nvPr>
            <p:ph type="dt" sz="half" idx="10"/>
          </p:nvPr>
        </p:nvSpPr>
        <p:spPr/>
        <p:txBody>
          <a:bodyPr/>
          <a:lstStyle/>
          <a:p>
            <a:fld id="{F6C91C74-6EBB-45A6-A410-B17282A44D69}" type="datetime1">
              <a:rPr lang="fi-FI" smtClean="0"/>
              <a:t>28.7.2023</a:t>
            </a:fld>
            <a:endParaRPr lang="fi-FI" dirty="0"/>
          </a:p>
        </p:txBody>
      </p:sp>
      <p:sp>
        <p:nvSpPr>
          <p:cNvPr id="3" name="Alatunnisteen paikkamerkki 2">
            <a:extLst>
              <a:ext uri="{FF2B5EF4-FFF2-40B4-BE49-F238E27FC236}">
                <a16:creationId xmlns:a16="http://schemas.microsoft.com/office/drawing/2014/main" id="{9F05FD01-9F5C-4B7F-A900-F229B66E69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0171AB47-F13E-43CF-962F-CA9088F10B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loitus">
    <p:bg>
      <p:bgPr>
        <a:solidFill>
          <a:srgbClr val="300F5E"/>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DDA0FF2-D40A-4756-84A2-2BBE8DDE1C9C}" type="datetime1">
              <a:rPr lang="fi-FI" smtClean="0"/>
              <a:t>28.7.2023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endParaRPr lang="fi-FI"/>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3792263" y="5014647"/>
            <a:ext cx="5846118"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3" name="Title 2"/>
          <p:cNvSpPr>
            <a:spLocks noGrp="1"/>
          </p:cNvSpPr>
          <p:nvPr>
            <p:ph type="title" hasCustomPrompt="1"/>
          </p:nvPr>
        </p:nvSpPr>
        <p:spPr>
          <a:xfrm>
            <a:off x="3798277" y="3577884"/>
            <a:ext cx="5840104" cy="1239322"/>
          </a:xfrm>
        </p:spPr>
        <p:txBody>
          <a:bodyPr anchor="t" anchorCtr="0"/>
          <a:lstStyle>
            <a:lvl1pPr>
              <a:defRPr sz="3500">
                <a:solidFill>
                  <a:schemeClr val="bg1"/>
                </a:solidFill>
              </a:defRPr>
            </a:lvl1pPr>
          </a:lstStyle>
          <a:p>
            <a:r>
              <a:rPr lang="en-GB" dirty="0"/>
              <a:t>Click to edit Master title style</a:t>
            </a:r>
            <a:endParaRPr lang="en-US" dirty="0"/>
          </a:p>
        </p:txBody>
      </p:sp>
      <p:sp>
        <p:nvSpPr>
          <p:cNvPr id="12" name="AutoShape 3">
            <a:extLst>
              <a:ext uri="{FF2B5EF4-FFF2-40B4-BE49-F238E27FC236}">
                <a16:creationId xmlns:a16="http://schemas.microsoft.com/office/drawing/2014/main" id="{3CEEF440-6EE0-4102-B817-42297AE2D6AF}"/>
              </a:ext>
            </a:extLst>
          </p:cNvPr>
          <p:cNvSpPr>
            <a:spLocks noChangeAspect="1" noChangeArrowheads="1" noTextEdit="1"/>
          </p:cNvSpPr>
          <p:nvPr userDrawn="1"/>
        </p:nvSpPr>
        <p:spPr bwMode="gray">
          <a:xfrm>
            <a:off x="3563938" y="2009775"/>
            <a:ext cx="48339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34" name="Ryhmä 33">
            <a:extLst>
              <a:ext uri="{FF2B5EF4-FFF2-40B4-BE49-F238E27FC236}">
                <a16:creationId xmlns:a16="http://schemas.microsoft.com/office/drawing/2014/main" id="{34615189-5EF2-4C83-A6DF-4FBB45ABC696}"/>
              </a:ext>
            </a:extLst>
          </p:cNvPr>
          <p:cNvGrpSpPr/>
          <p:nvPr userDrawn="1"/>
        </p:nvGrpSpPr>
        <p:grpSpPr>
          <a:xfrm>
            <a:off x="3570288" y="2024063"/>
            <a:ext cx="2241550" cy="992188"/>
            <a:chOff x="3570288" y="2024063"/>
            <a:chExt cx="2241550" cy="992188"/>
          </a:xfrm>
        </p:grpSpPr>
        <p:sp>
          <p:nvSpPr>
            <p:cNvPr id="13" name="Rectangle 5">
              <a:extLst>
                <a:ext uri="{FF2B5EF4-FFF2-40B4-BE49-F238E27FC236}">
                  <a16:creationId xmlns:a16="http://schemas.microsoft.com/office/drawing/2014/main" id="{80209A88-55C9-499C-9A22-B57321E39435}"/>
                </a:ext>
              </a:extLst>
            </p:cNvPr>
            <p:cNvSpPr>
              <a:spLocks noChangeArrowheads="1"/>
            </p:cNvSpPr>
            <p:nvPr userDrawn="1"/>
          </p:nvSpPr>
          <p:spPr bwMode="gray">
            <a:xfrm>
              <a:off x="3570288" y="2024063"/>
              <a:ext cx="795337"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6">
              <a:extLst>
                <a:ext uri="{FF2B5EF4-FFF2-40B4-BE49-F238E27FC236}">
                  <a16:creationId xmlns:a16="http://schemas.microsoft.com/office/drawing/2014/main" id="{1798B225-9B4E-4D89-B639-AF918C440078}"/>
                </a:ext>
              </a:extLst>
            </p:cNvPr>
            <p:cNvSpPr>
              <a:spLocks noChangeArrowheads="1"/>
            </p:cNvSpPr>
            <p:nvPr userDrawn="1"/>
          </p:nvSpPr>
          <p:spPr bwMode="gray">
            <a:xfrm>
              <a:off x="5018088" y="2024063"/>
              <a:ext cx="793750"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7">
              <a:extLst>
                <a:ext uri="{FF2B5EF4-FFF2-40B4-BE49-F238E27FC236}">
                  <a16:creationId xmlns:a16="http://schemas.microsoft.com/office/drawing/2014/main" id="{8C92485D-C624-4308-859B-7E04E5AF1625}"/>
                </a:ext>
              </a:extLst>
            </p:cNvPr>
            <p:cNvSpPr>
              <a:spLocks noChangeArrowheads="1"/>
            </p:cNvSpPr>
            <p:nvPr userDrawn="1"/>
          </p:nvSpPr>
          <p:spPr bwMode="gray">
            <a:xfrm>
              <a:off x="3871913" y="2224088"/>
              <a:ext cx="192087" cy="792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9E324252-8C59-46AC-A339-A43F76E04358}"/>
                </a:ext>
              </a:extLst>
            </p:cNvPr>
            <p:cNvSpPr>
              <a:spLocks/>
            </p:cNvSpPr>
            <p:nvPr userDrawn="1"/>
          </p:nvSpPr>
          <p:spPr bwMode="gray">
            <a:xfrm>
              <a:off x="4197350" y="2024063"/>
              <a:ext cx="982662" cy="992188"/>
            </a:xfrm>
            <a:custGeom>
              <a:avLst/>
              <a:gdLst>
                <a:gd name="T0" fmla="*/ 4341 w 5446"/>
                <a:gd name="T1" fmla="*/ 5485 h 5485"/>
                <a:gd name="T2" fmla="*/ 5446 w 5446"/>
                <a:gd name="T3" fmla="*/ 5485 h 5485"/>
                <a:gd name="T4" fmla="*/ 3095 w 5446"/>
                <a:gd name="T5" fmla="*/ 0 h 5485"/>
                <a:gd name="T6" fmla="*/ 2723 w 5446"/>
                <a:gd name="T7" fmla="*/ 0 h 5485"/>
                <a:gd name="T8" fmla="*/ 2351 w 5446"/>
                <a:gd name="T9" fmla="*/ 0 h 5485"/>
                <a:gd name="T10" fmla="*/ 0 w 5446"/>
                <a:gd name="T11" fmla="*/ 5485 h 5485"/>
                <a:gd name="T12" fmla="*/ 1105 w 5446"/>
                <a:gd name="T13" fmla="*/ 5485 h 5485"/>
                <a:gd name="T14" fmla="*/ 2719 w 5446"/>
                <a:gd name="T15" fmla="*/ 1708 h 5485"/>
                <a:gd name="T16" fmla="*/ 4341 w 5446"/>
                <a:gd name="T17" fmla="*/ 5485 h 5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6" h="5485">
                  <a:moveTo>
                    <a:pt x="4341" y="5485"/>
                  </a:moveTo>
                  <a:lnTo>
                    <a:pt x="5446" y="5485"/>
                  </a:lnTo>
                  <a:lnTo>
                    <a:pt x="3095" y="0"/>
                  </a:lnTo>
                  <a:lnTo>
                    <a:pt x="2723" y="0"/>
                  </a:lnTo>
                  <a:lnTo>
                    <a:pt x="2351" y="0"/>
                  </a:lnTo>
                  <a:lnTo>
                    <a:pt x="0" y="5485"/>
                  </a:lnTo>
                  <a:lnTo>
                    <a:pt x="1105" y="5485"/>
                  </a:lnTo>
                  <a:lnTo>
                    <a:pt x="2719" y="1708"/>
                  </a:lnTo>
                  <a:lnTo>
                    <a:pt x="4341" y="5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9">
              <a:extLst>
                <a:ext uri="{FF2B5EF4-FFF2-40B4-BE49-F238E27FC236}">
                  <a16:creationId xmlns:a16="http://schemas.microsoft.com/office/drawing/2014/main" id="{236D08A2-35C3-4CF2-9E9D-BD72F7E4E21C}"/>
                </a:ext>
              </a:extLst>
            </p:cNvPr>
            <p:cNvSpPr>
              <a:spLocks noChangeArrowheads="1"/>
            </p:cNvSpPr>
            <p:nvPr userDrawn="1"/>
          </p:nvSpPr>
          <p:spPr bwMode="gray">
            <a:xfrm>
              <a:off x="5319713" y="2224088"/>
              <a:ext cx="190500" cy="792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10">
              <a:extLst>
                <a:ext uri="{FF2B5EF4-FFF2-40B4-BE49-F238E27FC236}">
                  <a16:creationId xmlns:a16="http://schemas.microsoft.com/office/drawing/2014/main" id="{E94E7FE4-248A-4EDF-B2D0-3CF717CF5893}"/>
                </a:ext>
              </a:extLst>
            </p:cNvPr>
            <p:cNvSpPr>
              <a:spLocks noChangeArrowheads="1"/>
            </p:cNvSpPr>
            <p:nvPr userDrawn="1"/>
          </p:nvSpPr>
          <p:spPr bwMode="gray">
            <a:xfrm>
              <a:off x="4291013" y="2625725"/>
              <a:ext cx="795337"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3" name="Ryhmä 32">
            <a:extLst>
              <a:ext uri="{FF2B5EF4-FFF2-40B4-BE49-F238E27FC236}">
                <a16:creationId xmlns:a16="http://schemas.microsoft.com/office/drawing/2014/main" id="{6131A96E-419B-4084-A301-7A1D244D92F7}"/>
              </a:ext>
            </a:extLst>
          </p:cNvPr>
          <p:cNvGrpSpPr/>
          <p:nvPr userDrawn="1"/>
        </p:nvGrpSpPr>
        <p:grpSpPr>
          <a:xfrm>
            <a:off x="6159500" y="2016125"/>
            <a:ext cx="2232025" cy="1014413"/>
            <a:chOff x="6159500" y="2016125"/>
            <a:chExt cx="2232025" cy="1014413"/>
          </a:xfrm>
        </p:grpSpPr>
        <p:sp>
          <p:nvSpPr>
            <p:cNvPr id="19" name="Freeform 11">
              <a:extLst>
                <a:ext uri="{FF2B5EF4-FFF2-40B4-BE49-F238E27FC236}">
                  <a16:creationId xmlns:a16="http://schemas.microsoft.com/office/drawing/2014/main" id="{1B152CC0-F675-4BE2-9C34-248FF6087DFD}"/>
                </a:ext>
              </a:extLst>
            </p:cNvPr>
            <p:cNvSpPr>
              <a:spLocks/>
            </p:cNvSpPr>
            <p:nvPr userDrawn="1"/>
          </p:nvSpPr>
          <p:spPr bwMode="gray">
            <a:xfrm>
              <a:off x="6159500" y="2033588"/>
              <a:ext cx="271462" cy="407988"/>
            </a:xfrm>
            <a:custGeom>
              <a:avLst/>
              <a:gdLst>
                <a:gd name="T0" fmla="*/ 529 w 1509"/>
                <a:gd name="T1" fmla="*/ 410 h 2257"/>
                <a:gd name="T2" fmla="*/ 0 w 1509"/>
                <a:gd name="T3" fmla="*/ 410 h 2257"/>
                <a:gd name="T4" fmla="*/ 0 w 1509"/>
                <a:gd name="T5" fmla="*/ 0 h 2257"/>
                <a:gd name="T6" fmla="*/ 1509 w 1509"/>
                <a:gd name="T7" fmla="*/ 0 h 2257"/>
                <a:gd name="T8" fmla="*/ 1509 w 1509"/>
                <a:gd name="T9" fmla="*/ 410 h 2257"/>
                <a:gd name="T10" fmla="*/ 983 w 1509"/>
                <a:gd name="T11" fmla="*/ 410 h 2257"/>
                <a:gd name="T12" fmla="*/ 983 w 1509"/>
                <a:gd name="T13" fmla="*/ 2257 h 2257"/>
                <a:gd name="T14" fmla="*/ 529 w 1509"/>
                <a:gd name="T15" fmla="*/ 2257 h 2257"/>
                <a:gd name="T16" fmla="*/ 529 w 1509"/>
                <a:gd name="T17" fmla="*/ 41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9" h="2257">
                  <a:moveTo>
                    <a:pt x="529" y="410"/>
                  </a:moveTo>
                  <a:lnTo>
                    <a:pt x="0" y="410"/>
                  </a:lnTo>
                  <a:lnTo>
                    <a:pt x="0" y="0"/>
                  </a:lnTo>
                  <a:lnTo>
                    <a:pt x="1509" y="0"/>
                  </a:lnTo>
                  <a:lnTo>
                    <a:pt x="1509" y="410"/>
                  </a:lnTo>
                  <a:lnTo>
                    <a:pt x="983" y="410"/>
                  </a:lnTo>
                  <a:lnTo>
                    <a:pt x="983" y="2257"/>
                  </a:lnTo>
                  <a:lnTo>
                    <a:pt x="529" y="2257"/>
                  </a:lnTo>
                  <a:lnTo>
                    <a:pt x="529"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12">
              <a:extLst>
                <a:ext uri="{FF2B5EF4-FFF2-40B4-BE49-F238E27FC236}">
                  <a16:creationId xmlns:a16="http://schemas.microsoft.com/office/drawing/2014/main" id="{0C2E79F9-5191-49CC-ACDB-1658B953ACA1}"/>
                </a:ext>
              </a:extLst>
            </p:cNvPr>
            <p:cNvSpPr>
              <a:spLocks noEditPoints="1"/>
            </p:cNvSpPr>
            <p:nvPr userDrawn="1"/>
          </p:nvSpPr>
          <p:spPr bwMode="gray">
            <a:xfrm>
              <a:off x="6457950" y="2128838"/>
              <a:ext cx="263525" cy="320675"/>
            </a:xfrm>
            <a:custGeom>
              <a:avLst/>
              <a:gdLst>
                <a:gd name="T0" fmla="*/ 738 w 1463"/>
                <a:gd name="T1" fmla="*/ 1425 h 1769"/>
                <a:gd name="T2" fmla="*/ 1028 w 1463"/>
                <a:gd name="T3" fmla="*/ 1192 h 1769"/>
                <a:gd name="T4" fmla="*/ 735 w 1463"/>
                <a:gd name="T5" fmla="*/ 957 h 1769"/>
                <a:gd name="T6" fmla="*/ 445 w 1463"/>
                <a:gd name="T7" fmla="*/ 1192 h 1769"/>
                <a:gd name="T8" fmla="*/ 738 w 1463"/>
                <a:gd name="T9" fmla="*/ 1425 h 1769"/>
                <a:gd name="T10" fmla="*/ 654 w 1463"/>
                <a:gd name="T11" fmla="*/ 648 h 1769"/>
                <a:gd name="T12" fmla="*/ 1018 w 1463"/>
                <a:gd name="T13" fmla="*/ 741 h 1769"/>
                <a:gd name="T14" fmla="*/ 1018 w 1463"/>
                <a:gd name="T15" fmla="*/ 632 h 1769"/>
                <a:gd name="T16" fmla="*/ 712 w 1463"/>
                <a:gd name="T17" fmla="*/ 383 h 1769"/>
                <a:gd name="T18" fmla="*/ 264 w 1463"/>
                <a:gd name="T19" fmla="*/ 503 h 1769"/>
                <a:gd name="T20" fmla="*/ 96 w 1463"/>
                <a:gd name="T21" fmla="*/ 200 h 1769"/>
                <a:gd name="T22" fmla="*/ 760 w 1463"/>
                <a:gd name="T23" fmla="*/ 0 h 1769"/>
                <a:gd name="T24" fmla="*/ 1463 w 1463"/>
                <a:gd name="T25" fmla="*/ 661 h 1769"/>
                <a:gd name="T26" fmla="*/ 1463 w 1463"/>
                <a:gd name="T27" fmla="*/ 1727 h 1769"/>
                <a:gd name="T28" fmla="*/ 1070 w 1463"/>
                <a:gd name="T29" fmla="*/ 1727 h 1769"/>
                <a:gd name="T30" fmla="*/ 1041 w 1463"/>
                <a:gd name="T31" fmla="*/ 1618 h 1769"/>
                <a:gd name="T32" fmla="*/ 632 w 1463"/>
                <a:gd name="T33" fmla="*/ 1769 h 1769"/>
                <a:gd name="T34" fmla="*/ 0 w 1463"/>
                <a:gd name="T35" fmla="*/ 1205 h 1769"/>
                <a:gd name="T36" fmla="*/ 654 w 1463"/>
                <a:gd name="T37" fmla="*/ 648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3" h="1769">
                  <a:moveTo>
                    <a:pt x="738" y="1425"/>
                  </a:moveTo>
                  <a:cubicBezTo>
                    <a:pt x="905" y="1425"/>
                    <a:pt x="1028" y="1334"/>
                    <a:pt x="1028" y="1192"/>
                  </a:cubicBezTo>
                  <a:cubicBezTo>
                    <a:pt x="1028" y="1044"/>
                    <a:pt x="905" y="957"/>
                    <a:pt x="735" y="957"/>
                  </a:cubicBezTo>
                  <a:cubicBezTo>
                    <a:pt x="564" y="957"/>
                    <a:pt x="445" y="1054"/>
                    <a:pt x="445" y="1192"/>
                  </a:cubicBezTo>
                  <a:cubicBezTo>
                    <a:pt x="445" y="1331"/>
                    <a:pt x="570" y="1425"/>
                    <a:pt x="738" y="1425"/>
                  </a:cubicBezTo>
                  <a:close/>
                  <a:moveTo>
                    <a:pt x="654" y="648"/>
                  </a:moveTo>
                  <a:cubicBezTo>
                    <a:pt x="825" y="648"/>
                    <a:pt x="957" y="699"/>
                    <a:pt x="1018" y="741"/>
                  </a:cubicBezTo>
                  <a:lnTo>
                    <a:pt x="1018" y="632"/>
                  </a:lnTo>
                  <a:cubicBezTo>
                    <a:pt x="1018" y="483"/>
                    <a:pt x="909" y="383"/>
                    <a:pt x="712" y="383"/>
                  </a:cubicBezTo>
                  <a:cubicBezTo>
                    <a:pt x="545" y="383"/>
                    <a:pt x="390" y="438"/>
                    <a:pt x="264" y="503"/>
                  </a:cubicBezTo>
                  <a:lnTo>
                    <a:pt x="96" y="200"/>
                  </a:lnTo>
                  <a:cubicBezTo>
                    <a:pt x="248" y="97"/>
                    <a:pt x="503" y="0"/>
                    <a:pt x="760" y="0"/>
                  </a:cubicBezTo>
                  <a:cubicBezTo>
                    <a:pt x="1302" y="0"/>
                    <a:pt x="1463" y="284"/>
                    <a:pt x="1463" y="661"/>
                  </a:cubicBezTo>
                  <a:lnTo>
                    <a:pt x="1463" y="1727"/>
                  </a:lnTo>
                  <a:lnTo>
                    <a:pt x="1070" y="1727"/>
                  </a:lnTo>
                  <a:lnTo>
                    <a:pt x="1041" y="1618"/>
                  </a:lnTo>
                  <a:cubicBezTo>
                    <a:pt x="954" y="1711"/>
                    <a:pt x="825" y="1769"/>
                    <a:pt x="632" y="1769"/>
                  </a:cubicBezTo>
                  <a:cubicBezTo>
                    <a:pt x="290" y="1769"/>
                    <a:pt x="0" y="1560"/>
                    <a:pt x="0" y="1205"/>
                  </a:cubicBezTo>
                  <a:cubicBezTo>
                    <a:pt x="0" y="873"/>
                    <a:pt x="261" y="648"/>
                    <a:pt x="654" y="6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Rectangle 13">
              <a:extLst>
                <a:ext uri="{FF2B5EF4-FFF2-40B4-BE49-F238E27FC236}">
                  <a16:creationId xmlns:a16="http://schemas.microsoft.com/office/drawing/2014/main" id="{8837897C-A12D-4ACE-AB08-987753DE9873}"/>
                </a:ext>
              </a:extLst>
            </p:cNvPr>
            <p:cNvSpPr>
              <a:spLocks noChangeArrowheads="1"/>
            </p:cNvSpPr>
            <p:nvPr userDrawn="1"/>
          </p:nvSpPr>
          <p:spPr bwMode="gray">
            <a:xfrm>
              <a:off x="6781800" y="2019300"/>
              <a:ext cx="79375" cy="4222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14">
              <a:extLst>
                <a:ext uri="{FF2B5EF4-FFF2-40B4-BE49-F238E27FC236}">
                  <a16:creationId xmlns:a16="http://schemas.microsoft.com/office/drawing/2014/main" id="{73E8FE7C-7CAE-4428-B9E8-2D2E1234E642}"/>
                </a:ext>
              </a:extLst>
            </p:cNvPr>
            <p:cNvSpPr>
              <a:spLocks noEditPoints="1"/>
            </p:cNvSpPr>
            <p:nvPr userDrawn="1"/>
          </p:nvSpPr>
          <p:spPr bwMode="gray">
            <a:xfrm>
              <a:off x="6907213" y="2128838"/>
              <a:ext cx="328612" cy="320675"/>
            </a:xfrm>
            <a:custGeom>
              <a:avLst/>
              <a:gdLst>
                <a:gd name="T0" fmla="*/ 905 w 1814"/>
                <a:gd name="T1" fmla="*/ 1376 h 1769"/>
                <a:gd name="T2" fmla="*/ 1369 w 1814"/>
                <a:gd name="T3" fmla="*/ 890 h 1769"/>
                <a:gd name="T4" fmla="*/ 905 w 1814"/>
                <a:gd name="T5" fmla="*/ 393 h 1769"/>
                <a:gd name="T6" fmla="*/ 444 w 1814"/>
                <a:gd name="T7" fmla="*/ 890 h 1769"/>
                <a:gd name="T8" fmla="*/ 905 w 1814"/>
                <a:gd name="T9" fmla="*/ 1376 h 1769"/>
                <a:gd name="T10" fmla="*/ 905 w 1814"/>
                <a:gd name="T11" fmla="*/ 0 h 1769"/>
                <a:gd name="T12" fmla="*/ 1814 w 1814"/>
                <a:gd name="T13" fmla="*/ 890 h 1769"/>
                <a:gd name="T14" fmla="*/ 905 w 1814"/>
                <a:gd name="T15" fmla="*/ 1769 h 1769"/>
                <a:gd name="T16" fmla="*/ 0 w 1814"/>
                <a:gd name="T17" fmla="*/ 890 h 1769"/>
                <a:gd name="T18" fmla="*/ 905 w 1814"/>
                <a:gd name="T19"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769">
                  <a:moveTo>
                    <a:pt x="905" y="1376"/>
                  </a:moveTo>
                  <a:cubicBezTo>
                    <a:pt x="1173" y="1376"/>
                    <a:pt x="1369" y="1176"/>
                    <a:pt x="1369" y="890"/>
                  </a:cubicBezTo>
                  <a:cubicBezTo>
                    <a:pt x="1369" y="603"/>
                    <a:pt x="1173" y="393"/>
                    <a:pt x="905" y="393"/>
                  </a:cubicBezTo>
                  <a:cubicBezTo>
                    <a:pt x="638" y="393"/>
                    <a:pt x="444" y="599"/>
                    <a:pt x="444" y="890"/>
                  </a:cubicBezTo>
                  <a:cubicBezTo>
                    <a:pt x="444" y="1176"/>
                    <a:pt x="641" y="1376"/>
                    <a:pt x="905" y="1376"/>
                  </a:cubicBezTo>
                  <a:close/>
                  <a:moveTo>
                    <a:pt x="905" y="0"/>
                  </a:moveTo>
                  <a:cubicBezTo>
                    <a:pt x="1421" y="0"/>
                    <a:pt x="1814" y="380"/>
                    <a:pt x="1814" y="890"/>
                  </a:cubicBezTo>
                  <a:cubicBezTo>
                    <a:pt x="1814" y="1399"/>
                    <a:pt x="1434" y="1769"/>
                    <a:pt x="905" y="1769"/>
                  </a:cubicBezTo>
                  <a:cubicBezTo>
                    <a:pt x="380" y="1769"/>
                    <a:pt x="0" y="1399"/>
                    <a:pt x="0" y="890"/>
                  </a:cubicBezTo>
                  <a:cubicBezTo>
                    <a:pt x="0" y="377"/>
                    <a:pt x="393" y="0"/>
                    <a:pt x="90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15">
              <a:extLst>
                <a:ext uri="{FF2B5EF4-FFF2-40B4-BE49-F238E27FC236}">
                  <a16:creationId xmlns:a16="http://schemas.microsoft.com/office/drawing/2014/main" id="{D9B90B88-F49D-4A5B-A930-EBE36ABEAF7E}"/>
                </a:ext>
              </a:extLst>
            </p:cNvPr>
            <p:cNvSpPr>
              <a:spLocks/>
            </p:cNvSpPr>
            <p:nvPr userDrawn="1"/>
          </p:nvSpPr>
          <p:spPr bwMode="gray">
            <a:xfrm>
              <a:off x="7278688" y="2136775"/>
              <a:ext cx="265112" cy="312738"/>
            </a:xfrm>
            <a:custGeom>
              <a:avLst/>
              <a:gdLst>
                <a:gd name="T0" fmla="*/ 0 w 1470"/>
                <a:gd name="T1" fmla="*/ 973 h 1727"/>
                <a:gd name="T2" fmla="*/ 0 w 1470"/>
                <a:gd name="T3" fmla="*/ 0 h 1727"/>
                <a:gd name="T4" fmla="*/ 445 w 1470"/>
                <a:gd name="T5" fmla="*/ 0 h 1727"/>
                <a:gd name="T6" fmla="*/ 445 w 1470"/>
                <a:gd name="T7" fmla="*/ 1025 h 1727"/>
                <a:gd name="T8" fmla="*/ 725 w 1470"/>
                <a:gd name="T9" fmla="*/ 1328 h 1727"/>
                <a:gd name="T10" fmla="*/ 1025 w 1470"/>
                <a:gd name="T11" fmla="*/ 1012 h 1727"/>
                <a:gd name="T12" fmla="*/ 1025 w 1470"/>
                <a:gd name="T13" fmla="*/ 0 h 1727"/>
                <a:gd name="T14" fmla="*/ 1470 w 1470"/>
                <a:gd name="T15" fmla="*/ 0 h 1727"/>
                <a:gd name="T16" fmla="*/ 1470 w 1470"/>
                <a:gd name="T17" fmla="*/ 1685 h 1727"/>
                <a:gd name="T18" fmla="*/ 1034 w 1470"/>
                <a:gd name="T19" fmla="*/ 1685 h 1727"/>
                <a:gd name="T20" fmla="*/ 1034 w 1470"/>
                <a:gd name="T21" fmla="*/ 1489 h 1727"/>
                <a:gd name="T22" fmla="*/ 583 w 1470"/>
                <a:gd name="T23" fmla="*/ 1727 h 1727"/>
                <a:gd name="T24" fmla="*/ 0 w 1470"/>
                <a:gd name="T25" fmla="*/ 973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7">
                  <a:moveTo>
                    <a:pt x="0" y="973"/>
                  </a:moveTo>
                  <a:lnTo>
                    <a:pt x="0" y="0"/>
                  </a:lnTo>
                  <a:lnTo>
                    <a:pt x="445" y="0"/>
                  </a:lnTo>
                  <a:lnTo>
                    <a:pt x="445" y="1025"/>
                  </a:lnTo>
                  <a:cubicBezTo>
                    <a:pt x="445" y="1212"/>
                    <a:pt x="573" y="1328"/>
                    <a:pt x="725" y="1328"/>
                  </a:cubicBezTo>
                  <a:cubicBezTo>
                    <a:pt x="909" y="1328"/>
                    <a:pt x="1025" y="1192"/>
                    <a:pt x="1025" y="1012"/>
                  </a:cubicBezTo>
                  <a:lnTo>
                    <a:pt x="1025" y="0"/>
                  </a:lnTo>
                  <a:lnTo>
                    <a:pt x="1470" y="0"/>
                  </a:lnTo>
                  <a:lnTo>
                    <a:pt x="1470" y="1685"/>
                  </a:lnTo>
                  <a:lnTo>
                    <a:pt x="1034" y="1685"/>
                  </a:lnTo>
                  <a:lnTo>
                    <a:pt x="1034" y="1489"/>
                  </a:lnTo>
                  <a:cubicBezTo>
                    <a:pt x="963" y="1605"/>
                    <a:pt x="802" y="1727"/>
                    <a:pt x="583" y="1727"/>
                  </a:cubicBezTo>
                  <a:cubicBezTo>
                    <a:pt x="103" y="1727"/>
                    <a:pt x="0" y="1331"/>
                    <a:pt x="0" y="9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16">
              <a:extLst>
                <a:ext uri="{FF2B5EF4-FFF2-40B4-BE49-F238E27FC236}">
                  <a16:creationId xmlns:a16="http://schemas.microsoft.com/office/drawing/2014/main" id="{299D71E6-445A-4AC3-B93D-503E771F92C6}"/>
                </a:ext>
              </a:extLst>
            </p:cNvPr>
            <p:cNvSpPr>
              <a:spLocks/>
            </p:cNvSpPr>
            <p:nvPr userDrawn="1"/>
          </p:nvSpPr>
          <p:spPr bwMode="gray">
            <a:xfrm>
              <a:off x="7583488" y="2128838"/>
              <a:ext cx="230187" cy="320675"/>
            </a:xfrm>
            <a:custGeom>
              <a:avLst/>
              <a:gdLst>
                <a:gd name="T0" fmla="*/ 0 w 1276"/>
                <a:gd name="T1" fmla="*/ 1457 h 1769"/>
                <a:gd name="T2" fmla="*/ 261 w 1276"/>
                <a:gd name="T3" fmla="*/ 1225 h 1769"/>
                <a:gd name="T4" fmla="*/ 648 w 1276"/>
                <a:gd name="T5" fmla="*/ 1408 h 1769"/>
                <a:gd name="T6" fmla="*/ 854 w 1276"/>
                <a:gd name="T7" fmla="*/ 1257 h 1769"/>
                <a:gd name="T8" fmla="*/ 58 w 1276"/>
                <a:gd name="T9" fmla="*/ 499 h 1769"/>
                <a:gd name="T10" fmla="*/ 670 w 1276"/>
                <a:gd name="T11" fmla="*/ 0 h 1769"/>
                <a:gd name="T12" fmla="*/ 1247 w 1276"/>
                <a:gd name="T13" fmla="*/ 300 h 1769"/>
                <a:gd name="T14" fmla="*/ 954 w 1276"/>
                <a:gd name="T15" fmla="*/ 519 h 1769"/>
                <a:gd name="T16" fmla="*/ 651 w 1276"/>
                <a:gd name="T17" fmla="*/ 358 h 1769"/>
                <a:gd name="T18" fmla="*/ 477 w 1276"/>
                <a:gd name="T19" fmla="*/ 493 h 1769"/>
                <a:gd name="T20" fmla="*/ 1276 w 1276"/>
                <a:gd name="T21" fmla="*/ 1234 h 1769"/>
                <a:gd name="T22" fmla="*/ 628 w 1276"/>
                <a:gd name="T23" fmla="*/ 1769 h 1769"/>
                <a:gd name="T24" fmla="*/ 0 w 1276"/>
                <a:gd name="T25" fmla="*/ 1457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 h="1769">
                  <a:moveTo>
                    <a:pt x="0" y="1457"/>
                  </a:moveTo>
                  <a:lnTo>
                    <a:pt x="261" y="1225"/>
                  </a:lnTo>
                  <a:cubicBezTo>
                    <a:pt x="345" y="1321"/>
                    <a:pt x="458" y="1408"/>
                    <a:pt x="648" y="1408"/>
                  </a:cubicBezTo>
                  <a:cubicBezTo>
                    <a:pt x="773" y="1408"/>
                    <a:pt x="854" y="1354"/>
                    <a:pt x="854" y="1257"/>
                  </a:cubicBezTo>
                  <a:cubicBezTo>
                    <a:pt x="854" y="999"/>
                    <a:pt x="58" y="1099"/>
                    <a:pt x="58" y="499"/>
                  </a:cubicBezTo>
                  <a:cubicBezTo>
                    <a:pt x="58" y="187"/>
                    <a:pt x="325" y="0"/>
                    <a:pt x="670" y="0"/>
                  </a:cubicBezTo>
                  <a:cubicBezTo>
                    <a:pt x="989" y="0"/>
                    <a:pt x="1167" y="168"/>
                    <a:pt x="1247" y="300"/>
                  </a:cubicBezTo>
                  <a:lnTo>
                    <a:pt x="954" y="519"/>
                  </a:lnTo>
                  <a:cubicBezTo>
                    <a:pt x="902" y="454"/>
                    <a:pt x="809" y="358"/>
                    <a:pt x="651" y="358"/>
                  </a:cubicBezTo>
                  <a:cubicBezTo>
                    <a:pt x="548" y="358"/>
                    <a:pt x="477" y="409"/>
                    <a:pt x="477" y="493"/>
                  </a:cubicBezTo>
                  <a:cubicBezTo>
                    <a:pt x="477" y="761"/>
                    <a:pt x="1276" y="632"/>
                    <a:pt x="1276" y="1234"/>
                  </a:cubicBezTo>
                  <a:cubicBezTo>
                    <a:pt x="1276" y="1563"/>
                    <a:pt x="993" y="1769"/>
                    <a:pt x="628" y="1769"/>
                  </a:cubicBezTo>
                  <a:cubicBezTo>
                    <a:pt x="296" y="1769"/>
                    <a:pt x="90" y="1602"/>
                    <a:pt x="0" y="14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17">
              <a:extLst>
                <a:ext uri="{FF2B5EF4-FFF2-40B4-BE49-F238E27FC236}">
                  <a16:creationId xmlns:a16="http://schemas.microsoft.com/office/drawing/2014/main" id="{1D1FA3BA-2F9E-4E46-9FEE-C9CD17110B8E}"/>
                </a:ext>
              </a:extLst>
            </p:cNvPr>
            <p:cNvSpPr>
              <a:spLocks noEditPoints="1"/>
            </p:cNvSpPr>
            <p:nvPr userDrawn="1"/>
          </p:nvSpPr>
          <p:spPr bwMode="gray">
            <a:xfrm>
              <a:off x="7945438" y="2016125"/>
              <a:ext cx="142875" cy="536575"/>
            </a:xfrm>
            <a:custGeom>
              <a:avLst/>
              <a:gdLst>
                <a:gd name="T0" fmla="*/ 528 w 789"/>
                <a:gd name="T1" fmla="*/ 0 h 2962"/>
                <a:gd name="T2" fmla="*/ 789 w 789"/>
                <a:gd name="T3" fmla="*/ 255 h 2962"/>
                <a:gd name="T4" fmla="*/ 528 w 789"/>
                <a:gd name="T5" fmla="*/ 509 h 2962"/>
                <a:gd name="T6" fmla="*/ 270 w 789"/>
                <a:gd name="T7" fmla="*/ 255 h 2962"/>
                <a:gd name="T8" fmla="*/ 528 w 789"/>
                <a:gd name="T9" fmla="*/ 0 h 2962"/>
                <a:gd name="T10" fmla="*/ 309 w 789"/>
                <a:gd name="T11" fmla="*/ 661 h 2962"/>
                <a:gd name="T12" fmla="*/ 754 w 789"/>
                <a:gd name="T13" fmla="*/ 661 h 2962"/>
                <a:gd name="T14" fmla="*/ 754 w 789"/>
                <a:gd name="T15" fmla="*/ 2369 h 2962"/>
                <a:gd name="T16" fmla="*/ 109 w 789"/>
                <a:gd name="T17" fmla="*/ 2962 h 2962"/>
                <a:gd name="T18" fmla="*/ 0 w 789"/>
                <a:gd name="T19" fmla="*/ 2956 h 2962"/>
                <a:gd name="T20" fmla="*/ 0 w 789"/>
                <a:gd name="T21" fmla="*/ 2579 h 2962"/>
                <a:gd name="T22" fmla="*/ 77 w 789"/>
                <a:gd name="T23" fmla="*/ 2585 h 2962"/>
                <a:gd name="T24" fmla="*/ 309 w 789"/>
                <a:gd name="T25" fmla="*/ 2350 h 2962"/>
                <a:gd name="T26" fmla="*/ 309 w 789"/>
                <a:gd name="T27" fmla="*/ 661 h 2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 h="2962">
                  <a:moveTo>
                    <a:pt x="528" y="0"/>
                  </a:moveTo>
                  <a:cubicBezTo>
                    <a:pt x="676" y="0"/>
                    <a:pt x="789" y="110"/>
                    <a:pt x="789" y="255"/>
                  </a:cubicBezTo>
                  <a:cubicBezTo>
                    <a:pt x="789" y="400"/>
                    <a:pt x="676" y="509"/>
                    <a:pt x="528" y="509"/>
                  </a:cubicBezTo>
                  <a:cubicBezTo>
                    <a:pt x="383" y="509"/>
                    <a:pt x="270" y="400"/>
                    <a:pt x="270" y="255"/>
                  </a:cubicBezTo>
                  <a:cubicBezTo>
                    <a:pt x="270" y="110"/>
                    <a:pt x="383" y="0"/>
                    <a:pt x="528" y="0"/>
                  </a:cubicBezTo>
                  <a:close/>
                  <a:moveTo>
                    <a:pt x="309" y="661"/>
                  </a:moveTo>
                  <a:lnTo>
                    <a:pt x="754" y="661"/>
                  </a:lnTo>
                  <a:lnTo>
                    <a:pt x="754" y="2369"/>
                  </a:lnTo>
                  <a:cubicBezTo>
                    <a:pt x="754" y="2814"/>
                    <a:pt x="473" y="2962"/>
                    <a:pt x="109" y="2962"/>
                  </a:cubicBezTo>
                  <a:cubicBezTo>
                    <a:pt x="58" y="2962"/>
                    <a:pt x="0" y="2956"/>
                    <a:pt x="0" y="2956"/>
                  </a:cubicBezTo>
                  <a:lnTo>
                    <a:pt x="0" y="2579"/>
                  </a:lnTo>
                  <a:cubicBezTo>
                    <a:pt x="0" y="2579"/>
                    <a:pt x="45" y="2585"/>
                    <a:pt x="77" y="2585"/>
                  </a:cubicBezTo>
                  <a:cubicBezTo>
                    <a:pt x="238" y="2585"/>
                    <a:pt x="309" y="2501"/>
                    <a:pt x="309" y="2350"/>
                  </a:cubicBezTo>
                  <a:lnTo>
                    <a:pt x="309" y="6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18">
              <a:extLst>
                <a:ext uri="{FF2B5EF4-FFF2-40B4-BE49-F238E27FC236}">
                  <a16:creationId xmlns:a16="http://schemas.microsoft.com/office/drawing/2014/main" id="{478C6C4D-425E-40B0-A099-57304BC14121}"/>
                </a:ext>
              </a:extLst>
            </p:cNvPr>
            <p:cNvSpPr>
              <a:spLocks noEditPoints="1"/>
            </p:cNvSpPr>
            <p:nvPr userDrawn="1"/>
          </p:nvSpPr>
          <p:spPr bwMode="gray">
            <a:xfrm>
              <a:off x="8128000" y="2128838"/>
              <a:ext cx="263525" cy="320675"/>
            </a:xfrm>
            <a:custGeom>
              <a:avLst/>
              <a:gdLst>
                <a:gd name="T0" fmla="*/ 655 w 1464"/>
                <a:gd name="T1" fmla="*/ 648 h 1769"/>
                <a:gd name="T2" fmla="*/ 1019 w 1464"/>
                <a:gd name="T3" fmla="*/ 741 h 1769"/>
                <a:gd name="T4" fmla="*/ 1019 w 1464"/>
                <a:gd name="T5" fmla="*/ 632 h 1769"/>
                <a:gd name="T6" fmla="*/ 713 w 1464"/>
                <a:gd name="T7" fmla="*/ 383 h 1769"/>
                <a:gd name="T8" fmla="*/ 265 w 1464"/>
                <a:gd name="T9" fmla="*/ 503 h 1769"/>
                <a:gd name="T10" fmla="*/ 97 w 1464"/>
                <a:gd name="T11" fmla="*/ 200 h 1769"/>
                <a:gd name="T12" fmla="*/ 761 w 1464"/>
                <a:gd name="T13" fmla="*/ 0 h 1769"/>
                <a:gd name="T14" fmla="*/ 1464 w 1464"/>
                <a:gd name="T15" fmla="*/ 661 h 1769"/>
                <a:gd name="T16" fmla="*/ 1464 w 1464"/>
                <a:gd name="T17" fmla="*/ 1727 h 1769"/>
                <a:gd name="T18" fmla="*/ 1071 w 1464"/>
                <a:gd name="T19" fmla="*/ 1727 h 1769"/>
                <a:gd name="T20" fmla="*/ 1042 w 1464"/>
                <a:gd name="T21" fmla="*/ 1618 h 1769"/>
                <a:gd name="T22" fmla="*/ 632 w 1464"/>
                <a:gd name="T23" fmla="*/ 1769 h 1769"/>
                <a:gd name="T24" fmla="*/ 0 w 1464"/>
                <a:gd name="T25" fmla="*/ 1205 h 1769"/>
                <a:gd name="T26" fmla="*/ 655 w 1464"/>
                <a:gd name="T27" fmla="*/ 648 h 1769"/>
                <a:gd name="T28" fmla="*/ 739 w 1464"/>
                <a:gd name="T29" fmla="*/ 1425 h 1769"/>
                <a:gd name="T30" fmla="*/ 1029 w 1464"/>
                <a:gd name="T31" fmla="*/ 1192 h 1769"/>
                <a:gd name="T32" fmla="*/ 735 w 1464"/>
                <a:gd name="T33" fmla="*/ 957 h 1769"/>
                <a:gd name="T34" fmla="*/ 445 w 1464"/>
                <a:gd name="T35" fmla="*/ 1192 h 1769"/>
                <a:gd name="T36" fmla="*/ 739 w 1464"/>
                <a:gd name="T37" fmla="*/ 1425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4" h="1769">
                  <a:moveTo>
                    <a:pt x="655" y="648"/>
                  </a:moveTo>
                  <a:cubicBezTo>
                    <a:pt x="826" y="648"/>
                    <a:pt x="958" y="699"/>
                    <a:pt x="1019" y="741"/>
                  </a:cubicBezTo>
                  <a:lnTo>
                    <a:pt x="1019" y="632"/>
                  </a:lnTo>
                  <a:cubicBezTo>
                    <a:pt x="1019" y="483"/>
                    <a:pt x="909" y="383"/>
                    <a:pt x="713" y="383"/>
                  </a:cubicBezTo>
                  <a:cubicBezTo>
                    <a:pt x="545" y="383"/>
                    <a:pt x="390" y="438"/>
                    <a:pt x="265" y="503"/>
                  </a:cubicBezTo>
                  <a:lnTo>
                    <a:pt x="97" y="200"/>
                  </a:lnTo>
                  <a:cubicBezTo>
                    <a:pt x="249" y="97"/>
                    <a:pt x="503" y="0"/>
                    <a:pt x="761" y="0"/>
                  </a:cubicBezTo>
                  <a:cubicBezTo>
                    <a:pt x="1303" y="0"/>
                    <a:pt x="1464" y="284"/>
                    <a:pt x="1464" y="661"/>
                  </a:cubicBezTo>
                  <a:lnTo>
                    <a:pt x="1464" y="1727"/>
                  </a:lnTo>
                  <a:lnTo>
                    <a:pt x="1071" y="1727"/>
                  </a:lnTo>
                  <a:lnTo>
                    <a:pt x="1042" y="1618"/>
                  </a:lnTo>
                  <a:cubicBezTo>
                    <a:pt x="955" y="1711"/>
                    <a:pt x="826" y="1769"/>
                    <a:pt x="632" y="1769"/>
                  </a:cubicBezTo>
                  <a:cubicBezTo>
                    <a:pt x="291" y="1769"/>
                    <a:pt x="0" y="1560"/>
                    <a:pt x="0" y="1205"/>
                  </a:cubicBezTo>
                  <a:cubicBezTo>
                    <a:pt x="0" y="873"/>
                    <a:pt x="262" y="648"/>
                    <a:pt x="655" y="648"/>
                  </a:cubicBezTo>
                  <a:close/>
                  <a:moveTo>
                    <a:pt x="739" y="1425"/>
                  </a:moveTo>
                  <a:cubicBezTo>
                    <a:pt x="906" y="1425"/>
                    <a:pt x="1029" y="1334"/>
                    <a:pt x="1029" y="1192"/>
                  </a:cubicBezTo>
                  <a:cubicBezTo>
                    <a:pt x="1029" y="1044"/>
                    <a:pt x="906" y="957"/>
                    <a:pt x="735" y="957"/>
                  </a:cubicBezTo>
                  <a:cubicBezTo>
                    <a:pt x="564" y="957"/>
                    <a:pt x="445" y="1054"/>
                    <a:pt x="445" y="1192"/>
                  </a:cubicBezTo>
                  <a:cubicBezTo>
                    <a:pt x="445" y="1331"/>
                    <a:pt x="571" y="1425"/>
                    <a:pt x="739" y="14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19">
              <a:extLst>
                <a:ext uri="{FF2B5EF4-FFF2-40B4-BE49-F238E27FC236}">
                  <a16:creationId xmlns:a16="http://schemas.microsoft.com/office/drawing/2014/main" id="{00889FCC-5C4E-4A51-B24F-BEA3FE81830F}"/>
                </a:ext>
              </a:extLst>
            </p:cNvPr>
            <p:cNvSpPr>
              <a:spLocks/>
            </p:cNvSpPr>
            <p:nvPr userDrawn="1"/>
          </p:nvSpPr>
          <p:spPr bwMode="gray">
            <a:xfrm>
              <a:off x="6194425" y="2709863"/>
              <a:ext cx="265112" cy="312738"/>
            </a:xfrm>
            <a:custGeom>
              <a:avLst/>
              <a:gdLst>
                <a:gd name="T0" fmla="*/ 1470 w 1470"/>
                <a:gd name="T1" fmla="*/ 755 h 1728"/>
                <a:gd name="T2" fmla="*/ 1470 w 1470"/>
                <a:gd name="T3" fmla="*/ 1728 h 1728"/>
                <a:gd name="T4" fmla="*/ 1025 w 1470"/>
                <a:gd name="T5" fmla="*/ 1728 h 1728"/>
                <a:gd name="T6" fmla="*/ 1025 w 1470"/>
                <a:gd name="T7" fmla="*/ 703 h 1728"/>
                <a:gd name="T8" fmla="*/ 745 w 1470"/>
                <a:gd name="T9" fmla="*/ 400 h 1728"/>
                <a:gd name="T10" fmla="*/ 445 w 1470"/>
                <a:gd name="T11" fmla="*/ 716 h 1728"/>
                <a:gd name="T12" fmla="*/ 445 w 1470"/>
                <a:gd name="T13" fmla="*/ 1728 h 1728"/>
                <a:gd name="T14" fmla="*/ 0 w 1470"/>
                <a:gd name="T15" fmla="*/ 1728 h 1728"/>
                <a:gd name="T16" fmla="*/ 0 w 1470"/>
                <a:gd name="T17" fmla="*/ 42 h 1728"/>
                <a:gd name="T18" fmla="*/ 435 w 1470"/>
                <a:gd name="T19" fmla="*/ 42 h 1728"/>
                <a:gd name="T20" fmla="*/ 435 w 1470"/>
                <a:gd name="T21" fmla="*/ 239 h 1728"/>
                <a:gd name="T22" fmla="*/ 886 w 1470"/>
                <a:gd name="T23" fmla="*/ 0 h 1728"/>
                <a:gd name="T24" fmla="*/ 1470 w 1470"/>
                <a:gd name="T25" fmla="*/ 755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8">
                  <a:moveTo>
                    <a:pt x="1470" y="755"/>
                  </a:moveTo>
                  <a:lnTo>
                    <a:pt x="1470" y="1728"/>
                  </a:lnTo>
                  <a:lnTo>
                    <a:pt x="1025" y="1728"/>
                  </a:lnTo>
                  <a:lnTo>
                    <a:pt x="1025" y="703"/>
                  </a:lnTo>
                  <a:cubicBezTo>
                    <a:pt x="1025" y="516"/>
                    <a:pt x="896" y="400"/>
                    <a:pt x="745" y="400"/>
                  </a:cubicBezTo>
                  <a:cubicBezTo>
                    <a:pt x="561" y="400"/>
                    <a:pt x="445" y="535"/>
                    <a:pt x="445" y="716"/>
                  </a:cubicBezTo>
                  <a:lnTo>
                    <a:pt x="445" y="1728"/>
                  </a:lnTo>
                  <a:lnTo>
                    <a:pt x="0" y="1728"/>
                  </a:lnTo>
                  <a:lnTo>
                    <a:pt x="0" y="42"/>
                  </a:lnTo>
                  <a:lnTo>
                    <a:pt x="435" y="42"/>
                  </a:lnTo>
                  <a:lnTo>
                    <a:pt x="435" y="239"/>
                  </a:lnTo>
                  <a:cubicBezTo>
                    <a:pt x="506" y="123"/>
                    <a:pt x="667" y="0"/>
                    <a:pt x="886" y="0"/>
                  </a:cubicBezTo>
                  <a:cubicBezTo>
                    <a:pt x="1367" y="0"/>
                    <a:pt x="1470" y="397"/>
                    <a:pt x="1470" y="7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8" name="Freeform 20">
              <a:extLst>
                <a:ext uri="{FF2B5EF4-FFF2-40B4-BE49-F238E27FC236}">
                  <a16:creationId xmlns:a16="http://schemas.microsoft.com/office/drawing/2014/main" id="{3E125740-67C6-4E12-9A2C-EE0AA7C306A9}"/>
                </a:ext>
              </a:extLst>
            </p:cNvPr>
            <p:cNvSpPr>
              <a:spLocks/>
            </p:cNvSpPr>
            <p:nvPr userDrawn="1"/>
          </p:nvSpPr>
          <p:spPr bwMode="gray">
            <a:xfrm>
              <a:off x="6518275" y="2717800"/>
              <a:ext cx="265112" cy="312738"/>
            </a:xfrm>
            <a:custGeom>
              <a:avLst/>
              <a:gdLst>
                <a:gd name="T0" fmla="*/ 0 w 1470"/>
                <a:gd name="T1" fmla="*/ 974 h 1728"/>
                <a:gd name="T2" fmla="*/ 0 w 1470"/>
                <a:gd name="T3" fmla="*/ 0 h 1728"/>
                <a:gd name="T4" fmla="*/ 445 w 1470"/>
                <a:gd name="T5" fmla="*/ 0 h 1728"/>
                <a:gd name="T6" fmla="*/ 445 w 1470"/>
                <a:gd name="T7" fmla="*/ 1025 h 1728"/>
                <a:gd name="T8" fmla="*/ 725 w 1470"/>
                <a:gd name="T9" fmla="*/ 1328 h 1728"/>
                <a:gd name="T10" fmla="*/ 1025 w 1470"/>
                <a:gd name="T11" fmla="*/ 1012 h 1728"/>
                <a:gd name="T12" fmla="*/ 1025 w 1470"/>
                <a:gd name="T13" fmla="*/ 0 h 1728"/>
                <a:gd name="T14" fmla="*/ 1470 w 1470"/>
                <a:gd name="T15" fmla="*/ 0 h 1728"/>
                <a:gd name="T16" fmla="*/ 1470 w 1470"/>
                <a:gd name="T17" fmla="*/ 1686 h 1728"/>
                <a:gd name="T18" fmla="*/ 1035 w 1470"/>
                <a:gd name="T19" fmla="*/ 1686 h 1728"/>
                <a:gd name="T20" fmla="*/ 1035 w 1470"/>
                <a:gd name="T21" fmla="*/ 1489 h 1728"/>
                <a:gd name="T22" fmla="*/ 583 w 1470"/>
                <a:gd name="T23" fmla="*/ 1728 h 1728"/>
                <a:gd name="T24" fmla="*/ 0 w 1470"/>
                <a:gd name="T25" fmla="*/ 97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8">
                  <a:moveTo>
                    <a:pt x="0" y="974"/>
                  </a:moveTo>
                  <a:lnTo>
                    <a:pt x="0" y="0"/>
                  </a:lnTo>
                  <a:lnTo>
                    <a:pt x="445" y="0"/>
                  </a:lnTo>
                  <a:lnTo>
                    <a:pt x="445" y="1025"/>
                  </a:lnTo>
                  <a:cubicBezTo>
                    <a:pt x="445" y="1212"/>
                    <a:pt x="574" y="1328"/>
                    <a:pt x="725" y="1328"/>
                  </a:cubicBezTo>
                  <a:cubicBezTo>
                    <a:pt x="909" y="1328"/>
                    <a:pt x="1025" y="1193"/>
                    <a:pt x="1025" y="1012"/>
                  </a:cubicBezTo>
                  <a:lnTo>
                    <a:pt x="1025" y="0"/>
                  </a:lnTo>
                  <a:lnTo>
                    <a:pt x="1470" y="0"/>
                  </a:lnTo>
                  <a:lnTo>
                    <a:pt x="1470" y="1686"/>
                  </a:lnTo>
                  <a:lnTo>
                    <a:pt x="1035" y="1686"/>
                  </a:lnTo>
                  <a:lnTo>
                    <a:pt x="1035" y="1489"/>
                  </a:lnTo>
                  <a:cubicBezTo>
                    <a:pt x="964" y="1605"/>
                    <a:pt x="803" y="1728"/>
                    <a:pt x="583" y="1728"/>
                  </a:cubicBezTo>
                  <a:cubicBezTo>
                    <a:pt x="103" y="1728"/>
                    <a:pt x="0" y="1331"/>
                    <a:pt x="0" y="9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21">
              <a:extLst>
                <a:ext uri="{FF2B5EF4-FFF2-40B4-BE49-F238E27FC236}">
                  <a16:creationId xmlns:a16="http://schemas.microsoft.com/office/drawing/2014/main" id="{0DDDE2EB-B4F7-4169-9B23-A95BC4E8E8D1}"/>
                </a:ext>
              </a:extLst>
            </p:cNvPr>
            <p:cNvSpPr>
              <a:spLocks noEditPoints="1"/>
            </p:cNvSpPr>
            <p:nvPr userDrawn="1"/>
          </p:nvSpPr>
          <p:spPr bwMode="gray">
            <a:xfrm>
              <a:off x="6826250" y="2709863"/>
              <a:ext cx="328612" cy="320675"/>
            </a:xfrm>
            <a:custGeom>
              <a:avLst/>
              <a:gdLst>
                <a:gd name="T0" fmla="*/ 906 w 1815"/>
                <a:gd name="T1" fmla="*/ 0 h 1770"/>
                <a:gd name="T2" fmla="*/ 1815 w 1815"/>
                <a:gd name="T3" fmla="*/ 890 h 1770"/>
                <a:gd name="T4" fmla="*/ 906 w 1815"/>
                <a:gd name="T5" fmla="*/ 1770 h 1770"/>
                <a:gd name="T6" fmla="*/ 0 w 1815"/>
                <a:gd name="T7" fmla="*/ 890 h 1770"/>
                <a:gd name="T8" fmla="*/ 906 w 1815"/>
                <a:gd name="T9" fmla="*/ 0 h 1770"/>
                <a:gd name="T10" fmla="*/ 906 w 1815"/>
                <a:gd name="T11" fmla="*/ 1377 h 1770"/>
                <a:gd name="T12" fmla="*/ 1370 w 1815"/>
                <a:gd name="T13" fmla="*/ 890 h 1770"/>
                <a:gd name="T14" fmla="*/ 906 w 1815"/>
                <a:gd name="T15" fmla="*/ 394 h 1770"/>
                <a:gd name="T16" fmla="*/ 445 w 1815"/>
                <a:gd name="T17" fmla="*/ 890 h 1770"/>
                <a:gd name="T18" fmla="*/ 906 w 1815"/>
                <a:gd name="T19" fmla="*/ 137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770">
                  <a:moveTo>
                    <a:pt x="906" y="0"/>
                  </a:moveTo>
                  <a:cubicBezTo>
                    <a:pt x="1422" y="0"/>
                    <a:pt x="1815" y="381"/>
                    <a:pt x="1815" y="890"/>
                  </a:cubicBezTo>
                  <a:cubicBezTo>
                    <a:pt x="1815" y="1399"/>
                    <a:pt x="1435" y="1770"/>
                    <a:pt x="906" y="1770"/>
                  </a:cubicBezTo>
                  <a:cubicBezTo>
                    <a:pt x="381" y="1770"/>
                    <a:pt x="0" y="1399"/>
                    <a:pt x="0" y="890"/>
                  </a:cubicBezTo>
                  <a:cubicBezTo>
                    <a:pt x="0" y="377"/>
                    <a:pt x="394" y="0"/>
                    <a:pt x="906" y="0"/>
                  </a:cubicBezTo>
                  <a:close/>
                  <a:moveTo>
                    <a:pt x="906" y="1377"/>
                  </a:moveTo>
                  <a:cubicBezTo>
                    <a:pt x="1174" y="1377"/>
                    <a:pt x="1370" y="1177"/>
                    <a:pt x="1370" y="890"/>
                  </a:cubicBezTo>
                  <a:cubicBezTo>
                    <a:pt x="1370" y="603"/>
                    <a:pt x="1174" y="394"/>
                    <a:pt x="906" y="394"/>
                  </a:cubicBezTo>
                  <a:cubicBezTo>
                    <a:pt x="639" y="394"/>
                    <a:pt x="445" y="600"/>
                    <a:pt x="445" y="890"/>
                  </a:cubicBezTo>
                  <a:cubicBezTo>
                    <a:pt x="445" y="1177"/>
                    <a:pt x="642" y="1377"/>
                    <a:pt x="906" y="13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Freeform 22">
              <a:extLst>
                <a:ext uri="{FF2B5EF4-FFF2-40B4-BE49-F238E27FC236}">
                  <a16:creationId xmlns:a16="http://schemas.microsoft.com/office/drawing/2014/main" id="{20A1AD4D-A9D1-4010-8D0A-52CB2DAD39F8}"/>
                </a:ext>
              </a:extLst>
            </p:cNvPr>
            <p:cNvSpPr>
              <a:spLocks/>
            </p:cNvSpPr>
            <p:nvPr userDrawn="1"/>
          </p:nvSpPr>
          <p:spPr bwMode="gray">
            <a:xfrm>
              <a:off x="7200900" y="2709863"/>
              <a:ext cx="161925" cy="312738"/>
            </a:xfrm>
            <a:custGeom>
              <a:avLst/>
              <a:gdLst>
                <a:gd name="T0" fmla="*/ 899 w 899"/>
                <a:gd name="T1" fmla="*/ 452 h 1728"/>
                <a:gd name="T2" fmla="*/ 445 w 899"/>
                <a:gd name="T3" fmla="*/ 993 h 1728"/>
                <a:gd name="T4" fmla="*/ 445 w 899"/>
                <a:gd name="T5" fmla="*/ 1728 h 1728"/>
                <a:gd name="T6" fmla="*/ 0 w 899"/>
                <a:gd name="T7" fmla="*/ 1728 h 1728"/>
                <a:gd name="T8" fmla="*/ 0 w 899"/>
                <a:gd name="T9" fmla="*/ 42 h 1728"/>
                <a:gd name="T10" fmla="*/ 435 w 899"/>
                <a:gd name="T11" fmla="*/ 42 h 1728"/>
                <a:gd name="T12" fmla="*/ 435 w 899"/>
                <a:gd name="T13" fmla="*/ 287 h 1728"/>
                <a:gd name="T14" fmla="*/ 899 w 899"/>
                <a:gd name="T15" fmla="*/ 0 h 1728"/>
                <a:gd name="T16" fmla="*/ 899 w 899"/>
                <a:gd name="T17" fmla="*/ 45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9" h="1728">
                  <a:moveTo>
                    <a:pt x="899" y="452"/>
                  </a:moveTo>
                  <a:cubicBezTo>
                    <a:pt x="567" y="452"/>
                    <a:pt x="445" y="658"/>
                    <a:pt x="445" y="993"/>
                  </a:cubicBezTo>
                  <a:lnTo>
                    <a:pt x="445" y="1728"/>
                  </a:lnTo>
                  <a:lnTo>
                    <a:pt x="0" y="1728"/>
                  </a:lnTo>
                  <a:lnTo>
                    <a:pt x="0" y="42"/>
                  </a:lnTo>
                  <a:lnTo>
                    <a:pt x="435" y="42"/>
                  </a:lnTo>
                  <a:lnTo>
                    <a:pt x="435" y="287"/>
                  </a:lnTo>
                  <a:cubicBezTo>
                    <a:pt x="509" y="120"/>
                    <a:pt x="677" y="0"/>
                    <a:pt x="899" y="0"/>
                  </a:cubicBezTo>
                  <a:lnTo>
                    <a:pt x="899"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Freeform 23">
              <a:extLst>
                <a:ext uri="{FF2B5EF4-FFF2-40B4-BE49-F238E27FC236}">
                  <a16:creationId xmlns:a16="http://schemas.microsoft.com/office/drawing/2014/main" id="{536F46DB-652C-4113-85C2-166999775940}"/>
                </a:ext>
              </a:extLst>
            </p:cNvPr>
            <p:cNvSpPr>
              <a:spLocks noEditPoints="1"/>
            </p:cNvSpPr>
            <p:nvPr userDrawn="1"/>
          </p:nvSpPr>
          <p:spPr bwMode="gray">
            <a:xfrm>
              <a:off x="7381875" y="2709863"/>
              <a:ext cx="296862" cy="320675"/>
            </a:xfrm>
            <a:custGeom>
              <a:avLst/>
              <a:gdLst>
                <a:gd name="T0" fmla="*/ 825 w 1643"/>
                <a:gd name="T1" fmla="*/ 0 h 1770"/>
                <a:gd name="T2" fmla="*/ 1643 w 1643"/>
                <a:gd name="T3" fmla="*/ 900 h 1770"/>
                <a:gd name="T4" fmla="*/ 1640 w 1643"/>
                <a:gd name="T5" fmla="*/ 996 h 1770"/>
                <a:gd name="T6" fmla="*/ 454 w 1643"/>
                <a:gd name="T7" fmla="*/ 996 h 1770"/>
                <a:gd name="T8" fmla="*/ 892 w 1643"/>
                <a:gd name="T9" fmla="*/ 1383 h 1770"/>
                <a:gd name="T10" fmla="*/ 1302 w 1643"/>
                <a:gd name="T11" fmla="*/ 1177 h 1770"/>
                <a:gd name="T12" fmla="*/ 1595 w 1643"/>
                <a:gd name="T13" fmla="*/ 1399 h 1770"/>
                <a:gd name="T14" fmla="*/ 886 w 1643"/>
                <a:gd name="T15" fmla="*/ 1770 h 1770"/>
                <a:gd name="T16" fmla="*/ 0 w 1643"/>
                <a:gd name="T17" fmla="*/ 890 h 1770"/>
                <a:gd name="T18" fmla="*/ 825 w 1643"/>
                <a:gd name="T19" fmla="*/ 0 h 1770"/>
                <a:gd name="T20" fmla="*/ 1192 w 1643"/>
                <a:gd name="T21" fmla="*/ 706 h 1770"/>
                <a:gd name="T22" fmla="*/ 831 w 1643"/>
                <a:gd name="T23" fmla="*/ 365 h 1770"/>
                <a:gd name="T24" fmla="*/ 467 w 1643"/>
                <a:gd name="T25" fmla="*/ 706 h 1770"/>
                <a:gd name="T26" fmla="*/ 1192 w 1643"/>
                <a:gd name="T27" fmla="*/ 70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3" h="1770">
                  <a:moveTo>
                    <a:pt x="825" y="0"/>
                  </a:moveTo>
                  <a:cubicBezTo>
                    <a:pt x="1347" y="0"/>
                    <a:pt x="1643" y="348"/>
                    <a:pt x="1643" y="900"/>
                  </a:cubicBezTo>
                  <a:cubicBezTo>
                    <a:pt x="1643" y="932"/>
                    <a:pt x="1643" y="964"/>
                    <a:pt x="1640" y="996"/>
                  </a:cubicBezTo>
                  <a:lnTo>
                    <a:pt x="454" y="996"/>
                  </a:lnTo>
                  <a:cubicBezTo>
                    <a:pt x="464" y="1222"/>
                    <a:pt x="644" y="1383"/>
                    <a:pt x="892" y="1383"/>
                  </a:cubicBezTo>
                  <a:cubicBezTo>
                    <a:pt x="1121" y="1383"/>
                    <a:pt x="1253" y="1248"/>
                    <a:pt x="1302" y="1177"/>
                  </a:cubicBezTo>
                  <a:lnTo>
                    <a:pt x="1595" y="1399"/>
                  </a:lnTo>
                  <a:cubicBezTo>
                    <a:pt x="1530" y="1518"/>
                    <a:pt x="1305" y="1770"/>
                    <a:pt x="886" y="1770"/>
                  </a:cubicBezTo>
                  <a:cubicBezTo>
                    <a:pt x="344" y="1770"/>
                    <a:pt x="0" y="1396"/>
                    <a:pt x="0" y="890"/>
                  </a:cubicBezTo>
                  <a:cubicBezTo>
                    <a:pt x="0" y="381"/>
                    <a:pt x="344" y="0"/>
                    <a:pt x="825" y="0"/>
                  </a:cubicBezTo>
                  <a:close/>
                  <a:moveTo>
                    <a:pt x="1192" y="706"/>
                  </a:moveTo>
                  <a:cubicBezTo>
                    <a:pt x="1182" y="500"/>
                    <a:pt x="1034" y="365"/>
                    <a:pt x="831" y="365"/>
                  </a:cubicBezTo>
                  <a:cubicBezTo>
                    <a:pt x="622" y="365"/>
                    <a:pt x="486" y="513"/>
                    <a:pt x="467" y="706"/>
                  </a:cubicBezTo>
                  <a:lnTo>
                    <a:pt x="1192" y="7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Freeform 24">
              <a:extLst>
                <a:ext uri="{FF2B5EF4-FFF2-40B4-BE49-F238E27FC236}">
                  <a16:creationId xmlns:a16="http://schemas.microsoft.com/office/drawing/2014/main" id="{D2313C9D-A60B-4460-B00F-F7957F38FAEA}"/>
                </a:ext>
              </a:extLst>
            </p:cNvPr>
            <p:cNvSpPr>
              <a:spLocks/>
            </p:cNvSpPr>
            <p:nvPr userDrawn="1"/>
          </p:nvSpPr>
          <p:spPr bwMode="gray">
            <a:xfrm>
              <a:off x="7697788" y="2654300"/>
              <a:ext cx="171450" cy="373063"/>
            </a:xfrm>
            <a:custGeom>
              <a:avLst/>
              <a:gdLst>
                <a:gd name="T0" fmla="*/ 180 w 947"/>
                <a:gd name="T1" fmla="*/ 0 h 2062"/>
                <a:gd name="T2" fmla="*/ 619 w 947"/>
                <a:gd name="T3" fmla="*/ 0 h 2062"/>
                <a:gd name="T4" fmla="*/ 619 w 947"/>
                <a:gd name="T5" fmla="*/ 354 h 2062"/>
                <a:gd name="T6" fmla="*/ 935 w 947"/>
                <a:gd name="T7" fmla="*/ 354 h 2062"/>
                <a:gd name="T8" fmla="*/ 935 w 947"/>
                <a:gd name="T9" fmla="*/ 715 h 2062"/>
                <a:gd name="T10" fmla="*/ 619 w 947"/>
                <a:gd name="T11" fmla="*/ 715 h 2062"/>
                <a:gd name="T12" fmla="*/ 619 w 947"/>
                <a:gd name="T13" fmla="*/ 1366 h 2062"/>
                <a:gd name="T14" fmla="*/ 867 w 947"/>
                <a:gd name="T15" fmla="*/ 1669 h 2062"/>
                <a:gd name="T16" fmla="*/ 947 w 947"/>
                <a:gd name="T17" fmla="*/ 1666 h 2062"/>
                <a:gd name="T18" fmla="*/ 947 w 947"/>
                <a:gd name="T19" fmla="*/ 2046 h 2062"/>
                <a:gd name="T20" fmla="*/ 757 w 947"/>
                <a:gd name="T21" fmla="*/ 2062 h 2062"/>
                <a:gd name="T22" fmla="*/ 177 w 947"/>
                <a:gd name="T23" fmla="*/ 1379 h 2062"/>
                <a:gd name="T24" fmla="*/ 177 w 947"/>
                <a:gd name="T25" fmla="*/ 715 h 2062"/>
                <a:gd name="T26" fmla="*/ 0 w 947"/>
                <a:gd name="T27" fmla="*/ 715 h 2062"/>
                <a:gd name="T28" fmla="*/ 0 w 947"/>
                <a:gd name="T29" fmla="*/ 354 h 2062"/>
                <a:gd name="T30" fmla="*/ 180 w 947"/>
                <a:gd name="T31" fmla="*/ 354 h 2062"/>
                <a:gd name="T32" fmla="*/ 180 w 947"/>
                <a:gd name="T33"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7" h="2062">
                  <a:moveTo>
                    <a:pt x="180" y="0"/>
                  </a:moveTo>
                  <a:lnTo>
                    <a:pt x="619" y="0"/>
                  </a:lnTo>
                  <a:lnTo>
                    <a:pt x="619" y="354"/>
                  </a:lnTo>
                  <a:lnTo>
                    <a:pt x="935" y="354"/>
                  </a:lnTo>
                  <a:lnTo>
                    <a:pt x="935" y="715"/>
                  </a:lnTo>
                  <a:lnTo>
                    <a:pt x="619" y="715"/>
                  </a:lnTo>
                  <a:lnTo>
                    <a:pt x="619" y="1366"/>
                  </a:lnTo>
                  <a:cubicBezTo>
                    <a:pt x="619" y="1618"/>
                    <a:pt x="696" y="1669"/>
                    <a:pt x="867" y="1669"/>
                  </a:cubicBezTo>
                  <a:cubicBezTo>
                    <a:pt x="896" y="1669"/>
                    <a:pt x="912" y="1669"/>
                    <a:pt x="947" y="1666"/>
                  </a:cubicBezTo>
                  <a:lnTo>
                    <a:pt x="947" y="2046"/>
                  </a:lnTo>
                  <a:cubicBezTo>
                    <a:pt x="947" y="2046"/>
                    <a:pt x="880" y="2062"/>
                    <a:pt x="757" y="2062"/>
                  </a:cubicBezTo>
                  <a:cubicBezTo>
                    <a:pt x="354" y="2062"/>
                    <a:pt x="177" y="1837"/>
                    <a:pt x="177" y="1379"/>
                  </a:cubicBezTo>
                  <a:lnTo>
                    <a:pt x="177" y="715"/>
                  </a:lnTo>
                  <a:lnTo>
                    <a:pt x="0" y="715"/>
                  </a:lnTo>
                  <a:lnTo>
                    <a:pt x="0" y="354"/>
                  </a:lnTo>
                  <a:lnTo>
                    <a:pt x="180" y="354"/>
                  </a:lnTo>
                  <a:lnTo>
                    <a:pt x="18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37" name="bg object 17">
            <a:extLst>
              <a:ext uri="{FF2B5EF4-FFF2-40B4-BE49-F238E27FC236}">
                <a16:creationId xmlns:a16="http://schemas.microsoft.com/office/drawing/2014/main" id="{256E829A-87AA-4A78-9E8D-F26F3DA694F5}"/>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38" name="bg object 18">
            <a:extLst>
              <a:ext uri="{FF2B5EF4-FFF2-40B4-BE49-F238E27FC236}">
                <a16:creationId xmlns:a16="http://schemas.microsoft.com/office/drawing/2014/main" id="{C774188B-54F6-40E2-B93E-6F227F71324D}"/>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Tree>
    <p:extLst>
      <p:ext uri="{BB962C8B-B14F-4D97-AF65-F5344CB8AC3E}">
        <p14:creationId xmlns:p14="http://schemas.microsoft.com/office/powerpoint/2010/main" val="218805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loitus kuvalla">
    <p:bg>
      <p:bgPr>
        <a:solidFill>
          <a:srgbClr val="300F5E"/>
        </a:solidFill>
        <a:effectLst/>
      </p:bgPr>
    </p:bg>
    <p:spTree>
      <p:nvGrpSpPr>
        <p:cNvPr id="1" name=""/>
        <p:cNvGrpSpPr/>
        <p:nvPr/>
      </p:nvGrpSpPr>
      <p:grpSpPr>
        <a:xfrm>
          <a:off x="0" y="0"/>
          <a:ext cx="0" cy="0"/>
          <a:chOff x="0" y="0"/>
          <a:chExt cx="0" cy="0"/>
        </a:xfrm>
      </p:grpSpPr>
      <p:sp>
        <p:nvSpPr>
          <p:cNvPr id="35" name="Kuvan paikkamerkki 2">
            <a:extLst>
              <a:ext uri="{FF2B5EF4-FFF2-40B4-BE49-F238E27FC236}">
                <a16:creationId xmlns:a16="http://schemas.microsoft.com/office/drawing/2014/main" id="{0F6A036A-1DCE-4446-A18D-585921154ABD}"/>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Date Placeholder 3" hidden="1"/>
          <p:cNvSpPr>
            <a:spLocks noGrp="1"/>
          </p:cNvSpPr>
          <p:nvPr>
            <p:ph type="dt" sz="half" idx="10"/>
          </p:nvPr>
        </p:nvSpPr>
        <p:spPr>
          <a:xfrm>
            <a:off x="459616" y="6375522"/>
            <a:ext cx="882074" cy="216048"/>
          </a:xfrm>
          <a:prstGeom prst="rect">
            <a:avLst/>
          </a:prstGeom>
        </p:spPr>
        <p:txBody>
          <a:bodyPr/>
          <a:lstStyle/>
          <a:p>
            <a:fld id="{A80E2194-D0C3-44E4-8759-FF8158259CF3}" type="datetime1">
              <a:rPr lang="fi-FI" smtClean="0"/>
              <a:t>28.7.2023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endParaRPr lang="fi-FI"/>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3792263" y="5014647"/>
            <a:ext cx="5846118"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3" name="Title 2"/>
          <p:cNvSpPr>
            <a:spLocks noGrp="1"/>
          </p:cNvSpPr>
          <p:nvPr>
            <p:ph type="title" hasCustomPrompt="1"/>
          </p:nvPr>
        </p:nvSpPr>
        <p:spPr>
          <a:xfrm>
            <a:off x="3798277" y="3751270"/>
            <a:ext cx="5840104" cy="1065936"/>
          </a:xfrm>
        </p:spPr>
        <p:txBody>
          <a:bodyPr anchor="t" anchorCtr="0"/>
          <a:lstStyle>
            <a:lvl1pPr>
              <a:defRPr sz="3500">
                <a:solidFill>
                  <a:schemeClr val="bg1"/>
                </a:solidFill>
              </a:defRPr>
            </a:lvl1pPr>
          </a:lstStyle>
          <a:p>
            <a:r>
              <a:rPr lang="en-GB" dirty="0"/>
              <a:t>Click to edit Master title style</a:t>
            </a:r>
            <a:endParaRPr lang="en-US" dirty="0"/>
          </a:p>
        </p:txBody>
      </p:sp>
      <p:sp>
        <p:nvSpPr>
          <p:cNvPr id="12" name="AutoShape 3">
            <a:extLst>
              <a:ext uri="{FF2B5EF4-FFF2-40B4-BE49-F238E27FC236}">
                <a16:creationId xmlns:a16="http://schemas.microsoft.com/office/drawing/2014/main" id="{3CEEF440-6EE0-4102-B817-42297AE2D6AF}"/>
              </a:ext>
            </a:extLst>
          </p:cNvPr>
          <p:cNvSpPr>
            <a:spLocks noChangeAspect="1" noChangeArrowheads="1" noTextEdit="1"/>
          </p:cNvSpPr>
          <p:nvPr userDrawn="1"/>
        </p:nvSpPr>
        <p:spPr bwMode="gray">
          <a:xfrm>
            <a:off x="3563938" y="2009775"/>
            <a:ext cx="48339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bg object 17">
            <a:extLst>
              <a:ext uri="{FF2B5EF4-FFF2-40B4-BE49-F238E27FC236}">
                <a16:creationId xmlns:a16="http://schemas.microsoft.com/office/drawing/2014/main" id="{256E829A-87AA-4A78-9E8D-F26F3DA694F5}"/>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38" name="bg object 18">
            <a:extLst>
              <a:ext uri="{FF2B5EF4-FFF2-40B4-BE49-F238E27FC236}">
                <a16:creationId xmlns:a16="http://schemas.microsoft.com/office/drawing/2014/main" id="{C774188B-54F6-40E2-B93E-6F227F71324D}"/>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7" name="Tekstin paikkamerkki 6">
            <a:extLst>
              <a:ext uri="{FF2B5EF4-FFF2-40B4-BE49-F238E27FC236}">
                <a16:creationId xmlns:a16="http://schemas.microsoft.com/office/drawing/2014/main" id="{9FDE2BCA-1C52-4720-A4A0-47E36E051C24}"/>
              </a:ext>
            </a:extLst>
          </p:cNvPr>
          <p:cNvSpPr>
            <a:spLocks noGrp="1"/>
          </p:cNvSpPr>
          <p:nvPr>
            <p:ph type="body" sz="quarter" idx="14" hasCustomPrompt="1"/>
          </p:nvPr>
        </p:nvSpPr>
        <p:spPr>
          <a:xfrm>
            <a:off x="4979060" y="1418195"/>
            <a:ext cx="2242800" cy="993600"/>
          </a:xfrm>
          <a:blipFill>
            <a:blip r:embed="rId2"/>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304691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300F5E"/>
        </a:solidFill>
        <a:effectLst/>
      </p:bgPr>
    </p:bg>
    <p:spTree>
      <p:nvGrpSpPr>
        <p:cNvPr id="1" name=""/>
        <p:cNvGrpSpPr/>
        <p:nvPr/>
      </p:nvGrpSpPr>
      <p:grpSpPr>
        <a:xfrm>
          <a:off x="0" y="0"/>
          <a:ext cx="0" cy="0"/>
          <a:chOff x="0" y="0"/>
          <a:chExt cx="0" cy="0"/>
        </a:xfrm>
      </p:grpSpPr>
      <p:sp>
        <p:nvSpPr>
          <p:cNvPr id="11" name="Title 2"/>
          <p:cNvSpPr>
            <a:spLocks noGrp="1"/>
          </p:cNvSpPr>
          <p:nvPr>
            <p:ph type="title" hasCustomPrompt="1"/>
          </p:nvPr>
        </p:nvSpPr>
        <p:spPr>
          <a:xfrm>
            <a:off x="531628" y="964051"/>
            <a:ext cx="11165244" cy="831398"/>
          </a:xfrm>
        </p:spPr>
        <p:txBody>
          <a:bodyPr anchor="b"/>
          <a:lstStyle>
            <a:lvl1pPr algn="ctr">
              <a:defRPr sz="3700">
                <a:solidFill>
                  <a:schemeClr val="bg1"/>
                </a:solidFill>
              </a:defRPr>
            </a:lvl1pPr>
          </a:lstStyle>
          <a:p>
            <a:r>
              <a:rPr lang="fi-FI" dirty="0"/>
              <a:t>Lisää otsikko</a:t>
            </a:r>
            <a:endParaRPr lang="en-US" dirty="0"/>
          </a:p>
        </p:txBody>
      </p:sp>
      <p:sp>
        <p:nvSpPr>
          <p:cNvPr id="5" name="Tekstin paikkamerkki 4">
            <a:extLst>
              <a:ext uri="{FF2B5EF4-FFF2-40B4-BE49-F238E27FC236}">
                <a16:creationId xmlns:a16="http://schemas.microsoft.com/office/drawing/2014/main" id="{2BEA0781-3560-40B8-919A-D982B5725CE2}"/>
              </a:ext>
            </a:extLst>
          </p:cNvPr>
          <p:cNvSpPr>
            <a:spLocks noGrp="1"/>
          </p:cNvSpPr>
          <p:nvPr>
            <p:ph type="body" sz="quarter" idx="10"/>
          </p:nvPr>
        </p:nvSpPr>
        <p:spPr>
          <a:xfrm>
            <a:off x="942662"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0" name="Kuvan paikkamerkki 9">
            <a:extLst>
              <a:ext uri="{FF2B5EF4-FFF2-40B4-BE49-F238E27FC236}">
                <a16:creationId xmlns:a16="http://schemas.microsoft.com/office/drawing/2014/main" id="{0DFEEC4B-ED94-42D0-B84C-08B22653CE5F}"/>
              </a:ext>
            </a:extLst>
          </p:cNvPr>
          <p:cNvSpPr>
            <a:spLocks noGrp="1" noChangeAspect="1"/>
          </p:cNvSpPr>
          <p:nvPr>
            <p:ph type="pic" sz="quarter" idx="11"/>
          </p:nvPr>
        </p:nvSpPr>
        <p:spPr>
          <a:xfrm>
            <a:off x="1381944"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endParaRPr lang="fi-FI" dirty="0"/>
          </a:p>
        </p:txBody>
      </p:sp>
      <p:sp>
        <p:nvSpPr>
          <p:cNvPr id="12" name="Tekstin paikkamerkki 4">
            <a:extLst>
              <a:ext uri="{FF2B5EF4-FFF2-40B4-BE49-F238E27FC236}">
                <a16:creationId xmlns:a16="http://schemas.microsoft.com/office/drawing/2014/main" id="{5B7140B5-5E43-4CFD-AE51-A4DE7329919C}"/>
              </a:ext>
            </a:extLst>
          </p:cNvPr>
          <p:cNvSpPr>
            <a:spLocks noGrp="1"/>
          </p:cNvSpPr>
          <p:nvPr>
            <p:ph type="body" sz="quarter" idx="12"/>
          </p:nvPr>
        </p:nvSpPr>
        <p:spPr>
          <a:xfrm>
            <a:off x="4665911"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3" name="Kuvan paikkamerkki 9">
            <a:extLst>
              <a:ext uri="{FF2B5EF4-FFF2-40B4-BE49-F238E27FC236}">
                <a16:creationId xmlns:a16="http://schemas.microsoft.com/office/drawing/2014/main" id="{6A2033D9-B272-4370-9A68-BDEE382F4054}"/>
              </a:ext>
            </a:extLst>
          </p:cNvPr>
          <p:cNvSpPr>
            <a:spLocks noGrp="1" noChangeAspect="1"/>
          </p:cNvSpPr>
          <p:nvPr>
            <p:ph type="pic" sz="quarter" idx="13"/>
          </p:nvPr>
        </p:nvSpPr>
        <p:spPr>
          <a:xfrm>
            <a:off x="5105193"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p>
        </p:txBody>
      </p:sp>
      <p:sp>
        <p:nvSpPr>
          <p:cNvPr id="14" name="Tekstin paikkamerkki 4">
            <a:extLst>
              <a:ext uri="{FF2B5EF4-FFF2-40B4-BE49-F238E27FC236}">
                <a16:creationId xmlns:a16="http://schemas.microsoft.com/office/drawing/2014/main" id="{21413A21-45A3-4B2E-93AC-5442D640CA1B}"/>
              </a:ext>
            </a:extLst>
          </p:cNvPr>
          <p:cNvSpPr>
            <a:spLocks noGrp="1"/>
          </p:cNvSpPr>
          <p:nvPr>
            <p:ph type="body" sz="quarter" idx="14"/>
          </p:nvPr>
        </p:nvSpPr>
        <p:spPr>
          <a:xfrm>
            <a:off x="8421985"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5" name="Kuvan paikkamerkki 9">
            <a:extLst>
              <a:ext uri="{FF2B5EF4-FFF2-40B4-BE49-F238E27FC236}">
                <a16:creationId xmlns:a16="http://schemas.microsoft.com/office/drawing/2014/main" id="{5600DE09-C756-4774-94BD-58104E0290C7}"/>
              </a:ext>
            </a:extLst>
          </p:cNvPr>
          <p:cNvSpPr>
            <a:spLocks noGrp="1" noChangeAspect="1"/>
          </p:cNvSpPr>
          <p:nvPr>
            <p:ph type="pic" sz="quarter" idx="15"/>
          </p:nvPr>
        </p:nvSpPr>
        <p:spPr>
          <a:xfrm>
            <a:off x="8861267"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endParaRPr lang="fi-FI" dirty="0"/>
          </a:p>
        </p:txBody>
      </p:sp>
      <p:pic>
        <p:nvPicPr>
          <p:cNvPr id="16" name="Kuva 15">
            <a:extLst>
              <a:ext uri="{FF2B5EF4-FFF2-40B4-BE49-F238E27FC236}">
                <a16:creationId xmlns:a16="http://schemas.microsoft.com/office/drawing/2014/main" id="{F44CE3CA-DF41-4C64-84CB-BE8A1D09D5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
        <p:nvSpPr>
          <p:cNvPr id="17" name="Tekstin paikkamerkki 4">
            <a:extLst>
              <a:ext uri="{FF2B5EF4-FFF2-40B4-BE49-F238E27FC236}">
                <a16:creationId xmlns:a16="http://schemas.microsoft.com/office/drawing/2014/main" id="{9C4BB5F3-5F24-4C5D-AEE5-3DA644D728A9}"/>
              </a:ext>
            </a:extLst>
          </p:cNvPr>
          <p:cNvSpPr>
            <a:spLocks noGrp="1"/>
          </p:cNvSpPr>
          <p:nvPr>
            <p:ph type="body" sz="quarter" idx="16" hasCustomPrompt="1"/>
          </p:nvPr>
        </p:nvSpPr>
        <p:spPr>
          <a:xfrm>
            <a:off x="942662"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
        <p:nvSpPr>
          <p:cNvPr id="18" name="Tekstin paikkamerkki 4">
            <a:extLst>
              <a:ext uri="{FF2B5EF4-FFF2-40B4-BE49-F238E27FC236}">
                <a16:creationId xmlns:a16="http://schemas.microsoft.com/office/drawing/2014/main" id="{8C86C225-5742-4B85-BAF8-1FE7E4CA52D8}"/>
              </a:ext>
            </a:extLst>
          </p:cNvPr>
          <p:cNvSpPr>
            <a:spLocks noGrp="1"/>
          </p:cNvSpPr>
          <p:nvPr>
            <p:ph type="body" sz="quarter" idx="17" hasCustomPrompt="1"/>
          </p:nvPr>
        </p:nvSpPr>
        <p:spPr>
          <a:xfrm>
            <a:off x="4665911"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
        <p:nvSpPr>
          <p:cNvPr id="19" name="Tekstin paikkamerkki 4">
            <a:extLst>
              <a:ext uri="{FF2B5EF4-FFF2-40B4-BE49-F238E27FC236}">
                <a16:creationId xmlns:a16="http://schemas.microsoft.com/office/drawing/2014/main" id="{6AB8ADDE-3C08-4EC6-AAFC-8B8673048A28}"/>
              </a:ext>
            </a:extLst>
          </p:cNvPr>
          <p:cNvSpPr>
            <a:spLocks noGrp="1"/>
          </p:cNvSpPr>
          <p:nvPr>
            <p:ph type="body" sz="quarter" idx="18" hasCustomPrompt="1"/>
          </p:nvPr>
        </p:nvSpPr>
        <p:spPr>
          <a:xfrm>
            <a:off x="8421985"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Tree>
    <p:extLst>
      <p:ext uri="{BB962C8B-B14F-4D97-AF65-F5344CB8AC3E}">
        <p14:creationId xmlns:p14="http://schemas.microsoft.com/office/powerpoint/2010/main" val="298986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saraketta">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624771"/>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22" name="Straight Connector 21"/>
          <p:cNvCxnSpPr/>
          <p:nvPr/>
        </p:nvCxnSpPr>
        <p:spPr>
          <a:xfrm>
            <a:off x="4403971" y="2569633"/>
            <a:ext cx="0" cy="3492499"/>
          </a:xfrm>
          <a:prstGeom prst="line">
            <a:avLst/>
          </a:prstGeom>
          <a:ln w="12700" cmpd="sng">
            <a:solidFill>
              <a:schemeClr val="accent4">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4">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7869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C1910FA6-69AA-48E7-A44F-27E4E7080B13}"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83978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FF00"/>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5855B4B5-9F2F-4793-88DE-221029F89E75}"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9070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EC008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D6D295BC-3F59-4CEC-BB26-9043D313EA1A}"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9612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EC008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942EF68-F33F-4DCE-87EF-621C4942B7C2}"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4263838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41F9EC0B-4296-4D71-999C-AB70F1E75FFC}"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49016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32E062D4-2A27-45B0-8274-B0FACF46B5C7}"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17139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2DD4430-C6B8-4541-A6AC-3417A22A973A}" type="datetime1">
              <a:rPr lang="fi-FI" smtClean="0"/>
              <a:t>28.7.2023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95743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D7EBBD35-9528-463E-9FFF-86E1303862A0}" type="datetime1">
              <a:rPr lang="fi-FI" smtClean="0"/>
              <a:t>28.7.2023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586574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1913CB5-8B44-46D2-8A1B-DB95D4012BBD}"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EC008C"/>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3002666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C19E50D-295B-4071-85B9-AC920488E75C}"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723028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21090C81-0F89-4209-9251-72ABE78F87F3}"/>
              </a:ext>
            </a:extLst>
          </p:cNvPr>
          <p:cNvSpPr>
            <a:spLocks noGrp="1"/>
          </p:cNvSpPr>
          <p:nvPr>
            <p:ph type="pic" idx="13"/>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8D53D9C8-E6CC-4098-AF64-FB142BD6B637}" type="datetime1">
              <a:rPr lang="fi-FI" smtClean="0"/>
              <a:t>28.7.2023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8504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89D30CBF-5E24-49D0-9441-CD3122BF65C2}"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29180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FF00"/>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D729622C-37FA-42F5-B71A-F7F21D965DFE}"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2735365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273DA309-ADA2-4F68-8606-00535AE70D50}"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90596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B8F848EF-B62B-488C-9F98-626DBD1B49B0}" type="datetime1">
              <a:rPr lang="fi-FI" smtClean="0"/>
              <a:t>28.7.2023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81161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405170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BCF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71239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BCF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3102125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0745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37781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28.7.2023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497616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28.7.2023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756812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BCF2"/>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41052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D91A3DE-9B71-446A-909A-28FCE16D6B71}"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917265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FB3068CD-9B78-43D8-B59C-1A6F4851FE8E}"/>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28.7.2023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336860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34795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1057967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28.7.2023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00399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193312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D8C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868735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D8C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2395144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120845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70528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9F811C27-1862-4951-8E57-33C5BB49B157}"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832009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28.7.2023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95537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28.7.2023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6827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D8CC"/>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3571853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860718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D8DB35C5-7247-4ACB-9A83-A179111BD198}"/>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28.7.2023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950172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63636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844815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28.7.2023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216568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986321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FF8C0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103540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734E3CEF-71A3-471B-BDD5-8169FA17CD44}" type="datetime1">
              <a:rPr lang="fi-FI" smtClean="0"/>
              <a:t>28.7.2023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260729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FF8C0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28.7.2023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900701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79064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28.7.2023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231577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28.7.2023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23464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28.7.2023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429516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FF8C00"/>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47249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36519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658E366B-1468-444B-BF41-7A2A91F090E5}"/>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28.7.2023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4797250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046635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28.7.2023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4070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DC36189-F795-4E17-90F6-4B736F064E3A}" type="datetime1">
              <a:rPr lang="fi-FI" smtClean="0"/>
              <a:t>28.7.2023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45800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28.7.2023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97921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ECCE482C-9293-4877-A193-3AF2E0ED0C62}"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FF00"/>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a:t>Muokkaa tekstin perustyylejä napsauttamalla</a:t>
            </a:r>
          </a:p>
        </p:txBody>
      </p:sp>
    </p:spTree>
    <p:extLst>
      <p:ext uri="{BB962C8B-B14F-4D97-AF65-F5344CB8AC3E}">
        <p14:creationId xmlns:p14="http://schemas.microsoft.com/office/powerpoint/2010/main" val="45597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7D062B20-6535-4033-BC3B-0B96A6511E91}" type="datetime1">
              <a:rPr lang="fi-FI" smtClean="0"/>
              <a:t>28.7.2023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85363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14A46B2F-67A3-41A9-8602-5383CFCB577A}" type="datetime1">
              <a:rPr lang="fi-FI" smtClean="0"/>
              <a:t>28.7.2023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8" r:id="rId3"/>
    <p:sldLayoutId id="2147483650" r:id="rId4"/>
    <p:sldLayoutId id="2147483669" r:id="rId5"/>
    <p:sldLayoutId id="2147483660" r:id="rId6"/>
    <p:sldLayoutId id="2147483661" r:id="rId7"/>
    <p:sldLayoutId id="2147483670" r:id="rId8"/>
    <p:sldLayoutId id="2147483666" r:id="rId9"/>
    <p:sldLayoutId id="2147483664" r:id="rId10"/>
    <p:sldLayoutId id="2147483651" r:id="rId11"/>
    <p:sldLayoutId id="2147483673" r:id="rId12"/>
    <p:sldLayoutId id="2147483654" r:id="rId13"/>
    <p:sldLayoutId id="2147483655" r:id="rId14"/>
    <p:sldLayoutId id="2147483671" r:id="rId15"/>
    <p:sldLayoutId id="2147483674" r:id="rId16"/>
    <p:sldLayoutId id="2147483672" r:id="rId17"/>
    <p:sldLayoutId id="2147483732" r:id="rId18"/>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3A14405C-FCC7-4CD6-852B-9B9A5EB0774A}" type="datetime1">
              <a:rPr lang="fi-FI" smtClean="0"/>
              <a:t>28.7.2023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23259699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7" r:id="rId11"/>
    <p:sldLayoutId id="2147483688" r:id="rId12"/>
    <p:sldLayoutId id="2147483689"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28.7.2023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1274575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28.7.2023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8843244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28.7.2023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3783363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iisasraha.fi/N%C3%A4k%C3%B6kulma/Pelottaako-%E2%80%9D%C3%84l%C3%A4-koskaan-sijoita-enemp%C3%A4%C3%A4-kuin-olet-valmis-h%C3%A4vi%C3%A4m%C3%A4%C3%A4n%E2%80%9D-s%C3%A4%C3%A4nt%C3%B6-arimmat-s%C3%A4%C3%A4st%C3%A4j%C3%A4t-pois-sijoittamisen-maailmast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C7FD81-4A87-9949-B3D4-341252B3A120}"/>
              </a:ext>
            </a:extLst>
          </p:cNvPr>
          <p:cNvSpPr>
            <a:spLocks noGrp="1"/>
          </p:cNvSpPr>
          <p:nvPr>
            <p:ph type="title"/>
          </p:nvPr>
        </p:nvSpPr>
        <p:spPr>
          <a:xfrm>
            <a:off x="831850" y="1551361"/>
            <a:ext cx="10515600" cy="2100357"/>
          </a:xfrm>
        </p:spPr>
        <p:txBody>
          <a:bodyPr anchor="b">
            <a:normAutofit/>
          </a:bodyPr>
          <a:lstStyle/>
          <a:p>
            <a:r>
              <a:rPr lang="fi-FI" dirty="0"/>
              <a:t>Sijoitussuunnitelma</a:t>
            </a:r>
          </a:p>
        </p:txBody>
      </p:sp>
      <p:sp>
        <p:nvSpPr>
          <p:cNvPr id="3" name="Alaotsikko 2">
            <a:extLst>
              <a:ext uri="{FF2B5EF4-FFF2-40B4-BE49-F238E27FC236}">
                <a16:creationId xmlns:a16="http://schemas.microsoft.com/office/drawing/2014/main" id="{F75BF63D-1031-8C4B-B1E2-6AB5ECB1ED8D}"/>
              </a:ext>
            </a:extLst>
          </p:cNvPr>
          <p:cNvSpPr>
            <a:spLocks noGrp="1"/>
          </p:cNvSpPr>
          <p:nvPr>
            <p:ph type="body" idx="1"/>
          </p:nvPr>
        </p:nvSpPr>
        <p:spPr>
          <a:xfrm>
            <a:off x="831850" y="3872287"/>
            <a:ext cx="10515600" cy="1500187"/>
          </a:xfrm>
        </p:spPr>
        <p:txBody>
          <a:bodyPr anchor="t">
            <a:normAutofit/>
          </a:bodyPr>
          <a:lstStyle/>
          <a:p>
            <a:pPr>
              <a:spcAft>
                <a:spcPts val="600"/>
              </a:spcAft>
            </a:pPr>
            <a:r>
              <a:rPr lang="fi-FI" dirty="0"/>
              <a:t>Sijoittajakoulu #2</a:t>
            </a:r>
          </a:p>
        </p:txBody>
      </p:sp>
    </p:spTree>
    <p:extLst>
      <p:ext uri="{BB962C8B-B14F-4D97-AF65-F5344CB8AC3E}">
        <p14:creationId xmlns:p14="http://schemas.microsoft.com/office/powerpoint/2010/main" val="257669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D2C97C3-8F77-704B-8D1A-0A327777FA6B}"/>
              </a:ext>
            </a:extLst>
          </p:cNvPr>
          <p:cNvPicPr>
            <a:picLocks noChangeAspect="1"/>
          </p:cNvPicPr>
          <p:nvPr/>
        </p:nvPicPr>
        <p:blipFill>
          <a:blip r:embed="rId2"/>
          <a:stretch>
            <a:fillRect/>
          </a:stretch>
        </p:blipFill>
        <p:spPr>
          <a:xfrm>
            <a:off x="0" y="877747"/>
            <a:ext cx="12192000" cy="5980253"/>
          </a:xfrm>
          <a:prstGeom prst="rect">
            <a:avLst/>
          </a:prstGeom>
        </p:spPr>
      </p:pic>
      <p:sp>
        <p:nvSpPr>
          <p:cNvPr id="7" name="Tekstiruutu 6">
            <a:extLst>
              <a:ext uri="{FF2B5EF4-FFF2-40B4-BE49-F238E27FC236}">
                <a16:creationId xmlns:a16="http://schemas.microsoft.com/office/drawing/2014/main" id="{9651B1FC-9164-444D-93BD-C65842810321}"/>
              </a:ext>
            </a:extLst>
          </p:cNvPr>
          <p:cNvSpPr txBox="1"/>
          <p:nvPr/>
        </p:nvSpPr>
        <p:spPr>
          <a:xfrm>
            <a:off x="556591" y="616137"/>
            <a:ext cx="9531927" cy="523220"/>
          </a:xfrm>
          <a:prstGeom prst="rect">
            <a:avLst/>
          </a:prstGeom>
          <a:noFill/>
        </p:spPr>
        <p:txBody>
          <a:bodyPr wrap="square" rtlCol="0">
            <a:spAutoFit/>
          </a:bodyPr>
          <a:lstStyle/>
          <a:p>
            <a:r>
              <a:rPr lang="fi-FI" sz="2800" b="1" dirty="0">
                <a:solidFill>
                  <a:schemeClr val="tx2"/>
                </a:solidFill>
              </a:rPr>
              <a:t>OSAKKEIDEN TUOTTO ERI MARKKINOILLA 1900–2017</a:t>
            </a:r>
          </a:p>
        </p:txBody>
      </p:sp>
    </p:spTree>
    <p:extLst>
      <p:ext uri="{BB962C8B-B14F-4D97-AF65-F5344CB8AC3E}">
        <p14:creationId xmlns:p14="http://schemas.microsoft.com/office/powerpoint/2010/main" val="254078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9BBE6E1-EFB7-416D-A0F7-32D000B4A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2857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A25871DE-F3B1-484E-AED9-A49D5892D41E}"/>
              </a:ext>
            </a:extLst>
          </p:cNvPr>
          <p:cNvSpPr txBox="1"/>
          <p:nvPr/>
        </p:nvSpPr>
        <p:spPr>
          <a:xfrm>
            <a:off x="7424183" y="1428452"/>
            <a:ext cx="4192247" cy="2000548"/>
          </a:xfrm>
          <a:prstGeom prst="rect">
            <a:avLst/>
          </a:prstGeom>
          <a:noFill/>
        </p:spPr>
        <p:txBody>
          <a:bodyPr wrap="square">
            <a:spAutoFit/>
          </a:bodyPr>
          <a:lstStyle/>
          <a:p>
            <a:pPr algn="l"/>
            <a:r>
              <a:rPr lang="fi-FI" sz="2800" b="1" i="0" dirty="0">
                <a:solidFill>
                  <a:schemeClr val="accent4">
                    <a:lumMod val="50000"/>
                  </a:schemeClr>
                </a:solidFill>
                <a:effectLst/>
                <a:latin typeface="Roboto" panose="02000000000000000000" pitchFamily="2" charset="0"/>
              </a:rPr>
              <a:t>Tehtävä</a:t>
            </a:r>
          </a:p>
          <a:p>
            <a:pPr algn="l"/>
            <a:r>
              <a:rPr lang="fi-FI" sz="2400" i="0" dirty="0">
                <a:solidFill>
                  <a:srgbClr val="3C4043"/>
                </a:solidFill>
                <a:effectLst/>
                <a:latin typeface="Roboto" panose="02000000000000000000" pitchFamily="2" charset="0"/>
              </a:rPr>
              <a:t>Pohdi, millä tavoin sijoittajan kannattaisi ottaa huomioon taulukossa ilmenevä vaihtelu tuotoissa eri vuosien välillä. </a:t>
            </a:r>
          </a:p>
        </p:txBody>
      </p:sp>
    </p:spTree>
    <p:extLst>
      <p:ext uri="{BB962C8B-B14F-4D97-AF65-F5344CB8AC3E}">
        <p14:creationId xmlns:p14="http://schemas.microsoft.com/office/powerpoint/2010/main" val="37408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A5DD5E-4C22-084D-AE6A-AF8300A39DA4}"/>
              </a:ext>
            </a:extLst>
          </p:cNvPr>
          <p:cNvSpPr>
            <a:spLocks noGrp="1"/>
          </p:cNvSpPr>
          <p:nvPr>
            <p:ph type="title"/>
          </p:nvPr>
        </p:nvSpPr>
        <p:spPr>
          <a:xfrm>
            <a:off x="742124" y="830943"/>
            <a:ext cx="9107984" cy="728480"/>
          </a:xfrm>
        </p:spPr>
        <p:txBody>
          <a:bodyPr/>
          <a:lstStyle/>
          <a:p>
            <a:r>
              <a:rPr lang="fi-FI" dirty="0"/>
              <a:t>Onko sijoittaminen uhkapeliä?</a:t>
            </a:r>
          </a:p>
        </p:txBody>
      </p:sp>
      <p:sp>
        <p:nvSpPr>
          <p:cNvPr id="4" name="Tekstin paikkamerkki 3">
            <a:extLst>
              <a:ext uri="{FF2B5EF4-FFF2-40B4-BE49-F238E27FC236}">
                <a16:creationId xmlns:a16="http://schemas.microsoft.com/office/drawing/2014/main" id="{7FCD6C2C-D5F7-1841-BE71-08036676403F}"/>
              </a:ext>
            </a:extLst>
          </p:cNvPr>
          <p:cNvSpPr>
            <a:spLocks noGrp="1"/>
          </p:cNvSpPr>
          <p:nvPr>
            <p:ph type="body" idx="1"/>
          </p:nvPr>
        </p:nvSpPr>
        <p:spPr>
          <a:xfrm>
            <a:off x="1154954" y="2478478"/>
            <a:ext cx="3129168" cy="576262"/>
          </a:xfrm>
        </p:spPr>
        <p:txBody>
          <a:bodyPr/>
          <a:lstStyle/>
          <a:p>
            <a:r>
              <a:rPr lang="fi-FI" sz="3200" b="1" dirty="0">
                <a:solidFill>
                  <a:schemeClr val="accent4">
                    <a:lumMod val="50000"/>
                  </a:schemeClr>
                </a:solidFill>
              </a:rPr>
              <a:t>UHKAPELI</a:t>
            </a:r>
          </a:p>
        </p:txBody>
      </p:sp>
      <p:sp>
        <p:nvSpPr>
          <p:cNvPr id="7" name="Tekstin paikkamerkki 6">
            <a:extLst>
              <a:ext uri="{FF2B5EF4-FFF2-40B4-BE49-F238E27FC236}">
                <a16:creationId xmlns:a16="http://schemas.microsoft.com/office/drawing/2014/main" id="{B5788460-096D-5149-BF06-1B62FFD4EC05}"/>
              </a:ext>
            </a:extLst>
          </p:cNvPr>
          <p:cNvSpPr>
            <a:spLocks noGrp="1"/>
          </p:cNvSpPr>
          <p:nvPr>
            <p:ph type="body" sz="half" idx="15"/>
          </p:nvPr>
        </p:nvSpPr>
        <p:spPr/>
        <p:txBody>
          <a:bodyPr>
            <a:normAutofit/>
          </a:bodyPr>
          <a:lstStyle/>
          <a:p>
            <a:pPr marL="285750" indent="-285750">
              <a:buFont typeface="Arial" panose="020B0604020202020204" pitchFamily="34" charset="0"/>
              <a:buChar char="•"/>
            </a:pPr>
            <a:r>
              <a:rPr lang="fi-FI" sz="1600" b="1" dirty="0">
                <a:solidFill>
                  <a:schemeClr val="tx1"/>
                </a:solidFill>
              </a:rPr>
              <a:t>Nollasummapeliä</a:t>
            </a:r>
            <a:r>
              <a:rPr lang="fi-FI" sz="1600" dirty="0">
                <a:solidFill>
                  <a:schemeClr val="tx1"/>
                </a:solidFill>
              </a:rPr>
              <a:t>: kun yksi voittaa, toinen häviää</a:t>
            </a:r>
          </a:p>
          <a:p>
            <a:pPr marL="285750" indent="-285750">
              <a:buFont typeface="Arial" panose="020B0604020202020204" pitchFamily="34" charset="0"/>
              <a:buChar char="•"/>
            </a:pPr>
            <a:r>
              <a:rPr lang="fi-FI" sz="1600" dirty="0">
                <a:solidFill>
                  <a:schemeClr val="tx1"/>
                </a:solidFill>
              </a:rPr>
              <a:t>Uhkapelin </a:t>
            </a:r>
            <a:r>
              <a:rPr lang="fi-FI" sz="1600" b="1" dirty="0">
                <a:solidFill>
                  <a:schemeClr val="tx1"/>
                </a:solidFill>
              </a:rPr>
              <a:t>odotusarvo</a:t>
            </a:r>
            <a:r>
              <a:rPr lang="fi-FI" sz="1600" dirty="0">
                <a:solidFill>
                  <a:schemeClr val="tx1"/>
                </a:solidFill>
              </a:rPr>
              <a:t> on yleensä negatiivinen</a:t>
            </a:r>
          </a:p>
          <a:p>
            <a:pPr marL="285750" indent="-285750">
              <a:buFont typeface="Arial" panose="020B0604020202020204" pitchFamily="34" charset="0"/>
              <a:buChar char="•"/>
            </a:pPr>
            <a:r>
              <a:rPr lang="fi-FI" sz="1600" b="1" dirty="0">
                <a:solidFill>
                  <a:schemeClr val="tx1"/>
                </a:solidFill>
              </a:rPr>
              <a:t>Esimerkkejä</a:t>
            </a:r>
            <a:r>
              <a:rPr lang="fi-FI" sz="1600" dirty="0">
                <a:solidFill>
                  <a:schemeClr val="tx1"/>
                </a:solidFill>
              </a:rPr>
              <a:t>: lotto, pokeri, ruletti, </a:t>
            </a:r>
            <a:r>
              <a:rPr lang="fi-FI" sz="1600" dirty="0" err="1">
                <a:solidFill>
                  <a:schemeClr val="tx1"/>
                </a:solidFill>
              </a:rPr>
              <a:t>keno</a:t>
            </a:r>
            <a:r>
              <a:rPr lang="fi-FI" sz="1600" dirty="0">
                <a:solidFill>
                  <a:schemeClr val="tx1"/>
                </a:solidFill>
              </a:rPr>
              <a:t>, pelikoneet</a:t>
            </a:r>
          </a:p>
        </p:txBody>
      </p:sp>
      <p:sp>
        <p:nvSpPr>
          <p:cNvPr id="5" name="Tekstin paikkamerkki 4">
            <a:extLst>
              <a:ext uri="{FF2B5EF4-FFF2-40B4-BE49-F238E27FC236}">
                <a16:creationId xmlns:a16="http://schemas.microsoft.com/office/drawing/2014/main" id="{6871C7A2-5220-4346-982A-77D2CB2816A9}"/>
              </a:ext>
            </a:extLst>
          </p:cNvPr>
          <p:cNvSpPr>
            <a:spLocks noGrp="1"/>
          </p:cNvSpPr>
          <p:nvPr>
            <p:ph type="body" sz="quarter" idx="3"/>
          </p:nvPr>
        </p:nvSpPr>
        <p:spPr>
          <a:xfrm>
            <a:off x="4512721" y="2478478"/>
            <a:ext cx="3145380" cy="576262"/>
          </a:xfrm>
        </p:spPr>
        <p:txBody>
          <a:bodyPr/>
          <a:lstStyle/>
          <a:p>
            <a:r>
              <a:rPr lang="fi-FI" sz="3200" b="1" dirty="0">
                <a:solidFill>
                  <a:schemeClr val="accent4">
                    <a:lumMod val="50000"/>
                  </a:schemeClr>
                </a:solidFill>
              </a:rPr>
              <a:t>KEINOTTELU</a:t>
            </a:r>
          </a:p>
        </p:txBody>
      </p:sp>
      <p:sp>
        <p:nvSpPr>
          <p:cNvPr id="8" name="Tekstin paikkamerkki 7">
            <a:extLst>
              <a:ext uri="{FF2B5EF4-FFF2-40B4-BE49-F238E27FC236}">
                <a16:creationId xmlns:a16="http://schemas.microsoft.com/office/drawing/2014/main" id="{0A317856-BBD9-454E-A466-AC2F8E8191FB}"/>
              </a:ext>
            </a:extLst>
          </p:cNvPr>
          <p:cNvSpPr>
            <a:spLocks noGrp="1"/>
          </p:cNvSpPr>
          <p:nvPr>
            <p:ph type="body" sz="half" idx="16"/>
          </p:nvPr>
        </p:nvSpPr>
        <p:spPr/>
        <p:txBody>
          <a:bodyPr>
            <a:normAutofit/>
          </a:bodyPr>
          <a:lstStyle/>
          <a:p>
            <a:pPr marL="285750" indent="-285750">
              <a:buFont typeface="Arial" panose="020B0604020202020204" pitchFamily="34" charset="0"/>
              <a:buChar char="•"/>
            </a:pPr>
            <a:r>
              <a:rPr lang="fi-FI" sz="1600" dirty="0">
                <a:solidFill>
                  <a:schemeClr val="tx1"/>
                </a:solidFill>
              </a:rPr>
              <a:t>Keinottelun</a:t>
            </a:r>
            <a:r>
              <a:rPr lang="fi-FI" sz="1600" b="1" dirty="0">
                <a:solidFill>
                  <a:schemeClr val="tx1"/>
                </a:solidFill>
              </a:rPr>
              <a:t> </a:t>
            </a:r>
            <a:r>
              <a:rPr lang="fi-FI" sz="1600" dirty="0">
                <a:solidFill>
                  <a:schemeClr val="tx1"/>
                </a:solidFill>
              </a:rPr>
              <a:t>tuotot</a:t>
            </a:r>
            <a:r>
              <a:rPr lang="fi-FI" sz="1600" b="1" dirty="0">
                <a:solidFill>
                  <a:schemeClr val="tx1"/>
                </a:solidFill>
              </a:rPr>
              <a:t> </a:t>
            </a:r>
            <a:r>
              <a:rPr lang="fi-FI" sz="1600" dirty="0">
                <a:solidFill>
                  <a:schemeClr val="tx1"/>
                </a:solidFill>
              </a:rPr>
              <a:t>perustuvat </a:t>
            </a:r>
            <a:r>
              <a:rPr lang="fi-FI" sz="1600" b="1" dirty="0">
                <a:solidFill>
                  <a:schemeClr val="tx1"/>
                </a:solidFill>
              </a:rPr>
              <a:t>hinnanvaihteluihin.</a:t>
            </a:r>
          </a:p>
          <a:p>
            <a:pPr marL="285750" indent="-285750">
              <a:buFont typeface="Arial" panose="020B0604020202020204" pitchFamily="34" charset="0"/>
              <a:buChar char="•"/>
            </a:pPr>
            <a:r>
              <a:rPr lang="fi-FI" sz="1600" dirty="0">
                <a:solidFill>
                  <a:schemeClr val="tx1"/>
                </a:solidFill>
              </a:rPr>
              <a:t>Keinottelija hankkii jotain, koska hän uskoo jonkun muun maksavan siitä myöhemmin enemmän.</a:t>
            </a:r>
          </a:p>
          <a:p>
            <a:pPr marL="285750" indent="-285750">
              <a:buFont typeface="Arial" panose="020B0604020202020204" pitchFamily="34" charset="0"/>
              <a:buChar char="•"/>
            </a:pPr>
            <a:r>
              <a:rPr lang="fi-FI" sz="1600" b="1" dirty="0">
                <a:solidFill>
                  <a:schemeClr val="tx1"/>
                </a:solidFill>
              </a:rPr>
              <a:t>Esimerkkejä</a:t>
            </a:r>
            <a:r>
              <a:rPr lang="fi-FI" sz="1600" dirty="0">
                <a:solidFill>
                  <a:schemeClr val="tx1"/>
                </a:solidFill>
              </a:rPr>
              <a:t>: kulta, taide, </a:t>
            </a:r>
            <a:r>
              <a:rPr lang="fi-FI" sz="1600" dirty="0" err="1">
                <a:solidFill>
                  <a:schemeClr val="tx1"/>
                </a:solidFill>
              </a:rPr>
              <a:t>kryptovaluutat</a:t>
            </a:r>
            <a:r>
              <a:rPr lang="fi-FI" sz="1600" dirty="0">
                <a:solidFill>
                  <a:schemeClr val="tx1"/>
                </a:solidFill>
              </a:rPr>
              <a:t>, muumimukit   </a:t>
            </a:r>
          </a:p>
        </p:txBody>
      </p:sp>
      <p:sp>
        <p:nvSpPr>
          <p:cNvPr id="6" name="Tekstin paikkamerkki 5">
            <a:extLst>
              <a:ext uri="{FF2B5EF4-FFF2-40B4-BE49-F238E27FC236}">
                <a16:creationId xmlns:a16="http://schemas.microsoft.com/office/drawing/2014/main" id="{9800D94F-C2B3-C444-A3EE-9C75E953C221}"/>
              </a:ext>
            </a:extLst>
          </p:cNvPr>
          <p:cNvSpPr>
            <a:spLocks noGrp="1"/>
          </p:cNvSpPr>
          <p:nvPr>
            <p:ph type="body" sz="quarter" idx="13"/>
          </p:nvPr>
        </p:nvSpPr>
        <p:spPr>
          <a:xfrm>
            <a:off x="7886701" y="2470979"/>
            <a:ext cx="3157448" cy="576261"/>
          </a:xfrm>
        </p:spPr>
        <p:txBody>
          <a:bodyPr/>
          <a:lstStyle/>
          <a:p>
            <a:r>
              <a:rPr lang="fi-FI" sz="3200" b="1" dirty="0">
                <a:solidFill>
                  <a:schemeClr val="accent4">
                    <a:lumMod val="50000"/>
                  </a:schemeClr>
                </a:solidFill>
              </a:rPr>
              <a:t>SIJOITTAMINEN</a:t>
            </a:r>
          </a:p>
        </p:txBody>
      </p:sp>
      <p:sp>
        <p:nvSpPr>
          <p:cNvPr id="9" name="Tekstin paikkamerkki 8">
            <a:extLst>
              <a:ext uri="{FF2B5EF4-FFF2-40B4-BE49-F238E27FC236}">
                <a16:creationId xmlns:a16="http://schemas.microsoft.com/office/drawing/2014/main" id="{70519828-F6CD-3141-8F01-E5CFE7512464}"/>
              </a:ext>
            </a:extLst>
          </p:cNvPr>
          <p:cNvSpPr>
            <a:spLocks noGrp="1"/>
          </p:cNvSpPr>
          <p:nvPr>
            <p:ph type="body" sz="half" idx="17"/>
          </p:nvPr>
        </p:nvSpPr>
        <p:spPr/>
        <p:txBody>
          <a:bodyPr>
            <a:normAutofit/>
          </a:bodyPr>
          <a:lstStyle/>
          <a:p>
            <a:pPr marL="285750" indent="-285750">
              <a:buFont typeface="Arial" panose="020B0604020202020204" pitchFamily="34" charset="0"/>
              <a:buChar char="•"/>
            </a:pPr>
            <a:r>
              <a:rPr lang="fi-FI" sz="1600" dirty="0">
                <a:solidFill>
                  <a:schemeClr val="tx1"/>
                </a:solidFill>
              </a:rPr>
              <a:t>Sijoittaja hankkii omistuksia, jotka tuottavat </a:t>
            </a:r>
            <a:r>
              <a:rPr lang="fi-FI" sz="1600" b="1" dirty="0">
                <a:solidFill>
                  <a:schemeClr val="tx1"/>
                </a:solidFill>
              </a:rPr>
              <a:t>kassavirtaa</a:t>
            </a:r>
            <a:r>
              <a:rPr lang="fi-FI" sz="1600" dirty="0">
                <a:solidFill>
                  <a:schemeClr val="tx1"/>
                </a:solidFill>
              </a:rPr>
              <a:t> nyt tai tulevaisuudessa.</a:t>
            </a:r>
          </a:p>
          <a:p>
            <a:pPr marL="285750" indent="-285750">
              <a:buFont typeface="Arial" panose="020B0604020202020204" pitchFamily="34" charset="0"/>
              <a:buChar char="•"/>
            </a:pPr>
            <a:r>
              <a:rPr lang="fi-FI" sz="1600" dirty="0">
                <a:solidFill>
                  <a:schemeClr val="tx1"/>
                </a:solidFill>
              </a:rPr>
              <a:t>Saadakseen voittoa, sijoittajan ei tarvitse luopua omistuksistaan. </a:t>
            </a:r>
          </a:p>
          <a:p>
            <a:pPr marL="285750" indent="-285750">
              <a:buFont typeface="Arial" panose="020B0604020202020204" pitchFamily="34" charset="0"/>
              <a:buChar char="•"/>
            </a:pPr>
            <a:r>
              <a:rPr lang="fi-FI" sz="1600" dirty="0">
                <a:solidFill>
                  <a:schemeClr val="tx1"/>
                </a:solidFill>
              </a:rPr>
              <a:t>Sijoittaminen ei ole nollasummapeliä. </a:t>
            </a:r>
          </a:p>
          <a:p>
            <a:pPr marL="285750" indent="-285750">
              <a:buFont typeface="Arial" panose="020B0604020202020204" pitchFamily="34" charset="0"/>
              <a:buChar char="•"/>
            </a:pPr>
            <a:r>
              <a:rPr lang="fi-FI" sz="1600" b="1" dirty="0">
                <a:solidFill>
                  <a:schemeClr val="tx1"/>
                </a:solidFill>
              </a:rPr>
              <a:t>Esimerkkejä:</a:t>
            </a:r>
            <a:r>
              <a:rPr lang="fi-FI" sz="1600" dirty="0">
                <a:solidFill>
                  <a:schemeClr val="tx1"/>
                </a:solidFill>
              </a:rPr>
              <a:t> osakkeet, asunnot, metsä, joukkovelkakirjat</a:t>
            </a:r>
          </a:p>
        </p:txBody>
      </p:sp>
    </p:spTree>
    <p:extLst>
      <p:ext uri="{BB962C8B-B14F-4D97-AF65-F5344CB8AC3E}">
        <p14:creationId xmlns:p14="http://schemas.microsoft.com/office/powerpoint/2010/main" val="6017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087D0-8BBD-2F46-BA1F-9E3167AC3537}"/>
              </a:ext>
            </a:extLst>
          </p:cNvPr>
          <p:cNvSpPr>
            <a:spLocks noGrp="1"/>
          </p:cNvSpPr>
          <p:nvPr>
            <p:ph type="title"/>
          </p:nvPr>
        </p:nvSpPr>
        <p:spPr/>
        <p:txBody>
          <a:bodyPr/>
          <a:lstStyle/>
          <a:p>
            <a:r>
              <a:rPr lang="fi-FI" dirty="0"/>
              <a:t>Osakkeet sijoituskohteena</a:t>
            </a:r>
          </a:p>
        </p:txBody>
      </p:sp>
      <p:sp>
        <p:nvSpPr>
          <p:cNvPr id="3" name="Sisällön paikkamerkki 2">
            <a:extLst>
              <a:ext uri="{FF2B5EF4-FFF2-40B4-BE49-F238E27FC236}">
                <a16:creationId xmlns:a16="http://schemas.microsoft.com/office/drawing/2014/main" id="{AC7B0B4F-B47B-FE46-87A6-69E1ECDBD84B}"/>
              </a:ext>
            </a:extLst>
          </p:cNvPr>
          <p:cNvSpPr>
            <a:spLocks noGrp="1"/>
          </p:cNvSpPr>
          <p:nvPr>
            <p:ph idx="1"/>
          </p:nvPr>
        </p:nvSpPr>
        <p:spPr>
          <a:xfrm>
            <a:off x="623047" y="1972235"/>
            <a:ext cx="10469023" cy="3938488"/>
          </a:xfrm>
        </p:spPr>
        <p:txBody>
          <a:bodyPr>
            <a:noAutofit/>
          </a:bodyPr>
          <a:lstStyle/>
          <a:p>
            <a:pPr>
              <a:spcAft>
                <a:spcPts val="600"/>
              </a:spcAft>
            </a:pPr>
            <a:r>
              <a:rPr lang="fi-FI" sz="2800" b="1" dirty="0"/>
              <a:t>Osakkeet</a:t>
            </a:r>
            <a:r>
              <a:rPr lang="fi-FI" sz="2800" dirty="0"/>
              <a:t> ovat omistusosuuksia yrityksistä (osakeyhtiöistä).</a:t>
            </a:r>
          </a:p>
          <a:p>
            <a:pPr>
              <a:spcAft>
                <a:spcPts val="600"/>
              </a:spcAft>
            </a:pPr>
            <a:r>
              <a:rPr lang="fi-FI" sz="2800" dirty="0"/>
              <a:t>Osakeyhtiöiden päätarkoitus on vaurastuttaa omistajiaan:</a:t>
            </a:r>
          </a:p>
          <a:p>
            <a:pPr lvl="1">
              <a:spcAft>
                <a:spcPts val="600"/>
              </a:spcAft>
              <a:buClr>
                <a:schemeClr val="accent4">
                  <a:lumMod val="50000"/>
                </a:schemeClr>
              </a:buClr>
            </a:pPr>
            <a:r>
              <a:rPr lang="fi-FI" sz="2600" dirty="0"/>
              <a:t>yritysten tekemä voitto</a:t>
            </a:r>
            <a:r>
              <a:rPr lang="fi-FI" sz="2600" b="1" dirty="0"/>
              <a:t> investoidaan</a:t>
            </a:r>
            <a:r>
              <a:rPr lang="fi-FI" sz="2600" dirty="0"/>
              <a:t> tai jaetaan omistajille </a:t>
            </a:r>
            <a:r>
              <a:rPr lang="fi-FI" sz="2600" b="1" dirty="0"/>
              <a:t>osinkoina</a:t>
            </a:r>
            <a:r>
              <a:rPr lang="fi-FI" sz="2600" dirty="0"/>
              <a:t> </a:t>
            </a:r>
          </a:p>
          <a:p>
            <a:pPr>
              <a:spcAft>
                <a:spcPts val="600"/>
              </a:spcAft>
            </a:pPr>
            <a:r>
              <a:rPr lang="fi-FI" sz="2800" dirty="0"/>
              <a:t>Yrityksen arvo on kaikkien osakkeiden yhteenlaskettu hinta.</a:t>
            </a:r>
          </a:p>
          <a:p>
            <a:pPr>
              <a:spcAft>
                <a:spcPts val="600"/>
              </a:spcAft>
            </a:pPr>
            <a:r>
              <a:rPr lang="fi-FI" sz="2800" dirty="0"/>
              <a:t>Osakkeen hinta taas perustuu </a:t>
            </a:r>
            <a:r>
              <a:rPr lang="fi-FI" sz="2800" b="1" dirty="0"/>
              <a:t>odotuksiin</a:t>
            </a:r>
            <a:r>
              <a:rPr lang="fi-FI" sz="2800" dirty="0"/>
              <a:t> yrityksen </a:t>
            </a:r>
            <a:r>
              <a:rPr lang="fi-FI" sz="2800" b="1" dirty="0"/>
              <a:t>tulevista voitoista</a:t>
            </a:r>
            <a:r>
              <a:rPr lang="fi-FI" sz="2800" dirty="0"/>
              <a:t>.</a:t>
            </a:r>
          </a:p>
          <a:p>
            <a:pPr>
              <a:spcAft>
                <a:spcPts val="600"/>
              </a:spcAft>
            </a:pPr>
            <a:r>
              <a:rPr lang="fi-FI" sz="2800" dirty="0"/>
              <a:t>Siten yritysten arvo ja tuotto perustuvat niiden maksamiin osinkoihin (nyt ja tulevaisuudessa)</a:t>
            </a:r>
          </a:p>
        </p:txBody>
      </p:sp>
    </p:spTree>
    <p:extLst>
      <p:ext uri="{BB962C8B-B14F-4D97-AF65-F5344CB8AC3E}">
        <p14:creationId xmlns:p14="http://schemas.microsoft.com/office/powerpoint/2010/main" val="35917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F872AA1-C0F2-E442-BDD0-36439B2AAEE8}"/>
              </a:ext>
            </a:extLst>
          </p:cNvPr>
          <p:cNvPicPr>
            <a:picLocks noChangeAspect="1"/>
          </p:cNvPicPr>
          <p:nvPr/>
        </p:nvPicPr>
        <p:blipFill>
          <a:blip r:embed="rId3"/>
          <a:stretch>
            <a:fillRect/>
          </a:stretch>
        </p:blipFill>
        <p:spPr>
          <a:xfrm>
            <a:off x="0" y="3488"/>
            <a:ext cx="8745279" cy="6858000"/>
          </a:xfrm>
          <a:prstGeom prst="rect">
            <a:avLst/>
          </a:prstGeom>
        </p:spPr>
      </p:pic>
      <p:sp>
        <p:nvSpPr>
          <p:cNvPr id="3" name="Tekstiruutu 2">
            <a:extLst>
              <a:ext uri="{FF2B5EF4-FFF2-40B4-BE49-F238E27FC236}">
                <a16:creationId xmlns:a16="http://schemas.microsoft.com/office/drawing/2014/main" id="{3C228108-FFF0-5843-9F9B-52075E9CE4E8}"/>
              </a:ext>
            </a:extLst>
          </p:cNvPr>
          <p:cNvSpPr txBox="1"/>
          <p:nvPr/>
        </p:nvSpPr>
        <p:spPr>
          <a:xfrm>
            <a:off x="8745279" y="6392847"/>
            <a:ext cx="2765172" cy="461665"/>
          </a:xfrm>
          <a:prstGeom prst="rect">
            <a:avLst/>
          </a:prstGeom>
          <a:noFill/>
        </p:spPr>
        <p:txBody>
          <a:bodyPr wrap="square" rtlCol="0">
            <a:spAutoFit/>
          </a:bodyPr>
          <a:lstStyle/>
          <a:p>
            <a:r>
              <a:rPr lang="fi-FI" sz="1200" dirty="0"/>
              <a:t>Lähde: </a:t>
            </a:r>
            <a:r>
              <a:rPr lang="fi-FI" sz="1200" b="1" dirty="0"/>
              <a:t>Jeremy J. </a:t>
            </a:r>
            <a:r>
              <a:rPr lang="fi-FI" sz="1200" b="1" dirty="0" err="1"/>
              <a:t>Siegel</a:t>
            </a:r>
            <a:r>
              <a:rPr lang="fi-FI" sz="1200" dirty="0"/>
              <a:t>, </a:t>
            </a:r>
          </a:p>
          <a:p>
            <a:r>
              <a:rPr lang="fi-FI" sz="1200" dirty="0" err="1"/>
              <a:t>Stocks</a:t>
            </a:r>
            <a:r>
              <a:rPr lang="fi-FI" sz="1200" dirty="0"/>
              <a:t> For </a:t>
            </a:r>
            <a:r>
              <a:rPr lang="fi-FI" sz="1200" dirty="0" err="1"/>
              <a:t>The</a:t>
            </a:r>
            <a:r>
              <a:rPr lang="fi-FI" sz="1200" dirty="0"/>
              <a:t> Long </a:t>
            </a:r>
            <a:r>
              <a:rPr lang="fi-FI" sz="1200" dirty="0" err="1"/>
              <a:t>Run</a:t>
            </a:r>
            <a:endParaRPr lang="fi-FI" sz="1200" dirty="0"/>
          </a:p>
        </p:txBody>
      </p:sp>
      <p:graphicFrame>
        <p:nvGraphicFramePr>
          <p:cNvPr id="4" name="Taulukko 3">
            <a:extLst>
              <a:ext uri="{FF2B5EF4-FFF2-40B4-BE49-F238E27FC236}">
                <a16:creationId xmlns:a16="http://schemas.microsoft.com/office/drawing/2014/main" id="{BDA80126-240A-CC4E-AA00-06652D136899}"/>
              </a:ext>
            </a:extLst>
          </p:cNvPr>
          <p:cNvGraphicFramePr>
            <a:graphicFrameLocks noGrp="1"/>
          </p:cNvGraphicFramePr>
          <p:nvPr>
            <p:extLst>
              <p:ext uri="{D42A27DB-BD31-4B8C-83A1-F6EECF244321}">
                <p14:modId xmlns:p14="http://schemas.microsoft.com/office/powerpoint/2010/main" val="3909253846"/>
              </p:ext>
            </p:extLst>
          </p:nvPr>
        </p:nvGraphicFramePr>
        <p:xfrm>
          <a:off x="8590548" y="2498481"/>
          <a:ext cx="3490494" cy="3184512"/>
        </p:xfrm>
        <a:graphic>
          <a:graphicData uri="http://schemas.openxmlformats.org/drawingml/2006/table">
            <a:tbl>
              <a:tblPr firstRow="1" bandRow="1">
                <a:tableStyleId>{72833802-FEF1-4C79-8D5D-14CF1EAF98D9}</a:tableStyleId>
              </a:tblPr>
              <a:tblGrid>
                <a:gridCol w="1840831">
                  <a:extLst>
                    <a:ext uri="{9D8B030D-6E8A-4147-A177-3AD203B41FA5}">
                      <a16:colId xmlns:a16="http://schemas.microsoft.com/office/drawing/2014/main" val="1118168792"/>
                    </a:ext>
                  </a:extLst>
                </a:gridCol>
                <a:gridCol w="1649663">
                  <a:extLst>
                    <a:ext uri="{9D8B030D-6E8A-4147-A177-3AD203B41FA5}">
                      <a16:colId xmlns:a16="http://schemas.microsoft.com/office/drawing/2014/main" val="3535388249"/>
                    </a:ext>
                  </a:extLst>
                </a:gridCol>
              </a:tblGrid>
              <a:tr h="421424">
                <a:tc>
                  <a:txBody>
                    <a:bodyPr/>
                    <a:lstStyle/>
                    <a:p>
                      <a:pPr algn="ctr"/>
                      <a:r>
                        <a:rPr lang="fi-FI" sz="1800" dirty="0"/>
                        <a:t>Omaisuus-luokka</a:t>
                      </a:r>
                      <a:endParaRPr lang="fi-FI"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50000"/>
                      </a:schemeClr>
                    </a:solidFill>
                  </a:tcPr>
                </a:tc>
                <a:tc>
                  <a:txBody>
                    <a:bodyPr/>
                    <a:lstStyle/>
                    <a:p>
                      <a:pPr algn="ctr"/>
                      <a:r>
                        <a:rPr lang="fi-FI" sz="1800" dirty="0"/>
                        <a:t>Vuosittainen tuotto</a:t>
                      </a:r>
                      <a:endParaRPr lang="fi-FI" sz="1800" dirty="0">
                        <a:latin typeface="Arial" panose="020B0604020202020204" pitchFamily="34" charset="0"/>
                        <a:cs typeface="Arial" panose="020B0604020202020204" pitchFamily="34" charset="0"/>
                      </a:endParaRPr>
                    </a:p>
                  </a:txBody>
                  <a:tcPr anchor="ctr">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656630606"/>
                  </a:ext>
                </a:extLst>
              </a:tr>
              <a:tr h="421424">
                <a:tc>
                  <a:txBody>
                    <a:bodyPr/>
                    <a:lstStyle/>
                    <a:p>
                      <a:r>
                        <a:rPr lang="fi-FI" sz="1800" dirty="0"/>
                        <a:t>Osakkeet</a:t>
                      </a:r>
                      <a:endParaRPr lang="fi-FI"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fi-FI" sz="1800" dirty="0"/>
                        <a:t>6,6 %</a:t>
                      </a:r>
                      <a:endParaRPr lang="fi-FI" sz="1800" dirty="0">
                        <a:latin typeface="Arial" panose="020B0604020202020204" pitchFamily="34" charset="0"/>
                        <a:cs typeface="Arial" panose="020B0604020202020204" pitchFamily="34" charset="0"/>
                      </a:endParaRPr>
                    </a:p>
                  </a:txBody>
                  <a:tcPr anchor="ctr">
                    <a:lnR w="1270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222135183"/>
                  </a:ext>
                </a:extLst>
              </a:tr>
              <a:tr h="421424">
                <a:tc>
                  <a:txBody>
                    <a:bodyPr/>
                    <a:lstStyle/>
                    <a:p>
                      <a:r>
                        <a:rPr lang="fi-FI" sz="1800" dirty="0"/>
                        <a:t>Joukkovelkakirjat (pitkät, yli 1 v.)</a:t>
                      </a:r>
                      <a:endParaRPr lang="fi-FI"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fi-FI" sz="1800" dirty="0"/>
                        <a:t>3,6 %</a:t>
                      </a:r>
                      <a:endParaRPr lang="fi-FI" sz="1800" dirty="0">
                        <a:latin typeface="Arial" panose="020B0604020202020204" pitchFamily="34" charset="0"/>
                        <a:cs typeface="Arial" panose="020B0604020202020204" pitchFamily="34" charset="0"/>
                      </a:endParaRPr>
                    </a:p>
                  </a:txBody>
                  <a:tcPr anchor="ctr">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852588417"/>
                  </a:ext>
                </a:extLst>
              </a:tr>
              <a:tr h="421424">
                <a:tc>
                  <a:txBody>
                    <a:bodyPr/>
                    <a:lstStyle/>
                    <a:p>
                      <a:r>
                        <a:rPr lang="fi-FI" sz="1800" dirty="0"/>
                        <a:t>Joukkovelkakirjat (lyhyet)</a:t>
                      </a:r>
                      <a:endParaRPr lang="fi-FI"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fi-FI" sz="1800" dirty="0"/>
                        <a:t>2,7 %</a:t>
                      </a:r>
                      <a:endParaRPr lang="fi-FI" sz="1800" dirty="0">
                        <a:latin typeface="Arial" panose="020B0604020202020204" pitchFamily="34" charset="0"/>
                        <a:cs typeface="Arial" panose="020B0604020202020204" pitchFamily="34" charset="0"/>
                      </a:endParaRPr>
                    </a:p>
                  </a:txBody>
                  <a:tcPr anchor="ctr">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977380996"/>
                  </a:ext>
                </a:extLst>
              </a:tr>
              <a:tr h="421424">
                <a:tc>
                  <a:txBody>
                    <a:bodyPr/>
                    <a:lstStyle/>
                    <a:p>
                      <a:r>
                        <a:rPr lang="fi-FI" sz="1800" dirty="0"/>
                        <a:t>Kulta</a:t>
                      </a:r>
                      <a:endParaRPr lang="fi-FI"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fi-FI" sz="1800" dirty="0"/>
                        <a:t>0,7 %</a:t>
                      </a:r>
                      <a:endParaRPr lang="fi-FI" sz="1800" dirty="0">
                        <a:latin typeface="Arial" panose="020B0604020202020204" pitchFamily="34" charset="0"/>
                        <a:cs typeface="Arial" panose="020B0604020202020204" pitchFamily="34" charset="0"/>
                      </a:endParaRPr>
                    </a:p>
                  </a:txBody>
                  <a:tcPr anchor="ctr">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003763552"/>
                  </a:ext>
                </a:extLst>
              </a:tr>
              <a:tr h="421424">
                <a:tc>
                  <a:txBody>
                    <a:bodyPr/>
                    <a:lstStyle/>
                    <a:p>
                      <a:r>
                        <a:rPr lang="fi-FI" sz="1800" dirty="0"/>
                        <a:t>Käteinen</a:t>
                      </a:r>
                      <a:endParaRPr lang="fi-FI"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fi-FI" sz="1800" dirty="0"/>
                        <a:t>-1,4 %</a:t>
                      </a:r>
                      <a:endParaRPr lang="fi-FI" sz="1800" dirty="0">
                        <a:latin typeface="Arial" panose="020B0604020202020204" pitchFamily="34" charset="0"/>
                        <a:cs typeface="Arial" panose="020B0604020202020204" pitchFamily="34" charset="0"/>
                      </a:endParaRPr>
                    </a:p>
                  </a:txBody>
                  <a:tcPr anchor="ctr">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856136723"/>
                  </a:ext>
                </a:extLst>
              </a:tr>
            </a:tbl>
          </a:graphicData>
        </a:graphic>
      </p:graphicFrame>
    </p:spTree>
    <p:extLst>
      <p:ext uri="{BB962C8B-B14F-4D97-AF65-F5344CB8AC3E}">
        <p14:creationId xmlns:p14="http://schemas.microsoft.com/office/powerpoint/2010/main" val="379923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51A0C-CF9E-1D42-9CF4-5D79C32C6C05}"/>
              </a:ext>
            </a:extLst>
          </p:cNvPr>
          <p:cNvSpPr>
            <a:spLocks noGrp="1"/>
          </p:cNvSpPr>
          <p:nvPr>
            <p:ph type="title"/>
          </p:nvPr>
        </p:nvSpPr>
        <p:spPr/>
        <p:txBody>
          <a:bodyPr/>
          <a:lstStyle/>
          <a:p>
            <a:r>
              <a:rPr lang="fi-FI" dirty="0"/>
              <a:t>Miten osakkeisiin sijoitetaan? </a:t>
            </a:r>
          </a:p>
        </p:txBody>
      </p:sp>
      <p:sp>
        <p:nvSpPr>
          <p:cNvPr id="3" name="Sisällön paikkamerkki 2">
            <a:extLst>
              <a:ext uri="{FF2B5EF4-FFF2-40B4-BE49-F238E27FC236}">
                <a16:creationId xmlns:a16="http://schemas.microsoft.com/office/drawing/2014/main" id="{6639083C-3B16-494E-B184-E77AE8C3F5F4}"/>
              </a:ext>
            </a:extLst>
          </p:cNvPr>
          <p:cNvSpPr>
            <a:spLocks noGrp="1"/>
          </p:cNvSpPr>
          <p:nvPr>
            <p:ph idx="1"/>
          </p:nvPr>
        </p:nvSpPr>
        <p:spPr>
          <a:xfrm>
            <a:off x="623047" y="1757548"/>
            <a:ext cx="10941425" cy="3967646"/>
          </a:xfrm>
        </p:spPr>
        <p:txBody>
          <a:bodyPr>
            <a:noAutofit/>
          </a:bodyPr>
          <a:lstStyle/>
          <a:p>
            <a:r>
              <a:rPr lang="fi-FI" sz="2800" dirty="0"/>
              <a:t>Ensin pitää avata </a:t>
            </a:r>
            <a:r>
              <a:rPr lang="fi-FI" sz="2800" b="1" dirty="0"/>
              <a:t>arvo-osuustili</a:t>
            </a:r>
            <a:r>
              <a:rPr lang="fi-FI" sz="2800" dirty="0"/>
              <a:t> eli osake- ja rahastosalkku. </a:t>
            </a:r>
          </a:p>
          <a:p>
            <a:r>
              <a:rPr lang="fi-FI" sz="2800" dirty="0"/>
              <a:t>Osakkeisiin sijoitetaan joko ostamalla niitä suoraan pörssistä tai hankkimalla osuuksia rahastoista. </a:t>
            </a:r>
          </a:p>
          <a:p>
            <a:r>
              <a:rPr lang="fi-FI" sz="2800" b="1" dirty="0"/>
              <a:t>Rahastosijoittaminen</a:t>
            </a:r>
            <a:r>
              <a:rPr lang="fi-FI" sz="2800" dirty="0"/>
              <a:t> on vaivatonta, koska rahastoyhtiö valitsee ja hankkii sijoituskohteet puolestasi. Tästä syntyy kuitenkin kuluja, jotka peritään rahastoon tehdyistä sijoituksista. </a:t>
            </a:r>
          </a:p>
          <a:p>
            <a:pPr lvl="1">
              <a:buClr>
                <a:schemeClr val="accent4">
                  <a:lumMod val="50000"/>
                </a:schemeClr>
              </a:buClr>
            </a:pPr>
            <a:r>
              <a:rPr lang="fi-FI" sz="2400" dirty="0"/>
              <a:t>esim. merkintä-, lunastus- ja hoitamiskulut</a:t>
            </a:r>
          </a:p>
          <a:p>
            <a:r>
              <a:rPr lang="fi-FI" sz="2800" b="1" dirty="0"/>
              <a:t>Suorat osakeostot </a:t>
            </a:r>
            <a:r>
              <a:rPr lang="fi-FI" sz="2800" dirty="0"/>
              <a:t>tapahtuvat meklarin välityksellä, jolle annetaan toimeksianto jonkin osakkeen ostamisesta tai myymisestä. Toteutuneesta osakekaupasta maksetaan välityspalkkio. </a:t>
            </a:r>
          </a:p>
          <a:p>
            <a:pPr lvl="1">
              <a:buClr>
                <a:schemeClr val="accent4">
                  <a:lumMod val="50000"/>
                </a:schemeClr>
              </a:buClr>
              <a:buFont typeface="Arial" panose="020B0604020202020204" pitchFamily="34" charset="0"/>
              <a:buChar char="•"/>
            </a:pPr>
            <a:r>
              <a:rPr lang="fi-FI" sz="2400" dirty="0"/>
              <a:t>sijoittajan täytyy itse perehtyä yrityksiin, joihin sijoittaa</a:t>
            </a:r>
          </a:p>
        </p:txBody>
      </p:sp>
    </p:spTree>
    <p:extLst>
      <p:ext uri="{BB962C8B-B14F-4D97-AF65-F5344CB8AC3E}">
        <p14:creationId xmlns:p14="http://schemas.microsoft.com/office/powerpoint/2010/main" val="20849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51A0C-CF9E-1D42-9CF4-5D79C32C6C05}"/>
              </a:ext>
            </a:extLst>
          </p:cNvPr>
          <p:cNvSpPr>
            <a:spLocks noGrp="1"/>
          </p:cNvSpPr>
          <p:nvPr>
            <p:ph type="title"/>
          </p:nvPr>
        </p:nvSpPr>
        <p:spPr/>
        <p:txBody>
          <a:bodyPr/>
          <a:lstStyle/>
          <a:p>
            <a:r>
              <a:rPr lang="fi-FI" dirty="0"/>
              <a:t>Miten osakkeisiin sijoitetaan? </a:t>
            </a:r>
          </a:p>
        </p:txBody>
      </p:sp>
      <p:sp>
        <p:nvSpPr>
          <p:cNvPr id="3" name="Sisällön paikkamerkki 2">
            <a:extLst>
              <a:ext uri="{FF2B5EF4-FFF2-40B4-BE49-F238E27FC236}">
                <a16:creationId xmlns:a16="http://schemas.microsoft.com/office/drawing/2014/main" id="{6639083C-3B16-494E-B184-E77AE8C3F5F4}"/>
              </a:ext>
            </a:extLst>
          </p:cNvPr>
          <p:cNvSpPr>
            <a:spLocks noGrp="1"/>
          </p:cNvSpPr>
          <p:nvPr>
            <p:ph idx="1"/>
          </p:nvPr>
        </p:nvSpPr>
        <p:spPr>
          <a:xfrm>
            <a:off x="623047" y="1757548"/>
            <a:ext cx="10941425" cy="3967646"/>
          </a:xfrm>
        </p:spPr>
        <p:txBody>
          <a:bodyPr>
            <a:noAutofit/>
          </a:bodyPr>
          <a:lstStyle/>
          <a:p>
            <a:r>
              <a:rPr lang="fi-FI" sz="2800" dirty="0"/>
              <a:t>OST eli osakesäästötili</a:t>
            </a:r>
          </a:p>
          <a:p>
            <a:pPr lvl="1"/>
            <a:r>
              <a:rPr lang="fi-FI" sz="2400" dirty="0"/>
              <a:t>Osakesäästötili on tili, jonka sisällä voi käydä kauppaa osakkeilla verovapaasti</a:t>
            </a:r>
          </a:p>
          <a:p>
            <a:pPr lvl="1"/>
            <a:r>
              <a:rPr lang="fi-FI" sz="2400" dirty="0"/>
              <a:t>Verotettavaa tuottoa syntyy vasta, kun teet tililtä noston tai kun lakkautat osakesäästötilisi</a:t>
            </a:r>
          </a:p>
          <a:p>
            <a:pPr lvl="1"/>
            <a:r>
              <a:rPr lang="fi-FI" sz="2400" dirty="0"/>
              <a:t>Osakesäästötilille ei voi (tällä hetkellä) ostaa rahastoja</a:t>
            </a:r>
          </a:p>
        </p:txBody>
      </p:sp>
    </p:spTree>
    <p:extLst>
      <p:ext uri="{BB962C8B-B14F-4D97-AF65-F5344CB8AC3E}">
        <p14:creationId xmlns:p14="http://schemas.microsoft.com/office/powerpoint/2010/main" val="30878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14394-B749-1043-941D-CFD7851D499C}"/>
              </a:ext>
            </a:extLst>
          </p:cNvPr>
          <p:cNvSpPr>
            <a:spLocks noGrp="1"/>
          </p:cNvSpPr>
          <p:nvPr>
            <p:ph type="title"/>
          </p:nvPr>
        </p:nvSpPr>
        <p:spPr/>
        <p:txBody>
          <a:bodyPr/>
          <a:lstStyle/>
          <a:p>
            <a:r>
              <a:rPr lang="fi-FI" dirty="0"/>
              <a:t>Viisi vinkkiä osakesäästämiseen</a:t>
            </a:r>
          </a:p>
        </p:txBody>
      </p:sp>
      <p:sp>
        <p:nvSpPr>
          <p:cNvPr id="3" name="Sisällön paikkamerkki 2">
            <a:extLst>
              <a:ext uri="{FF2B5EF4-FFF2-40B4-BE49-F238E27FC236}">
                <a16:creationId xmlns:a16="http://schemas.microsoft.com/office/drawing/2014/main" id="{B6087689-657E-964E-AE46-A8DF167663AD}"/>
              </a:ext>
            </a:extLst>
          </p:cNvPr>
          <p:cNvSpPr>
            <a:spLocks noGrp="1"/>
          </p:cNvSpPr>
          <p:nvPr>
            <p:ph idx="1"/>
          </p:nvPr>
        </p:nvSpPr>
        <p:spPr/>
        <p:txBody>
          <a:bodyPr>
            <a:normAutofit/>
          </a:bodyPr>
          <a:lstStyle/>
          <a:p>
            <a:pPr marL="622300" indent="-622300">
              <a:lnSpc>
                <a:spcPct val="110000"/>
              </a:lnSpc>
              <a:buFont typeface="+mj-lt"/>
              <a:buAutoNum type="arabicPeriod"/>
            </a:pPr>
            <a:r>
              <a:rPr lang="fi-FI" sz="3200" dirty="0"/>
              <a:t>Laadi itsellesi </a:t>
            </a:r>
            <a:r>
              <a:rPr lang="fi-FI" sz="3200" b="1" dirty="0"/>
              <a:t>sijoitussuunnitelma</a:t>
            </a:r>
            <a:r>
              <a:rPr lang="fi-FI" sz="3200" dirty="0"/>
              <a:t>.  </a:t>
            </a:r>
          </a:p>
          <a:p>
            <a:pPr marL="622300" indent="-622300">
              <a:lnSpc>
                <a:spcPct val="110000"/>
              </a:lnSpc>
              <a:buFont typeface="+mj-lt"/>
              <a:buAutoNum type="arabicPeriod"/>
            </a:pPr>
            <a:r>
              <a:rPr lang="fi-FI" sz="3200" dirty="0"/>
              <a:t>Laita sijoittamiseen tarkoitetut varat heti erilliselle tilille.  </a:t>
            </a:r>
          </a:p>
          <a:p>
            <a:pPr marL="622300" indent="-622300">
              <a:lnSpc>
                <a:spcPct val="110000"/>
              </a:lnSpc>
              <a:buFont typeface="+mj-lt"/>
              <a:buAutoNum type="arabicPeriod"/>
            </a:pPr>
            <a:r>
              <a:rPr lang="fi-FI" sz="3200" dirty="0"/>
              <a:t>Kannattaa säästää vain sellaisia summia, jotka eivät heikennä yleistä elämänlaatua. </a:t>
            </a:r>
          </a:p>
          <a:p>
            <a:pPr marL="622300" indent="-622300">
              <a:lnSpc>
                <a:spcPct val="110000"/>
              </a:lnSpc>
              <a:buFont typeface="+mj-lt"/>
              <a:buAutoNum type="arabicPeriod"/>
            </a:pPr>
            <a:r>
              <a:rPr lang="fi-FI" sz="3200" dirty="0"/>
              <a:t>Sijoita vain varoja, joita et tarvitse lyhyellä aikavälillä</a:t>
            </a:r>
          </a:p>
          <a:p>
            <a:pPr marL="622300" indent="-622300">
              <a:lnSpc>
                <a:spcPct val="110000"/>
              </a:lnSpc>
              <a:buFont typeface="+mj-lt"/>
              <a:buAutoNum type="arabicPeriod"/>
            </a:pPr>
            <a:r>
              <a:rPr lang="fi-FI" sz="3200" dirty="0"/>
              <a:t>Älä yliarvioi omaa osaamistasi. </a:t>
            </a:r>
          </a:p>
          <a:p>
            <a:pPr marL="622300" indent="-622300">
              <a:lnSpc>
                <a:spcPct val="110000"/>
              </a:lnSpc>
              <a:buFont typeface="+mj-lt"/>
              <a:buAutoNum type="arabicPeriod"/>
            </a:pPr>
            <a:endParaRPr lang="fi-FI" sz="3200" dirty="0"/>
          </a:p>
          <a:p>
            <a:pPr marL="0" indent="0">
              <a:lnSpc>
                <a:spcPct val="110000"/>
              </a:lnSpc>
              <a:buNone/>
            </a:pPr>
            <a:endParaRPr lang="fi-FI" sz="3200" dirty="0"/>
          </a:p>
        </p:txBody>
      </p:sp>
    </p:spTree>
    <p:extLst>
      <p:ext uri="{BB962C8B-B14F-4D97-AF65-F5344CB8AC3E}">
        <p14:creationId xmlns:p14="http://schemas.microsoft.com/office/powerpoint/2010/main" val="39174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14394-B749-1043-941D-CFD7851D499C}"/>
              </a:ext>
            </a:extLst>
          </p:cNvPr>
          <p:cNvSpPr>
            <a:spLocks noGrp="1"/>
          </p:cNvSpPr>
          <p:nvPr>
            <p:ph type="title"/>
          </p:nvPr>
        </p:nvSpPr>
        <p:spPr/>
        <p:txBody>
          <a:bodyPr/>
          <a:lstStyle/>
          <a:p>
            <a:r>
              <a:rPr lang="fi-FI" dirty="0"/>
              <a:t>Viisi vinkkiä osakesäästämiseen</a:t>
            </a:r>
          </a:p>
        </p:txBody>
      </p:sp>
      <p:sp>
        <p:nvSpPr>
          <p:cNvPr id="3" name="Sisällön paikkamerkki 2">
            <a:extLst>
              <a:ext uri="{FF2B5EF4-FFF2-40B4-BE49-F238E27FC236}">
                <a16:creationId xmlns:a16="http://schemas.microsoft.com/office/drawing/2014/main" id="{B6087689-657E-964E-AE46-A8DF167663AD}"/>
              </a:ext>
            </a:extLst>
          </p:cNvPr>
          <p:cNvSpPr>
            <a:spLocks noGrp="1"/>
          </p:cNvSpPr>
          <p:nvPr>
            <p:ph idx="1"/>
          </p:nvPr>
        </p:nvSpPr>
        <p:spPr/>
        <p:txBody>
          <a:bodyPr>
            <a:normAutofit fontScale="85000" lnSpcReduction="10000"/>
          </a:bodyPr>
          <a:lstStyle/>
          <a:p>
            <a:pPr marL="0" indent="0">
              <a:lnSpc>
                <a:spcPct val="110000"/>
              </a:lnSpc>
              <a:buNone/>
            </a:pPr>
            <a:r>
              <a:rPr lang="fi-FI" sz="3200" dirty="0">
                <a:solidFill>
                  <a:schemeClr val="accent4"/>
                </a:solidFill>
              </a:rPr>
              <a:t>Bonus</a:t>
            </a:r>
            <a:r>
              <a:rPr lang="fi-FI" sz="3200" dirty="0"/>
              <a:t>: Lue artikkeli ”Pelottaako ”Älä koskaan sijoita enempää kuin olet valmis häviämään” -sääntö arimmat säästäjät pois sijoittamisen maailmasta?” </a:t>
            </a:r>
          </a:p>
          <a:p>
            <a:pPr marL="0" indent="0">
              <a:lnSpc>
                <a:spcPct val="110000"/>
              </a:lnSpc>
              <a:buNone/>
            </a:pPr>
            <a:endParaRPr lang="fi-FI" sz="3200" dirty="0"/>
          </a:p>
          <a:p>
            <a:pPr marL="0" indent="0">
              <a:lnSpc>
                <a:spcPct val="110000"/>
              </a:lnSpc>
              <a:buNone/>
            </a:pPr>
            <a:r>
              <a:rPr lang="fi-FI" sz="3200" dirty="0">
                <a:solidFill>
                  <a:schemeClr val="accent5"/>
                </a:solidFill>
                <a:hlinkClick r:id="rId3">
                  <a:extLst>
                    <a:ext uri="{A12FA001-AC4F-418D-AE19-62706E023703}">
                      <ahyp:hlinkClr xmlns:ahyp="http://schemas.microsoft.com/office/drawing/2018/hyperlinkcolor" val="tx"/>
                    </a:ext>
                  </a:extLst>
                </a:hlinkClick>
              </a:rPr>
              <a:t>https://viisasraha.fi/N%C3%A4k%C3%B6kulma/Pelottaako-%E2%80%9D%C3%84l%C3%A4-koskaan-sijoita-enemp%C3%A4%C3%A4-kuin-olet-valmis-h%C3%A4vi%C3%A4m%C3%A4%C3%A4n%E2%80%9D-s%C3%A4%C3%A4nt%C3%B6-arimmat-s%C3%A4%C3%A4st%C3%A4j%C3%A4t-pois-sijoittamisen-maailmasta</a:t>
            </a:r>
            <a:endParaRPr lang="fi-FI" sz="3200" dirty="0">
              <a:solidFill>
                <a:schemeClr val="accent5"/>
              </a:solidFill>
            </a:endParaRPr>
          </a:p>
          <a:p>
            <a:pPr marL="0" indent="0">
              <a:lnSpc>
                <a:spcPct val="110000"/>
              </a:lnSpc>
              <a:buNone/>
            </a:pPr>
            <a:endParaRPr lang="fi-FI" sz="3200" dirty="0"/>
          </a:p>
          <a:p>
            <a:pPr marL="0" indent="0">
              <a:lnSpc>
                <a:spcPct val="110000"/>
              </a:lnSpc>
              <a:buNone/>
            </a:pPr>
            <a:endParaRPr lang="fi-FI" sz="3200" dirty="0"/>
          </a:p>
          <a:p>
            <a:pPr marL="0" indent="0">
              <a:lnSpc>
                <a:spcPct val="110000"/>
              </a:lnSpc>
              <a:buNone/>
            </a:pPr>
            <a:endParaRPr lang="fi-FI" sz="3200" dirty="0"/>
          </a:p>
          <a:p>
            <a:pPr marL="0" indent="0">
              <a:lnSpc>
                <a:spcPct val="110000"/>
              </a:lnSpc>
              <a:buNone/>
            </a:pPr>
            <a:endParaRPr lang="fi-FI" sz="3200" dirty="0"/>
          </a:p>
          <a:p>
            <a:pPr marL="0" indent="0">
              <a:lnSpc>
                <a:spcPct val="110000"/>
              </a:lnSpc>
              <a:buNone/>
            </a:pPr>
            <a:endParaRPr lang="fi-FI" sz="3200" dirty="0"/>
          </a:p>
        </p:txBody>
      </p:sp>
    </p:spTree>
    <p:extLst>
      <p:ext uri="{BB962C8B-B14F-4D97-AF65-F5344CB8AC3E}">
        <p14:creationId xmlns:p14="http://schemas.microsoft.com/office/powerpoint/2010/main" val="31783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AT perus">
  <a:themeElements>
    <a:clrScheme name="TAT">
      <a:dk1>
        <a:srgbClr val="000000"/>
      </a:dk1>
      <a:lt1>
        <a:srgbClr val="FFFFFF"/>
      </a:lt1>
      <a:dk2>
        <a:srgbClr val="300F5E"/>
      </a:dk2>
      <a:lt2>
        <a:srgbClr val="CCCCCC"/>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36E6A66A-7364-41E4-B35C-33076DF9C1D5}"/>
    </a:ext>
  </a:extLst>
</a:theme>
</file>

<file path=ppt/theme/theme2.xml><?xml version="1.0" encoding="utf-8"?>
<a:theme xmlns:a="http://schemas.openxmlformats.org/drawingml/2006/main" name="TAT 2">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013CAB4B-0BCA-4FDE-A1E2-E2B5BEF11F30}"/>
    </a:ext>
  </a:extLst>
</a:theme>
</file>

<file path=ppt/theme/theme3.xml><?xml version="1.0" encoding="utf-8"?>
<a:theme xmlns:a="http://schemas.openxmlformats.org/drawingml/2006/main" name="TAT 3">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E854CA33-296E-4A96-8E2F-DEAF4F61FACB}"/>
    </a:ext>
  </a:extLst>
</a:theme>
</file>

<file path=ppt/theme/theme4.xml><?xml version="1.0" encoding="utf-8"?>
<a:theme xmlns:a="http://schemas.openxmlformats.org/drawingml/2006/main" name="TAT 4">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8DD81D77-1F2C-4B54-8413-EDA3A2A81D97}"/>
    </a:ext>
  </a:extLst>
</a:theme>
</file>

<file path=ppt/theme/theme5.xml><?xml version="1.0" encoding="utf-8"?>
<a:theme xmlns:a="http://schemas.openxmlformats.org/drawingml/2006/main" name="TAT 5">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A7A17059-3F49-4670-A3A2-ABD60F4D5FB7}"/>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C90B6B78A6941408A90372B3F68DBDA" ma:contentTypeVersion="13" ma:contentTypeDescription="Luo uusi asiakirja." ma:contentTypeScope="" ma:versionID="4dd431feb2a1daf84b8f7ee09943b216">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ed15f3ca93137f8c00ae0a824900b15a"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22CA5-43C4-4993-97E3-6ACBE5BB5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DC56EC-D0FF-4B80-B1C2-8B2EE3AF514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316149E-E88A-493D-9A9D-6D8C8BB7BB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TAT_Powerpoint_mallipohja_tyhjä_2022[1406]</Template>
  <TotalTime>3693</TotalTime>
  <Words>1027</Words>
  <Application>Microsoft Office PowerPoint</Application>
  <PresentationFormat>Laajakuva</PresentationFormat>
  <Paragraphs>94</Paragraphs>
  <Slides>10</Slides>
  <Notes>8</Notes>
  <HiddenSlides>0</HiddenSlides>
  <MMClips>0</MMClips>
  <ScaleCrop>false</ScaleCrop>
  <HeadingPairs>
    <vt:vector size="6" baseType="variant">
      <vt:variant>
        <vt:lpstr>Käytetyt fontit</vt:lpstr>
      </vt:variant>
      <vt:variant>
        <vt:i4>7</vt:i4>
      </vt:variant>
      <vt:variant>
        <vt:lpstr>Teema</vt:lpstr>
      </vt:variant>
      <vt:variant>
        <vt:i4>5</vt:i4>
      </vt:variant>
      <vt:variant>
        <vt:lpstr>Dian otsikot</vt:lpstr>
      </vt:variant>
      <vt:variant>
        <vt:i4>10</vt:i4>
      </vt:variant>
    </vt:vector>
  </HeadingPairs>
  <TitlesOfParts>
    <vt:vector size="22" baseType="lpstr">
      <vt:lpstr>Arial</vt:lpstr>
      <vt:lpstr>Calibri</vt:lpstr>
      <vt:lpstr>Geomanist</vt:lpstr>
      <vt:lpstr>Geomanist Bold</vt:lpstr>
      <vt:lpstr>Geomanist Regular</vt:lpstr>
      <vt:lpstr>Nordnet Sans Mono</vt:lpstr>
      <vt:lpstr>Roboto</vt:lpstr>
      <vt:lpstr>TAT perus</vt:lpstr>
      <vt:lpstr>TAT 2</vt:lpstr>
      <vt:lpstr>TAT 3</vt:lpstr>
      <vt:lpstr>TAT 4</vt:lpstr>
      <vt:lpstr>TAT 5</vt:lpstr>
      <vt:lpstr>Sijoitussuunnitelma</vt:lpstr>
      <vt:lpstr>PowerPoint-esitys</vt:lpstr>
      <vt:lpstr>Onko sijoittaminen uhkapeliä?</vt:lpstr>
      <vt:lpstr>Osakkeet sijoituskohteena</vt:lpstr>
      <vt:lpstr>PowerPoint-esitys</vt:lpstr>
      <vt:lpstr>Miten osakkeisiin sijoitetaan? </vt:lpstr>
      <vt:lpstr>Miten osakkeisiin sijoitetaan? </vt:lpstr>
      <vt:lpstr>Viisi vinkkiä osakesäästämiseen</vt:lpstr>
      <vt:lpstr>Viisi vinkkiä osakesäästämiseen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Holmström Timo</dc:creator>
  <cp:lastModifiedBy>Pajunen Sari</cp:lastModifiedBy>
  <cp:revision>81</cp:revision>
  <dcterms:created xsi:type="dcterms:W3CDTF">2022-04-07T10:52:35Z</dcterms:created>
  <dcterms:modified xsi:type="dcterms:W3CDTF">2023-07-28T09:10:09Z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ies>
</file>