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05b8d1f34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05b8d1f34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05b8d1f343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05b8d1f343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d3b5c35d0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d3b5c35d0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05b8d1f343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05b8d1f343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05b8d1f343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305b8d1f343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05b8d1f343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05b8d1f343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05b8d1f343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05b8d1f343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fi" sz="5800"/>
              <a:t>Analysis of the podzolic soil</a:t>
            </a:r>
            <a:endParaRPr b="1" sz="5800"/>
          </a:p>
        </p:txBody>
      </p:sp>
      <p:sp>
        <p:nvSpPr>
          <p:cNvPr id="55" name="Google Shape;55;p13"/>
          <p:cNvSpPr txBox="1"/>
          <p:nvPr>
            <p:ph idx="1" type="subTitle"/>
          </p:nvPr>
        </p:nvSpPr>
        <p:spPr>
          <a:xfrm>
            <a:off x="311700" y="300827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fi" sz="2600"/>
              <a:t>Analysis of the podzolic soil: T</a:t>
            </a:r>
            <a:r>
              <a:rPr b="1" lang="fi" sz="100"/>
              <a:t>T</a:t>
            </a:r>
            <a:r>
              <a:rPr b="1" lang="fi" sz="2600"/>
              <a:t>hursday Field Trip (Pyhävuori)</a:t>
            </a:r>
            <a:endParaRPr b="1" sz="2600"/>
          </a:p>
        </p:txBody>
      </p:sp>
      <p:sp>
        <p:nvSpPr>
          <p:cNvPr id="61" name="Google Shape;61;p14"/>
          <p:cNvSpPr txBox="1"/>
          <p:nvPr>
            <p:ph idx="1" type="body"/>
          </p:nvPr>
        </p:nvSpPr>
        <p:spPr>
          <a:xfrm>
            <a:off x="311700" y="1341350"/>
            <a:ext cx="8520600" cy="3416400"/>
          </a:xfrm>
          <a:prstGeom prst="rect">
            <a:avLst/>
          </a:prstGeom>
        </p:spPr>
        <p:txBody>
          <a:bodyPr anchorCtr="0" anchor="t" bIns="91425" lIns="91425" spcFirstLastPara="1" rIns="91425" wrap="square" tIns="91425">
            <a:normAutofit lnSpcReduction="10000"/>
          </a:bodyPr>
          <a:lstStyle/>
          <a:p>
            <a:pPr indent="-349250" lvl="0" marL="457200" rtl="0" algn="l">
              <a:spcBef>
                <a:spcPts val="0"/>
              </a:spcBef>
              <a:spcAft>
                <a:spcPts val="0"/>
              </a:spcAft>
              <a:buClr>
                <a:schemeClr val="dk1"/>
              </a:buClr>
              <a:buSzPts val="1900"/>
              <a:buAutoNum type="arabicPeriod"/>
            </a:pPr>
            <a:r>
              <a:rPr lang="fi" sz="1900">
                <a:solidFill>
                  <a:schemeClr val="dk1"/>
                </a:solidFill>
              </a:rPr>
              <a:t>The students are divided into five (1-5)  groups.</a:t>
            </a:r>
            <a:endParaRPr sz="1900">
              <a:solidFill>
                <a:schemeClr val="dk1"/>
              </a:solidFill>
            </a:endParaRPr>
          </a:p>
          <a:p>
            <a:pPr indent="-349250" lvl="0" marL="457200" rtl="0" algn="l">
              <a:spcBef>
                <a:spcPts val="0"/>
              </a:spcBef>
              <a:spcAft>
                <a:spcPts val="0"/>
              </a:spcAft>
              <a:buClr>
                <a:schemeClr val="dk1"/>
              </a:buClr>
              <a:buSzPts val="1900"/>
              <a:buAutoNum type="arabicPeriod"/>
            </a:pPr>
            <a:r>
              <a:rPr lang="fi" sz="1900">
                <a:solidFill>
                  <a:schemeClr val="dk1"/>
                </a:solidFill>
              </a:rPr>
              <a:t>There is 50 cm deep hole on the ground. They observe the typical podzolic soil of the northern coniferous forest. They also study the vegetation in groups. It is possible to make use of the Plantnet application. They take pictures of different situations. </a:t>
            </a:r>
            <a:endParaRPr sz="1900">
              <a:solidFill>
                <a:schemeClr val="dk1"/>
              </a:solidFill>
            </a:endParaRPr>
          </a:p>
          <a:p>
            <a:pPr indent="-349250" lvl="0" marL="457200" rtl="0" algn="l">
              <a:spcBef>
                <a:spcPts val="0"/>
              </a:spcBef>
              <a:spcAft>
                <a:spcPts val="0"/>
              </a:spcAft>
              <a:buClr>
                <a:schemeClr val="dk1"/>
              </a:buClr>
              <a:buSzPts val="1900"/>
              <a:buAutoNum type="arabicPeriod"/>
            </a:pPr>
            <a:r>
              <a:rPr lang="fi" sz="1900">
                <a:solidFill>
                  <a:schemeClr val="dk1"/>
                </a:solidFill>
              </a:rPr>
              <a:t>Each group takes a sample, with a spoon, of one layer of the podzolic soil (Group 1. organic horizon, </a:t>
            </a:r>
            <a:r>
              <a:rPr lang="fi" sz="1900">
                <a:solidFill>
                  <a:schemeClr val="dk1"/>
                </a:solidFill>
              </a:rPr>
              <a:t>Group </a:t>
            </a:r>
            <a:r>
              <a:rPr lang="fi" sz="1900">
                <a:solidFill>
                  <a:schemeClr val="dk1"/>
                </a:solidFill>
              </a:rPr>
              <a:t>2. humus horizon, </a:t>
            </a:r>
            <a:r>
              <a:rPr lang="fi" sz="1900">
                <a:solidFill>
                  <a:schemeClr val="dk1"/>
                </a:solidFill>
              </a:rPr>
              <a:t>Group </a:t>
            </a:r>
            <a:r>
              <a:rPr lang="fi" sz="1900">
                <a:solidFill>
                  <a:schemeClr val="dk1"/>
                </a:solidFill>
              </a:rPr>
              <a:t>3. eluviation horizon, </a:t>
            </a:r>
            <a:r>
              <a:rPr lang="fi" sz="1900">
                <a:solidFill>
                  <a:schemeClr val="dk1"/>
                </a:solidFill>
              </a:rPr>
              <a:t>Group </a:t>
            </a:r>
            <a:r>
              <a:rPr lang="fi" sz="1900">
                <a:solidFill>
                  <a:schemeClr val="dk1"/>
                </a:solidFill>
              </a:rPr>
              <a:t>4.accumulation horizon, </a:t>
            </a:r>
            <a:r>
              <a:rPr lang="fi" sz="1900">
                <a:solidFill>
                  <a:schemeClr val="dk1"/>
                </a:solidFill>
              </a:rPr>
              <a:t>Group </a:t>
            </a:r>
            <a:r>
              <a:rPr lang="fi" sz="1900">
                <a:solidFill>
                  <a:schemeClr val="dk1"/>
                </a:solidFill>
              </a:rPr>
              <a:t>5. unweathered </a:t>
            </a:r>
            <a:r>
              <a:rPr lang="fi" sz="1900">
                <a:solidFill>
                  <a:schemeClr val="dk1"/>
                </a:solidFill>
              </a:rPr>
              <a:t>subsoil horizon</a:t>
            </a:r>
            <a:r>
              <a:rPr lang="fi" sz="1900">
                <a:solidFill>
                  <a:schemeClr val="dk1"/>
                </a:solidFill>
              </a:rPr>
              <a:t>). The samples are stored in numbered glass jars.</a:t>
            </a:r>
            <a:endParaRPr sz="1900">
              <a:solidFill>
                <a:schemeClr val="dk1"/>
              </a:solidFill>
            </a:endParaRPr>
          </a:p>
          <a:p>
            <a:pPr indent="-349250" lvl="0" marL="457200" rtl="0" algn="l">
              <a:spcBef>
                <a:spcPts val="0"/>
              </a:spcBef>
              <a:spcAft>
                <a:spcPts val="0"/>
              </a:spcAft>
              <a:buClr>
                <a:schemeClr val="dk1"/>
              </a:buClr>
              <a:buSzPts val="1900"/>
              <a:buAutoNum type="arabicPeriod"/>
            </a:pPr>
            <a:r>
              <a:rPr lang="fi" sz="1900">
                <a:solidFill>
                  <a:schemeClr val="dk1"/>
                </a:solidFill>
              </a:rPr>
              <a:t>Also rock samples can be collected. </a:t>
            </a:r>
            <a:endParaRPr sz="19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1952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fi"/>
              <a:t>Structure of the podzolic soil</a:t>
            </a:r>
            <a:endParaRPr b="1"/>
          </a:p>
        </p:txBody>
      </p:sp>
      <p:sp>
        <p:nvSpPr>
          <p:cNvPr id="67" name="Google Shape;67;p15"/>
          <p:cNvSpPr txBox="1"/>
          <p:nvPr>
            <p:ph idx="1" type="body"/>
          </p:nvPr>
        </p:nvSpPr>
        <p:spPr>
          <a:xfrm>
            <a:off x="311700" y="1572375"/>
            <a:ext cx="2946300" cy="2841000"/>
          </a:xfrm>
          <a:prstGeom prst="rect">
            <a:avLst/>
          </a:prstGeom>
        </p:spPr>
        <p:txBody>
          <a:bodyPr anchorCtr="0" anchor="t" bIns="91425" lIns="91425" spcFirstLastPara="1" rIns="91425" wrap="square" tIns="91425">
            <a:normAutofit lnSpcReduction="10000"/>
          </a:bodyPr>
          <a:lstStyle/>
          <a:p>
            <a:pPr indent="0" lvl="0" marL="0" rtl="0" algn="l">
              <a:lnSpc>
                <a:spcPct val="100000"/>
              </a:lnSpc>
              <a:spcBef>
                <a:spcPts val="0"/>
              </a:spcBef>
              <a:spcAft>
                <a:spcPts val="0"/>
              </a:spcAft>
              <a:buNone/>
            </a:pPr>
            <a:r>
              <a:rPr lang="fi"/>
              <a:t>Group 1. Organic horizon</a:t>
            </a:r>
            <a:br>
              <a:rPr lang="fi"/>
            </a:br>
            <a:r>
              <a:rPr lang="fi"/>
              <a:t>Group 2. Humus horizon Group 3. Eluviation horizon</a:t>
            </a:r>
            <a:br>
              <a:rPr lang="fi"/>
            </a:br>
            <a:endParaRPr/>
          </a:p>
          <a:p>
            <a:pPr indent="0" lvl="0" marL="0" rtl="0" algn="l">
              <a:lnSpc>
                <a:spcPct val="100000"/>
              </a:lnSpc>
              <a:spcBef>
                <a:spcPts val="1200"/>
              </a:spcBef>
              <a:spcAft>
                <a:spcPts val="0"/>
              </a:spcAft>
              <a:buNone/>
            </a:pPr>
            <a:r>
              <a:rPr lang="fi"/>
              <a:t>Group 4. Accumulation horizon</a:t>
            </a:r>
            <a:br>
              <a:rPr lang="fi"/>
            </a:br>
            <a:endParaRPr/>
          </a:p>
          <a:p>
            <a:pPr indent="0" lvl="0" marL="0" rtl="0" algn="l">
              <a:spcBef>
                <a:spcPts val="1200"/>
              </a:spcBef>
              <a:spcAft>
                <a:spcPts val="1200"/>
              </a:spcAft>
              <a:buNone/>
            </a:pPr>
            <a:r>
              <a:rPr lang="fi"/>
              <a:t>Group 5. Unweathered subsoil</a:t>
            </a:r>
            <a:endParaRPr/>
          </a:p>
        </p:txBody>
      </p:sp>
      <p:pic>
        <p:nvPicPr>
          <p:cNvPr id="68" name="Google Shape;68;p15"/>
          <p:cNvPicPr preferRelativeResize="0"/>
          <p:nvPr/>
        </p:nvPicPr>
        <p:blipFill>
          <a:blip r:embed="rId3">
            <a:alphaModFix/>
          </a:blip>
          <a:stretch>
            <a:fillRect/>
          </a:stretch>
        </p:blipFill>
        <p:spPr>
          <a:xfrm>
            <a:off x="3175500" y="767912"/>
            <a:ext cx="5756763" cy="40963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fi"/>
              <a:t>Podzolic soil</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342900" lvl="0" marL="457200" marR="38100" rtl="0" algn="l">
              <a:lnSpc>
                <a:spcPct val="128571"/>
              </a:lnSpc>
              <a:spcBef>
                <a:spcPts val="0"/>
              </a:spcBef>
              <a:spcAft>
                <a:spcPts val="0"/>
              </a:spcAft>
              <a:buClr>
                <a:srgbClr val="1F1F1F"/>
              </a:buClr>
              <a:buSzPts val="1800"/>
              <a:buChar char="●"/>
            </a:pPr>
            <a:r>
              <a:rPr lang="fi">
                <a:solidFill>
                  <a:srgbClr val="1F1F1F"/>
                </a:solidFill>
                <a:highlight>
                  <a:srgbClr val="FFFFFF"/>
                </a:highlight>
              </a:rPr>
              <a:t>Water that rains on the ground sinks through the soil and dissolves salts from the mineral soil, which plants use as nutrients. Sinking water also carries humus and clay particles with it → </a:t>
            </a:r>
            <a:r>
              <a:rPr b="1" lang="fi">
                <a:solidFill>
                  <a:srgbClr val="1F1F1F"/>
                </a:solidFill>
                <a:highlight>
                  <a:srgbClr val="FFFFFF"/>
                </a:highlight>
              </a:rPr>
              <a:t>subsurface horizon</a:t>
            </a:r>
            <a:r>
              <a:rPr lang="fi">
                <a:solidFill>
                  <a:srgbClr val="1F1F1F"/>
                </a:solidFill>
                <a:highlight>
                  <a:srgbClr val="FFFFFF"/>
                </a:highlight>
              </a:rPr>
              <a:t> with low nutrients is formed, which can be seen as a gray stripe.</a:t>
            </a:r>
            <a:endParaRPr>
              <a:solidFill>
                <a:srgbClr val="1F1F1F"/>
              </a:solidFill>
              <a:highlight>
                <a:srgbClr val="FFFFFF"/>
              </a:highlight>
            </a:endParaRPr>
          </a:p>
          <a:p>
            <a:pPr indent="-323850" lvl="0" marL="457200" marR="38100" rtl="0" algn="l">
              <a:lnSpc>
                <a:spcPct val="128571"/>
              </a:lnSpc>
              <a:spcBef>
                <a:spcPts val="0"/>
              </a:spcBef>
              <a:spcAft>
                <a:spcPts val="0"/>
              </a:spcAft>
              <a:buClr>
                <a:srgbClr val="1F1F1F"/>
              </a:buClr>
              <a:buSzPts val="1500"/>
              <a:buChar char="●"/>
            </a:pPr>
            <a:r>
              <a:rPr lang="fi">
                <a:solidFill>
                  <a:srgbClr val="1F1F1F"/>
                </a:solidFill>
                <a:highlight>
                  <a:srgbClr val="FFFFFF"/>
                </a:highlight>
              </a:rPr>
              <a:t>Salts and fine-grained soil particles are transported with the water to a depth of a few tens of centimeters and accumulate in the </a:t>
            </a:r>
            <a:r>
              <a:rPr b="1" lang="fi">
                <a:solidFill>
                  <a:srgbClr val="1F1F1F"/>
                </a:solidFill>
                <a:highlight>
                  <a:srgbClr val="FFFFFF"/>
                </a:highlight>
              </a:rPr>
              <a:t>accumulation horizon</a:t>
            </a:r>
            <a:r>
              <a:rPr lang="fi">
                <a:solidFill>
                  <a:srgbClr val="1F1F1F"/>
                </a:solidFill>
                <a:highlight>
                  <a:srgbClr val="FFFFFF"/>
                </a:highlight>
              </a:rPr>
              <a:t>, which is visible as a rust-brown layer.</a:t>
            </a:r>
            <a:endParaRPr>
              <a:solidFill>
                <a:srgbClr val="1F1F1F"/>
              </a:solidFill>
              <a:highlight>
                <a:srgbClr val="FFFFFF"/>
              </a:highlight>
            </a:endParaRPr>
          </a:p>
          <a:p>
            <a:pPr indent="-342900" lvl="0" marL="457200" marR="38100" rtl="0" algn="l">
              <a:lnSpc>
                <a:spcPct val="128571"/>
              </a:lnSpc>
              <a:spcBef>
                <a:spcPts val="0"/>
              </a:spcBef>
              <a:spcAft>
                <a:spcPts val="0"/>
              </a:spcAft>
              <a:buClr>
                <a:srgbClr val="1F1F1F"/>
              </a:buClr>
              <a:buSzPts val="1800"/>
              <a:buChar char="●"/>
            </a:pPr>
            <a:r>
              <a:rPr lang="fi">
                <a:solidFill>
                  <a:srgbClr val="1F1F1F"/>
                </a:solidFill>
                <a:highlight>
                  <a:srgbClr val="FFFFFF"/>
                </a:highlight>
              </a:rPr>
              <a:t>Beneath the enrichment layer is an </a:t>
            </a:r>
            <a:r>
              <a:rPr b="1" lang="fi">
                <a:solidFill>
                  <a:srgbClr val="1F1F1F"/>
                </a:solidFill>
                <a:highlight>
                  <a:srgbClr val="FFFFFF"/>
                </a:highlight>
              </a:rPr>
              <a:t>unweathered subsoil</a:t>
            </a:r>
            <a:r>
              <a:rPr lang="fi">
                <a:solidFill>
                  <a:srgbClr val="1F1F1F"/>
                </a:solidFill>
                <a:highlight>
                  <a:srgbClr val="FFFFFF"/>
                </a:highlight>
              </a:rPr>
              <a:t>. Some of the salts continue to sink into the groundwater.</a:t>
            </a:r>
            <a:endParaRPr>
              <a:solidFill>
                <a:srgbClr val="1F1F1F"/>
              </a:solidFill>
              <a:highlight>
                <a:srgbClr val="FFFFFF"/>
              </a:highlight>
            </a:endParaRPr>
          </a:p>
          <a:p>
            <a:pPr indent="-342900" lvl="0" marL="457200" marR="38100" rtl="0" algn="l">
              <a:lnSpc>
                <a:spcPct val="128571"/>
              </a:lnSpc>
              <a:spcBef>
                <a:spcPts val="0"/>
              </a:spcBef>
              <a:spcAft>
                <a:spcPts val="0"/>
              </a:spcAft>
              <a:buClr>
                <a:srgbClr val="1F1F1F"/>
              </a:buClr>
              <a:buSzPts val="1800"/>
              <a:buChar char="●"/>
            </a:pPr>
            <a:r>
              <a:rPr lang="fi">
                <a:solidFill>
                  <a:srgbClr val="1F1F1F"/>
                </a:solidFill>
                <a:highlight>
                  <a:srgbClr val="FFFFFF"/>
                </a:highlight>
              </a:rPr>
              <a:t>Acid soil, that is not good for agriculture.</a:t>
            </a:r>
            <a:endParaRPr>
              <a:solidFill>
                <a:srgbClr val="1F1F1F"/>
              </a:solidFill>
              <a:highlight>
                <a:srgbClr val="FFFFFF"/>
              </a:highligh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026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fi" sz="2720"/>
              <a:t>Analysis of samples from podzolic soil layers (on Thursday at school)</a:t>
            </a:r>
            <a:endParaRPr b="1" sz="2720"/>
          </a:p>
        </p:txBody>
      </p:sp>
      <p:sp>
        <p:nvSpPr>
          <p:cNvPr id="80" name="Google Shape;80;p17"/>
          <p:cNvSpPr txBox="1"/>
          <p:nvPr>
            <p:ph idx="1" type="body"/>
          </p:nvPr>
        </p:nvSpPr>
        <p:spPr>
          <a:xfrm>
            <a:off x="311700" y="1553775"/>
            <a:ext cx="8520600" cy="3015000"/>
          </a:xfrm>
          <a:prstGeom prst="rect">
            <a:avLst/>
          </a:prstGeom>
        </p:spPr>
        <p:txBody>
          <a:bodyPr anchorCtr="0" anchor="t" bIns="91425" lIns="91425" spcFirstLastPara="1" rIns="91425" wrap="square" tIns="91425">
            <a:normAutofit/>
          </a:bodyPr>
          <a:lstStyle/>
          <a:p>
            <a:pPr indent="-381000" lvl="0" marL="457200" rtl="0" algn="l">
              <a:spcBef>
                <a:spcPts val="0"/>
              </a:spcBef>
              <a:spcAft>
                <a:spcPts val="0"/>
              </a:spcAft>
              <a:buClr>
                <a:schemeClr val="dk1"/>
              </a:buClr>
              <a:buSzPts val="2400"/>
              <a:buChar char="●"/>
            </a:pPr>
            <a:r>
              <a:rPr lang="fi" sz="2400">
                <a:solidFill>
                  <a:schemeClr val="dk1"/>
                </a:solidFill>
              </a:rPr>
              <a:t>The students get into the five groups with the samples. </a:t>
            </a:r>
            <a:endParaRPr sz="2400">
              <a:solidFill>
                <a:schemeClr val="dk1"/>
              </a:solidFill>
            </a:endParaRPr>
          </a:p>
          <a:p>
            <a:pPr indent="-381000" lvl="0" marL="457200" rtl="0" algn="l">
              <a:spcBef>
                <a:spcPts val="0"/>
              </a:spcBef>
              <a:spcAft>
                <a:spcPts val="0"/>
              </a:spcAft>
              <a:buClr>
                <a:schemeClr val="dk1"/>
              </a:buClr>
              <a:buSzPts val="2400"/>
              <a:buChar char="●"/>
            </a:pPr>
            <a:r>
              <a:rPr lang="fi" sz="2400">
                <a:solidFill>
                  <a:schemeClr val="dk1"/>
                </a:solidFill>
              </a:rPr>
              <a:t>Each group has their own sample of a different layer of the soil. </a:t>
            </a:r>
            <a:endParaRPr sz="2400">
              <a:solidFill>
                <a:schemeClr val="dk1"/>
              </a:solidFill>
            </a:endParaRPr>
          </a:p>
          <a:p>
            <a:pPr indent="-381000" lvl="0" marL="457200" rtl="0" algn="l">
              <a:spcBef>
                <a:spcPts val="0"/>
              </a:spcBef>
              <a:spcAft>
                <a:spcPts val="0"/>
              </a:spcAft>
              <a:buClr>
                <a:schemeClr val="dk1"/>
              </a:buClr>
              <a:buSzPts val="2400"/>
              <a:buChar char="●"/>
            </a:pPr>
            <a:r>
              <a:rPr lang="fi" sz="2400">
                <a:solidFill>
                  <a:schemeClr val="dk1"/>
                </a:solidFill>
              </a:rPr>
              <a:t>They test the N (nitrogen), K (potassium), P (phosphorus) and pH (acidity) levels of the samples. </a:t>
            </a:r>
            <a:endParaRPr sz="2400">
              <a:solidFill>
                <a:schemeClr val="dk1"/>
              </a:solidFill>
            </a:endParaRPr>
          </a:p>
          <a:p>
            <a:pPr indent="0" lvl="0" marL="0" rtl="0" algn="l">
              <a:spcBef>
                <a:spcPts val="1200"/>
              </a:spcBef>
              <a:spcAft>
                <a:spcPts val="1200"/>
              </a:spcAft>
              <a:buNone/>
            </a:pPr>
            <a:r>
              <a:t/>
            </a:r>
            <a:endParaRPr sz="21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2686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fi" sz="2720"/>
              <a:t>Analysis of samples from podzolic soil layers</a:t>
            </a:r>
            <a:endParaRPr b="1" sz="2720"/>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rPr b="1" lang="fi" sz="2300">
                <a:solidFill>
                  <a:schemeClr val="dk1"/>
                </a:solidFill>
              </a:rPr>
              <a:t>Preparing the soil sample</a:t>
            </a:r>
            <a:endParaRPr b="1" sz="2300">
              <a:solidFill>
                <a:schemeClr val="dk1"/>
              </a:solidFill>
            </a:endParaRPr>
          </a:p>
          <a:p>
            <a:pPr indent="-346075" lvl="0" marL="457200" rtl="0" algn="l">
              <a:spcBef>
                <a:spcPts val="1200"/>
              </a:spcBef>
              <a:spcAft>
                <a:spcPts val="0"/>
              </a:spcAft>
              <a:buSzPct val="86956"/>
              <a:buAutoNum type="arabicPeriod"/>
            </a:pPr>
            <a:r>
              <a:rPr lang="fi" sz="2300">
                <a:solidFill>
                  <a:schemeClr val="dk1"/>
                </a:solidFill>
              </a:rPr>
              <a:t>Take new glass jar. Put in there one part soil and add four parts water (for example 50 ml soil and 200 ml water).</a:t>
            </a:r>
            <a:endParaRPr sz="2300">
              <a:solidFill>
                <a:schemeClr val="dk1"/>
              </a:solidFill>
            </a:endParaRPr>
          </a:p>
          <a:p>
            <a:pPr indent="-363696" lvl="0" marL="457200" rtl="0" algn="l">
              <a:spcBef>
                <a:spcPts val="0"/>
              </a:spcBef>
              <a:spcAft>
                <a:spcPts val="0"/>
              </a:spcAft>
              <a:buClr>
                <a:schemeClr val="dk1"/>
              </a:buClr>
              <a:buSzPct val="100000"/>
              <a:buAutoNum type="arabicPeriod"/>
            </a:pPr>
            <a:r>
              <a:rPr lang="fi" sz="2300">
                <a:solidFill>
                  <a:schemeClr val="dk1"/>
                </a:solidFill>
              </a:rPr>
              <a:t>Seal the glass jar and shake for 30 seconds.</a:t>
            </a:r>
            <a:endParaRPr sz="2300">
              <a:solidFill>
                <a:schemeClr val="dk1"/>
              </a:solidFill>
            </a:endParaRPr>
          </a:p>
          <a:p>
            <a:pPr indent="-363696" lvl="0" marL="457200" rtl="0" algn="l">
              <a:spcBef>
                <a:spcPts val="0"/>
              </a:spcBef>
              <a:spcAft>
                <a:spcPts val="0"/>
              </a:spcAft>
              <a:buClr>
                <a:schemeClr val="dk1"/>
              </a:buClr>
              <a:buSzPct val="100000"/>
              <a:buAutoNum type="arabicPeriod"/>
            </a:pPr>
            <a:r>
              <a:rPr lang="fi" sz="2300">
                <a:solidFill>
                  <a:schemeClr val="dk1"/>
                </a:solidFill>
              </a:rPr>
              <a:t>Allow sample set down 15-30 minutes (depending on soil type).</a:t>
            </a:r>
            <a:endParaRPr sz="2300">
              <a:solidFill>
                <a:schemeClr val="dk1"/>
              </a:solidFill>
            </a:endParaRPr>
          </a:p>
          <a:p>
            <a:pPr indent="-363696" lvl="0" marL="457200" rtl="0" algn="l">
              <a:spcBef>
                <a:spcPts val="0"/>
              </a:spcBef>
              <a:spcAft>
                <a:spcPts val="0"/>
              </a:spcAft>
              <a:buClr>
                <a:schemeClr val="dk1"/>
              </a:buClr>
              <a:buSzPct val="100000"/>
              <a:buAutoNum type="arabicPeriod"/>
            </a:pPr>
            <a:r>
              <a:rPr lang="fi" sz="2300">
                <a:solidFill>
                  <a:schemeClr val="dk1"/>
                </a:solidFill>
              </a:rPr>
              <a:t>Prepare a test tube rack and four test tubes. Label the test tubes (pH, N, P or K).</a:t>
            </a:r>
            <a:endParaRPr sz="2300">
              <a:solidFill>
                <a:schemeClr val="dk1"/>
              </a:solidFill>
            </a:endParaRPr>
          </a:p>
          <a:p>
            <a:pPr indent="0" lvl="0" marL="457200" rtl="0" algn="l">
              <a:spcBef>
                <a:spcPts val="1200"/>
              </a:spcBef>
              <a:spcAft>
                <a:spcPts val="1200"/>
              </a:spcAft>
              <a:buNone/>
            </a:pPr>
            <a:r>
              <a:t/>
            </a:r>
            <a:endParaRPr sz="23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945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fi" sz="2620"/>
              <a:t>Analysis of samples from podzolic soil layers</a:t>
            </a:r>
            <a:endParaRPr b="1" sz="2620"/>
          </a:p>
        </p:txBody>
      </p:sp>
      <p:sp>
        <p:nvSpPr>
          <p:cNvPr id="92" name="Google Shape;92;p19"/>
          <p:cNvSpPr txBox="1"/>
          <p:nvPr>
            <p:ph idx="1" type="body"/>
          </p:nvPr>
        </p:nvSpPr>
        <p:spPr>
          <a:xfrm>
            <a:off x="234000" y="667250"/>
            <a:ext cx="8676000" cy="4342200"/>
          </a:xfrm>
          <a:prstGeom prst="rect">
            <a:avLst/>
          </a:prstGeom>
        </p:spPr>
        <p:txBody>
          <a:bodyPr anchorCtr="0" anchor="t" bIns="91425" lIns="91425" spcFirstLastPara="1" rIns="91425" wrap="square" tIns="91425">
            <a:normAutofit fontScale="62500"/>
          </a:bodyPr>
          <a:lstStyle/>
          <a:p>
            <a:pPr indent="0" lvl="0" marL="0" rtl="0" algn="l">
              <a:spcBef>
                <a:spcPts val="0"/>
              </a:spcBef>
              <a:spcAft>
                <a:spcPts val="0"/>
              </a:spcAft>
              <a:buNone/>
            </a:pPr>
            <a:r>
              <a:rPr b="1" lang="fi" sz="2528">
                <a:solidFill>
                  <a:schemeClr val="dk1"/>
                </a:solidFill>
              </a:rPr>
              <a:t>Carrying out the test</a:t>
            </a:r>
            <a:endParaRPr b="1" sz="2528">
              <a:solidFill>
                <a:schemeClr val="dk1"/>
              </a:solidFill>
            </a:endParaRPr>
          </a:p>
          <a:p>
            <a:pPr indent="-332524" lvl="0" marL="457200" rtl="0" algn="l">
              <a:spcBef>
                <a:spcPts val="1200"/>
              </a:spcBef>
              <a:spcAft>
                <a:spcPts val="0"/>
              </a:spcAft>
              <a:buClr>
                <a:schemeClr val="dk1"/>
              </a:buClr>
              <a:buSzPct val="100000"/>
              <a:buAutoNum type="arabicPeriod"/>
            </a:pPr>
            <a:r>
              <a:rPr lang="fi" sz="2618">
                <a:solidFill>
                  <a:schemeClr val="dk1"/>
                </a:solidFill>
              </a:rPr>
              <a:t>Use the pipette to draw up a sample of the clear liquid (it does not matter if the liquid is still </a:t>
            </a:r>
            <a:r>
              <a:rPr lang="fi" sz="2618">
                <a:solidFill>
                  <a:schemeClr val="dk1"/>
                </a:solidFill>
              </a:rPr>
              <a:t>cloudy</a:t>
            </a:r>
            <a:r>
              <a:rPr lang="fi" sz="2618">
                <a:solidFill>
                  <a:schemeClr val="dk1"/>
                </a:solidFill>
              </a:rPr>
              <a:t>).</a:t>
            </a:r>
            <a:endParaRPr sz="2618">
              <a:solidFill>
                <a:schemeClr val="dk1"/>
              </a:solidFill>
            </a:endParaRPr>
          </a:p>
          <a:p>
            <a:pPr indent="-332524" lvl="0" marL="457200" rtl="0" algn="l">
              <a:spcBef>
                <a:spcPts val="0"/>
              </a:spcBef>
              <a:spcAft>
                <a:spcPts val="0"/>
              </a:spcAft>
              <a:buClr>
                <a:schemeClr val="dk1"/>
              </a:buClr>
              <a:buSzPct val="100000"/>
              <a:buAutoNum type="arabicPeriod"/>
            </a:pPr>
            <a:r>
              <a:rPr lang="fi" sz="2618">
                <a:solidFill>
                  <a:schemeClr val="dk1"/>
                </a:solidFill>
              </a:rPr>
              <a:t>Put 3 ml of sample in each clean test tubes.</a:t>
            </a:r>
            <a:endParaRPr sz="2618">
              <a:solidFill>
                <a:schemeClr val="dk1"/>
              </a:solidFill>
            </a:endParaRPr>
          </a:p>
          <a:p>
            <a:pPr indent="-332524" lvl="0" marL="457200" rtl="0" algn="l">
              <a:spcBef>
                <a:spcPts val="0"/>
              </a:spcBef>
              <a:spcAft>
                <a:spcPts val="0"/>
              </a:spcAft>
              <a:buClr>
                <a:schemeClr val="dk1"/>
              </a:buClr>
              <a:buSzPct val="100000"/>
              <a:buAutoNum type="arabicPeriod"/>
            </a:pPr>
            <a:r>
              <a:rPr lang="fi" sz="2618">
                <a:solidFill>
                  <a:schemeClr val="dk1"/>
                </a:solidFill>
              </a:rPr>
              <a:t>Add 6 drops (0,5ml) of either ph, N1, P1 or K1 depending on the test being carried out.</a:t>
            </a:r>
            <a:endParaRPr sz="2618">
              <a:solidFill>
                <a:schemeClr val="dk1"/>
              </a:solidFill>
            </a:endParaRPr>
          </a:p>
          <a:p>
            <a:pPr indent="-332524" lvl="0" marL="457200" rtl="0" algn="l">
              <a:spcBef>
                <a:spcPts val="0"/>
              </a:spcBef>
              <a:spcAft>
                <a:spcPts val="0"/>
              </a:spcAft>
              <a:buClr>
                <a:schemeClr val="dk1"/>
              </a:buClr>
              <a:buSzPct val="100000"/>
              <a:buAutoNum type="arabicPeriod"/>
            </a:pPr>
            <a:r>
              <a:rPr lang="fi" sz="2618">
                <a:solidFill>
                  <a:schemeClr val="dk1"/>
                </a:solidFill>
              </a:rPr>
              <a:t>Add one heaped scoop of pH, N, P or K powder.</a:t>
            </a:r>
            <a:endParaRPr sz="2618">
              <a:solidFill>
                <a:schemeClr val="dk1"/>
              </a:solidFill>
            </a:endParaRPr>
          </a:p>
          <a:p>
            <a:pPr indent="-332524" lvl="0" marL="457200" rtl="0" algn="l">
              <a:spcBef>
                <a:spcPts val="0"/>
              </a:spcBef>
              <a:spcAft>
                <a:spcPts val="0"/>
              </a:spcAft>
              <a:buClr>
                <a:schemeClr val="dk1"/>
              </a:buClr>
              <a:buSzPct val="100000"/>
              <a:buAutoNum type="arabicPeriod"/>
            </a:pPr>
            <a:r>
              <a:rPr lang="fi" sz="2618">
                <a:solidFill>
                  <a:schemeClr val="dk1"/>
                </a:solidFill>
              </a:rPr>
              <a:t>Cap the end of the test tube </a:t>
            </a:r>
            <a:r>
              <a:rPr lang="fi" sz="2550">
                <a:solidFill>
                  <a:schemeClr val="dk1"/>
                </a:solidFill>
              </a:rPr>
              <a:t>with plastic glove on a hand </a:t>
            </a:r>
            <a:r>
              <a:rPr lang="fi" sz="2550">
                <a:solidFill>
                  <a:schemeClr val="dk1"/>
                </a:solidFill>
              </a:rPr>
              <a:t> </a:t>
            </a:r>
            <a:r>
              <a:rPr lang="fi" sz="2618">
                <a:solidFill>
                  <a:schemeClr val="dk1"/>
                </a:solidFill>
              </a:rPr>
              <a:t>&amp; shake for 30 seconds.</a:t>
            </a:r>
            <a:endParaRPr sz="2618">
              <a:solidFill>
                <a:schemeClr val="dk1"/>
              </a:solidFill>
            </a:endParaRPr>
          </a:p>
          <a:p>
            <a:pPr indent="-332524" lvl="0" marL="457200" rtl="0" algn="l">
              <a:spcBef>
                <a:spcPts val="0"/>
              </a:spcBef>
              <a:spcAft>
                <a:spcPts val="0"/>
              </a:spcAft>
              <a:buClr>
                <a:schemeClr val="dk1"/>
              </a:buClr>
              <a:buSzPct val="100000"/>
              <a:buAutoNum type="arabicPeriod"/>
            </a:pPr>
            <a:r>
              <a:rPr lang="fi" sz="2618">
                <a:solidFill>
                  <a:schemeClr val="dk1"/>
                </a:solidFill>
              </a:rPr>
              <a:t>Allow the powder to settle down over a 5 minute period allowing the colour to develop.</a:t>
            </a:r>
            <a:endParaRPr sz="2618">
              <a:solidFill>
                <a:schemeClr val="dk1"/>
              </a:solidFill>
            </a:endParaRPr>
          </a:p>
          <a:p>
            <a:pPr indent="-332524" lvl="0" marL="457200" rtl="0" algn="l">
              <a:spcBef>
                <a:spcPts val="0"/>
              </a:spcBef>
              <a:spcAft>
                <a:spcPts val="0"/>
              </a:spcAft>
              <a:buClr>
                <a:schemeClr val="dk1"/>
              </a:buClr>
              <a:buSzPct val="100000"/>
              <a:buAutoNum type="arabicPeriod"/>
            </a:pPr>
            <a:r>
              <a:rPr lang="fi" sz="2618">
                <a:solidFill>
                  <a:schemeClr val="dk1"/>
                </a:solidFill>
              </a:rPr>
              <a:t>Then compare the colour of the liquid in the test tube by holding it against the appropriate colour chart.</a:t>
            </a:r>
            <a:endParaRPr sz="2618">
              <a:solidFill>
                <a:schemeClr val="dk1"/>
              </a:solidFill>
            </a:endParaRPr>
          </a:p>
          <a:p>
            <a:pPr indent="-332524" lvl="0" marL="457200" rtl="0" algn="l">
              <a:spcBef>
                <a:spcPts val="0"/>
              </a:spcBef>
              <a:spcAft>
                <a:spcPts val="0"/>
              </a:spcAft>
              <a:buClr>
                <a:schemeClr val="dk1"/>
              </a:buClr>
              <a:buSzPct val="100000"/>
              <a:buAutoNum type="arabicPeriod"/>
            </a:pPr>
            <a:r>
              <a:rPr lang="fi" sz="2618">
                <a:solidFill>
                  <a:schemeClr val="dk1"/>
                </a:solidFill>
              </a:rPr>
              <a:t>Take a note of the reading.</a:t>
            </a:r>
            <a:endParaRPr sz="2618">
              <a:solidFill>
                <a:schemeClr val="dk1"/>
              </a:solidFill>
            </a:endParaRPr>
          </a:p>
          <a:p>
            <a:pPr indent="0" lvl="0" marL="457200" rtl="0" algn="l">
              <a:spcBef>
                <a:spcPts val="1200"/>
              </a:spcBef>
              <a:spcAft>
                <a:spcPts val="1200"/>
              </a:spcAft>
              <a:buNone/>
            </a:pPr>
            <a:r>
              <a:t/>
            </a:r>
            <a:endParaRPr sz="21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258100" y="15035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fi"/>
              <a:t>While waiting for the results each group writes a short report on their findings during their research:</a:t>
            </a:r>
            <a:endParaRPr b="1"/>
          </a:p>
          <a:p>
            <a:pPr indent="0" lvl="0" marL="0" rtl="0" algn="l">
              <a:spcBef>
                <a:spcPts val="0"/>
              </a:spcBef>
              <a:spcAft>
                <a:spcPts val="0"/>
              </a:spcAft>
              <a:buClr>
                <a:schemeClr val="dk1"/>
              </a:buClr>
              <a:buSzPct val="39285"/>
              <a:buFont typeface="Arial"/>
              <a:buNone/>
            </a:pPr>
            <a:r>
              <a:t/>
            </a:r>
            <a:endParaRPr b="1"/>
          </a:p>
          <a:p>
            <a:pPr indent="0" lvl="0" marL="0" rtl="0" algn="l">
              <a:spcBef>
                <a:spcPts val="0"/>
              </a:spcBef>
              <a:spcAft>
                <a:spcPts val="0"/>
              </a:spcAft>
              <a:buNone/>
            </a:pPr>
            <a:r>
              <a:t/>
            </a:r>
            <a:endParaRPr b="1"/>
          </a:p>
        </p:txBody>
      </p:sp>
      <p:sp>
        <p:nvSpPr>
          <p:cNvPr id="98" name="Google Shape;98;p20"/>
          <p:cNvSpPr txBox="1"/>
          <p:nvPr>
            <p:ph idx="1" type="body"/>
          </p:nvPr>
        </p:nvSpPr>
        <p:spPr>
          <a:xfrm>
            <a:off x="258100" y="1096000"/>
            <a:ext cx="8886000" cy="3978300"/>
          </a:xfrm>
          <a:prstGeom prst="rect">
            <a:avLst/>
          </a:prstGeom>
        </p:spPr>
        <p:txBody>
          <a:bodyPr anchorCtr="0" anchor="t" bIns="91425" lIns="91425" spcFirstLastPara="1" rIns="91425" wrap="square" tIns="91425">
            <a:noAutofit/>
          </a:bodyPr>
          <a:lstStyle/>
          <a:p>
            <a:pPr indent="-323850" lvl="0" marL="457200" rtl="0" algn="l">
              <a:spcBef>
                <a:spcPts val="0"/>
              </a:spcBef>
              <a:spcAft>
                <a:spcPts val="0"/>
              </a:spcAft>
              <a:buClr>
                <a:schemeClr val="dk1"/>
              </a:buClr>
              <a:buSzPts val="1500"/>
              <a:buChar char="●"/>
            </a:pPr>
            <a:r>
              <a:rPr b="1" lang="fi" sz="1500">
                <a:solidFill>
                  <a:schemeClr val="dk1"/>
                </a:solidFill>
              </a:rPr>
              <a:t>Cover page</a:t>
            </a:r>
            <a:endParaRPr b="1" sz="1500">
              <a:solidFill>
                <a:schemeClr val="dk1"/>
              </a:solidFill>
            </a:endParaRPr>
          </a:p>
          <a:p>
            <a:pPr indent="-323850" lvl="1" marL="1371600" rtl="0" algn="l">
              <a:spcBef>
                <a:spcPts val="0"/>
              </a:spcBef>
              <a:spcAft>
                <a:spcPts val="0"/>
              </a:spcAft>
              <a:buClr>
                <a:schemeClr val="dk1"/>
              </a:buClr>
              <a:buSzPts val="1500"/>
              <a:buChar char="○"/>
            </a:pPr>
            <a:r>
              <a:rPr lang="fi" sz="1500">
                <a:solidFill>
                  <a:schemeClr val="dk1"/>
                </a:solidFill>
              </a:rPr>
              <a:t>Title: Analysis of samples from podzolic soil layers</a:t>
            </a:r>
            <a:endParaRPr sz="1500">
              <a:solidFill>
                <a:schemeClr val="dk1"/>
              </a:solidFill>
            </a:endParaRPr>
          </a:p>
          <a:p>
            <a:pPr indent="-323850" lvl="1" marL="1371600" rtl="0" algn="l">
              <a:spcBef>
                <a:spcPts val="0"/>
              </a:spcBef>
              <a:spcAft>
                <a:spcPts val="0"/>
              </a:spcAft>
              <a:buClr>
                <a:schemeClr val="dk1"/>
              </a:buClr>
              <a:buSzPts val="1500"/>
              <a:buChar char="○"/>
            </a:pPr>
            <a:r>
              <a:rPr lang="fi" sz="1500">
                <a:solidFill>
                  <a:schemeClr val="dk1"/>
                </a:solidFill>
              </a:rPr>
              <a:t>Names, date and school</a:t>
            </a:r>
            <a:endParaRPr sz="1500">
              <a:solidFill>
                <a:schemeClr val="dk1"/>
              </a:solidFill>
            </a:endParaRPr>
          </a:p>
          <a:p>
            <a:pPr indent="-323850" lvl="0" marL="457200" rtl="0" algn="l">
              <a:spcBef>
                <a:spcPts val="0"/>
              </a:spcBef>
              <a:spcAft>
                <a:spcPts val="0"/>
              </a:spcAft>
              <a:buClr>
                <a:schemeClr val="dk1"/>
              </a:buClr>
              <a:buSzPts val="1500"/>
              <a:buChar char="●"/>
            </a:pPr>
            <a:r>
              <a:rPr b="1" lang="fi" sz="1500">
                <a:solidFill>
                  <a:schemeClr val="dk1"/>
                </a:solidFill>
              </a:rPr>
              <a:t>Introduction/ Background information</a:t>
            </a:r>
            <a:endParaRPr b="1" sz="1500">
              <a:solidFill>
                <a:schemeClr val="dk1"/>
              </a:solidFill>
            </a:endParaRPr>
          </a:p>
          <a:p>
            <a:pPr indent="-323850" lvl="1" marL="1371600" rtl="0" algn="l">
              <a:spcBef>
                <a:spcPts val="0"/>
              </a:spcBef>
              <a:spcAft>
                <a:spcPts val="0"/>
              </a:spcAft>
              <a:buClr>
                <a:schemeClr val="dk1"/>
              </a:buClr>
              <a:buSzPts val="1500"/>
              <a:buChar char="○"/>
            </a:pPr>
            <a:r>
              <a:rPr lang="fi" sz="1500">
                <a:solidFill>
                  <a:schemeClr val="dk1"/>
                </a:solidFill>
              </a:rPr>
              <a:t>What is podzolic soil? Why we have this kind of soil in the northern coniferous forest zone?</a:t>
            </a:r>
            <a:endParaRPr sz="1500">
              <a:solidFill>
                <a:schemeClr val="dk1"/>
              </a:solidFill>
            </a:endParaRPr>
          </a:p>
          <a:p>
            <a:pPr indent="-323850" lvl="0" marL="457200" rtl="0" algn="l">
              <a:spcBef>
                <a:spcPts val="0"/>
              </a:spcBef>
              <a:spcAft>
                <a:spcPts val="0"/>
              </a:spcAft>
              <a:buClr>
                <a:schemeClr val="dk1"/>
              </a:buClr>
              <a:buSzPts val="1500"/>
              <a:buChar char="●"/>
            </a:pPr>
            <a:r>
              <a:rPr b="1" lang="fi" sz="1500">
                <a:solidFill>
                  <a:schemeClr val="dk1"/>
                </a:solidFill>
              </a:rPr>
              <a:t>Execution of the research</a:t>
            </a:r>
            <a:endParaRPr b="1" sz="1500">
              <a:solidFill>
                <a:schemeClr val="dk1"/>
              </a:solidFill>
            </a:endParaRPr>
          </a:p>
          <a:p>
            <a:pPr indent="-323850" lvl="1" marL="1371600" rtl="0" algn="l">
              <a:spcBef>
                <a:spcPts val="0"/>
              </a:spcBef>
              <a:spcAft>
                <a:spcPts val="0"/>
              </a:spcAft>
              <a:buClr>
                <a:schemeClr val="dk1"/>
              </a:buClr>
              <a:buSzPts val="1500"/>
              <a:buChar char="○"/>
            </a:pPr>
            <a:r>
              <a:rPr lang="fi" sz="1500">
                <a:solidFill>
                  <a:schemeClr val="dk1"/>
                </a:solidFill>
              </a:rPr>
              <a:t>How the research was carried out? (sampling and analysis)</a:t>
            </a:r>
            <a:endParaRPr sz="1500">
              <a:solidFill>
                <a:schemeClr val="dk1"/>
              </a:solidFill>
            </a:endParaRPr>
          </a:p>
          <a:p>
            <a:pPr indent="-323850" lvl="0" marL="457200" rtl="0" algn="l">
              <a:spcBef>
                <a:spcPts val="0"/>
              </a:spcBef>
              <a:spcAft>
                <a:spcPts val="0"/>
              </a:spcAft>
              <a:buClr>
                <a:schemeClr val="dk1"/>
              </a:buClr>
              <a:buSzPts val="1500"/>
              <a:buChar char="●"/>
            </a:pPr>
            <a:r>
              <a:rPr b="1" lang="fi" sz="1500">
                <a:solidFill>
                  <a:schemeClr val="dk1"/>
                </a:solidFill>
              </a:rPr>
              <a:t>Results</a:t>
            </a:r>
            <a:endParaRPr b="1" sz="1500">
              <a:solidFill>
                <a:schemeClr val="dk1"/>
              </a:solidFill>
            </a:endParaRPr>
          </a:p>
          <a:p>
            <a:pPr indent="-323850" lvl="1" marL="1371600" rtl="0" algn="l">
              <a:spcBef>
                <a:spcPts val="0"/>
              </a:spcBef>
              <a:spcAft>
                <a:spcPts val="0"/>
              </a:spcAft>
              <a:buClr>
                <a:schemeClr val="dk1"/>
              </a:buClr>
              <a:buSzPts val="1500"/>
              <a:buChar char="○"/>
            </a:pPr>
            <a:r>
              <a:rPr lang="fi" sz="1500">
                <a:solidFill>
                  <a:schemeClr val="dk1"/>
                </a:solidFill>
              </a:rPr>
              <a:t>What were the results of the analysis?</a:t>
            </a:r>
            <a:endParaRPr sz="1500">
              <a:solidFill>
                <a:schemeClr val="dk1"/>
              </a:solidFill>
            </a:endParaRPr>
          </a:p>
          <a:p>
            <a:pPr indent="-323850" lvl="0" marL="457200" rtl="0" algn="l">
              <a:spcBef>
                <a:spcPts val="0"/>
              </a:spcBef>
              <a:spcAft>
                <a:spcPts val="0"/>
              </a:spcAft>
              <a:buClr>
                <a:schemeClr val="dk1"/>
              </a:buClr>
              <a:buSzPts val="1500"/>
              <a:buChar char="●"/>
            </a:pPr>
            <a:r>
              <a:rPr b="1" lang="fi" sz="1500">
                <a:solidFill>
                  <a:schemeClr val="dk1"/>
                </a:solidFill>
              </a:rPr>
              <a:t>Discussion</a:t>
            </a:r>
            <a:endParaRPr b="1" sz="1500">
              <a:solidFill>
                <a:schemeClr val="dk1"/>
              </a:solidFill>
            </a:endParaRPr>
          </a:p>
          <a:p>
            <a:pPr indent="-323850" lvl="1" marL="1371600" rtl="0" algn="l">
              <a:spcBef>
                <a:spcPts val="0"/>
              </a:spcBef>
              <a:spcAft>
                <a:spcPts val="0"/>
              </a:spcAft>
              <a:buClr>
                <a:schemeClr val="dk1"/>
              </a:buClr>
              <a:buSzPts val="1500"/>
              <a:buChar char="○"/>
            </a:pPr>
            <a:r>
              <a:rPr lang="fi" sz="1500">
                <a:solidFill>
                  <a:schemeClr val="dk1"/>
                </a:solidFill>
              </a:rPr>
              <a:t>What do the results tell us? How N (nitrogen), K (potassium), P (phosphorus) and pH (acidity) levels of the soil affect e.g. the vegetation in the area?</a:t>
            </a:r>
            <a:endParaRPr sz="1500">
              <a:solidFill>
                <a:schemeClr val="dk1"/>
              </a:solidFill>
            </a:endParaRPr>
          </a:p>
          <a:p>
            <a:pPr indent="-323850" lvl="0" marL="457200" rtl="0" algn="l">
              <a:spcBef>
                <a:spcPts val="0"/>
              </a:spcBef>
              <a:spcAft>
                <a:spcPts val="0"/>
              </a:spcAft>
              <a:buClr>
                <a:schemeClr val="dk1"/>
              </a:buClr>
              <a:buSzPts val="1500"/>
              <a:buChar char="●"/>
            </a:pPr>
            <a:r>
              <a:rPr b="1" lang="fi" sz="1500">
                <a:solidFill>
                  <a:schemeClr val="dk1"/>
                </a:solidFill>
              </a:rPr>
              <a:t>Sources</a:t>
            </a:r>
            <a:endParaRPr b="1" sz="1500">
              <a:solidFill>
                <a:schemeClr val="dk1"/>
              </a:solidFill>
            </a:endParaRPr>
          </a:p>
          <a:p>
            <a:pPr indent="0" lvl="0" marL="0" rtl="0" algn="l">
              <a:spcBef>
                <a:spcPts val="1200"/>
              </a:spcBef>
              <a:spcAft>
                <a:spcPts val="0"/>
              </a:spcAft>
              <a:buNone/>
            </a:pPr>
            <a:r>
              <a:t/>
            </a:r>
            <a:endParaRPr sz="1500">
              <a:solidFill>
                <a:schemeClr val="dk1"/>
              </a:solidFill>
            </a:endParaRPr>
          </a:p>
          <a:p>
            <a:pPr indent="0" lvl="0" marL="0" rtl="0" algn="l">
              <a:spcBef>
                <a:spcPts val="1200"/>
              </a:spcBef>
              <a:spcAft>
                <a:spcPts val="1200"/>
              </a:spcAft>
              <a:buNone/>
            </a:pPr>
            <a:r>
              <a:t/>
            </a:r>
            <a:endParaRPr sz="15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