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9"/>
  </p:notesMasterIdLst>
  <p:sldIdLst>
    <p:sldId id="257" r:id="rId2"/>
    <p:sldId id="287" r:id="rId3"/>
    <p:sldId id="262" r:id="rId4"/>
    <p:sldId id="263" r:id="rId5"/>
    <p:sldId id="264" r:id="rId6"/>
    <p:sldId id="265" r:id="rId7"/>
    <p:sldId id="266" r:id="rId8"/>
    <p:sldId id="267" r:id="rId9"/>
    <p:sldId id="288" r:id="rId10"/>
    <p:sldId id="269" r:id="rId11"/>
    <p:sldId id="289" r:id="rId12"/>
    <p:sldId id="271" r:id="rId13"/>
    <p:sldId id="278" r:id="rId14"/>
    <p:sldId id="274" r:id="rId15"/>
    <p:sldId id="275" r:id="rId16"/>
    <p:sldId id="276" r:id="rId17"/>
    <p:sldId id="277" r:id="rId18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3F7A"/>
    <a:srgbClr val="F2E4E4"/>
    <a:srgbClr val="AD3F79"/>
    <a:srgbClr val="00B4C1"/>
    <a:srgbClr val="9937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0" autoAdjust="0"/>
    <p:restoredTop sz="94660"/>
  </p:normalViewPr>
  <p:slideViewPr>
    <p:cSldViewPr snapToGrid="0">
      <p:cViewPr varScale="1">
        <p:scale>
          <a:sx n="97" d="100"/>
          <a:sy n="97" d="100"/>
        </p:scale>
        <p:origin x="156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BB52E2-264C-4B6F-9B6F-0639CB208581}" type="datetimeFigureOut">
              <a:rPr lang="fi-FI" smtClean="0"/>
              <a:t>16.4.2020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98D5F-57DB-4FC8-9318-C7C9EA5996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2703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98D5F-57DB-4FC8-9318-C7C9EA59962A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5911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altLang="fi-FI"/>
          </a:p>
        </p:txBody>
      </p:sp>
      <p:sp>
        <p:nvSpPr>
          <p:cNvPr id="34820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B5C4128-B9CC-48B6-81CF-B343259D4362}" type="slidenum">
              <a:rPr lang="fi-FI" altLang="fi-FI"/>
              <a:pPr/>
              <a:t>7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737213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altLang="fi-FI"/>
          </a:p>
        </p:txBody>
      </p:sp>
      <p:sp>
        <p:nvSpPr>
          <p:cNvPr id="34820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B5C4128-B9CC-48B6-81CF-B343259D4362}" type="slidenum">
              <a:rPr lang="fi-FI" altLang="fi-FI"/>
              <a:pPr/>
              <a:t>9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410582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altLang="fi-FI"/>
          </a:p>
        </p:txBody>
      </p:sp>
      <p:sp>
        <p:nvSpPr>
          <p:cNvPr id="37892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5D0A8FB-E8FC-4264-AB6E-8352BA67B161}" type="slidenum">
              <a:rPr lang="fi-FI" altLang="fi-FI"/>
              <a:pPr/>
              <a:t>12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251013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D826E-45B7-48C6-A523-2121CE4F0DA1}" type="datetime1">
              <a:rPr lang="fi-FI" smtClean="0"/>
              <a:t>16.4.2020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BC8AD-EA89-48BF-B147-F8B1A66D64A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860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A32F3-518D-4FED-9797-2E0F5F35EA2C}" type="datetime1">
              <a:rPr lang="fi-FI" smtClean="0"/>
              <a:t>16.4.2020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BC8AD-EA89-48BF-B147-F8B1A66D64A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3716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A2E73-4DDF-4CCE-8B82-CF84F6AF53BE}" type="datetime1">
              <a:rPr lang="fi-FI" smtClean="0"/>
              <a:t>16.4.2020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BC8AD-EA89-48BF-B147-F8B1A66D64A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2661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BD13F-2FEE-4555-A99D-E382A5D8E523}" type="datetime1">
              <a:rPr lang="fi-FI" smtClean="0"/>
              <a:t>16.4.2020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BC8AD-EA89-48BF-B147-F8B1A66D64A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9040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974C-D7B9-44DF-AF12-E6D928A5DDD5}" type="datetime1">
              <a:rPr lang="fi-FI" smtClean="0"/>
              <a:t>16.4.2020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BC8AD-EA89-48BF-B147-F8B1A66D64A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52216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B43D0-4EEF-44CF-B466-12EF05A8346D}" type="datetime1">
              <a:rPr lang="fi-FI" smtClean="0"/>
              <a:t>16.4.2020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BC8AD-EA89-48BF-B147-F8B1A66D64A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6969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3267B-0E7C-48DA-8B4D-0164BAFF16A7}" type="datetime1">
              <a:rPr lang="fi-FI" smtClean="0"/>
              <a:t>16.4.2020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BC8AD-EA89-48BF-B147-F8B1A66D64A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9381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7A3C1-4742-40B8-B6E7-FACD2C24DB7D}" type="datetime1">
              <a:rPr lang="fi-FI" smtClean="0"/>
              <a:t>16.4.2020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BC8AD-EA89-48BF-B147-F8B1A66D64A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4177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A2A4-6EE3-4E4D-9FBB-94DFD8502C76}" type="datetime1">
              <a:rPr lang="fi-FI" smtClean="0"/>
              <a:t>16.4.2020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BC8AD-EA89-48BF-B147-F8B1A66D64A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7975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A78AC-5F33-4ED4-B6F0-4644AD02C0B9}" type="datetime1">
              <a:rPr lang="fi-FI" smtClean="0"/>
              <a:t>16.4.2020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BC8AD-EA89-48BF-B147-F8B1A66D64A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897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8232A-B912-4CD6-87F8-2792E5B9D026}" type="datetime1">
              <a:rPr lang="fi-FI" smtClean="0"/>
              <a:t>16.4.2020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BC8AD-EA89-48BF-B147-F8B1A66D64A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82538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49A91-CD76-427B-B24C-3558D431DCDA}" type="datetime1">
              <a:rPr lang="fi-FI" smtClean="0"/>
              <a:t>16.4.2020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BC8AD-EA89-48BF-B147-F8B1A66D64A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52243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47812" y="1524000"/>
            <a:ext cx="6101954" cy="1637110"/>
          </a:xfrm>
        </p:spPr>
        <p:txBody>
          <a:bodyPr>
            <a:normAutofit/>
          </a:bodyPr>
          <a:lstStyle/>
          <a:p>
            <a:r>
              <a:rPr lang="fi-FI" altLang="fi-FI" sz="4800" b="1" dirty="0">
                <a:solidFill>
                  <a:srgbClr val="C33F7A"/>
                </a:solidFill>
                <a:latin typeface="Cambria" panose="02040503050406030204" pitchFamily="18" charset="0"/>
              </a:rPr>
              <a:t>Ensiaputaidot hätätilanteessa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198489" y="3395920"/>
            <a:ext cx="4800600" cy="1314450"/>
          </a:xfrm>
        </p:spPr>
        <p:txBody>
          <a:bodyPr/>
          <a:lstStyle/>
          <a:p>
            <a:r>
              <a:rPr lang="fi-FI" altLang="fi-FI" b="1" dirty="0">
                <a:latin typeface="Cambria" panose="02040503050406030204" pitchFamily="18" charset="0"/>
              </a:rPr>
              <a:t>s. 92</a:t>
            </a:r>
            <a:r>
              <a:rPr lang="fi-FI" b="1" dirty="0">
                <a:latin typeface="Cambria" panose="02040503050406030204" pitchFamily="18" charset="0"/>
              </a:rPr>
              <a:t>–</a:t>
            </a:r>
            <a:r>
              <a:rPr lang="fi-FI" altLang="fi-FI" b="1" dirty="0">
                <a:latin typeface="Cambria" panose="02040503050406030204" pitchFamily="18" charset="0"/>
              </a:rPr>
              <a:t>99</a:t>
            </a:r>
          </a:p>
        </p:txBody>
      </p:sp>
    </p:spTree>
    <p:extLst>
      <p:ext uri="{BB962C8B-B14F-4D97-AF65-F5344CB8AC3E}">
        <p14:creationId xmlns:p14="http://schemas.microsoft.com/office/powerpoint/2010/main" val="327237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tsikko 1"/>
          <p:cNvSpPr>
            <a:spLocks noGrp="1"/>
          </p:cNvSpPr>
          <p:nvPr>
            <p:ph type="title"/>
          </p:nvPr>
        </p:nvSpPr>
        <p:spPr>
          <a:xfrm>
            <a:off x="1812323" y="126228"/>
            <a:ext cx="6546507" cy="1325563"/>
          </a:xfrm>
        </p:spPr>
        <p:txBody>
          <a:bodyPr>
            <a:normAutofit/>
          </a:bodyPr>
          <a:lstStyle/>
          <a:p>
            <a:r>
              <a:rPr lang="fi-FI" altLang="fi-FI" sz="4000" b="1" dirty="0">
                <a:solidFill>
                  <a:srgbClr val="C33F7A"/>
                </a:solidFill>
                <a:latin typeface="Cambria" panose="02040503050406030204" pitchFamily="18" charset="0"/>
              </a:rPr>
              <a:t>Verenkierron tarkistaminen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491048" y="1728402"/>
            <a:ext cx="6499655" cy="4351338"/>
          </a:xfrm>
        </p:spPr>
        <p:txBody>
          <a:bodyPr>
            <a:normAutofit/>
          </a:bodyPr>
          <a:lstStyle/>
          <a:p>
            <a:r>
              <a:rPr lang="fi-FI" altLang="fi-FI" sz="2400" dirty="0">
                <a:latin typeface="Cambria" panose="02040503050406030204" pitchFamily="18" charset="0"/>
              </a:rPr>
              <a:t>Jos potilas pystyy liikuttamaan raajojaan, nielee, yskii, ääntelee tai avaa silmänsä, se on merkki sydämen ja muun verenkierron toiminnasta. </a:t>
            </a:r>
          </a:p>
          <a:p>
            <a:r>
              <a:rPr lang="fi-FI" altLang="fi-FI" sz="2400" dirty="0">
                <a:latin typeface="Cambria" panose="02040503050406030204" pitchFamily="18" charset="0"/>
              </a:rPr>
              <a:t>Sinertävät huulet tai kasvot merkitsevät yleensä hapenpuutetta.</a:t>
            </a:r>
          </a:p>
          <a:p>
            <a:r>
              <a:rPr lang="fi-FI" altLang="fi-FI" sz="2400" dirty="0">
                <a:latin typeface="Cambria" panose="02040503050406030204" pitchFamily="18" charset="0"/>
              </a:rPr>
              <a:t>Jos merkkejä verenkierron toiminnasta ei löydy, on aloitettava elvytys.</a:t>
            </a:r>
          </a:p>
        </p:txBody>
      </p:sp>
      <p:sp>
        <p:nvSpPr>
          <p:cNvPr id="23556" name="Dian numeron paikkamerkki 3"/>
          <p:cNvSpPr>
            <a:spLocks noGrp="1"/>
          </p:cNvSpPr>
          <p:nvPr>
            <p:ph type="sldNum" sz="quarter" idx="12"/>
          </p:nvPr>
        </p:nvSpPr>
        <p:spPr bwMode="auto">
          <a:xfrm>
            <a:off x="98339" y="6414016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fld id="{31BEA735-EC7D-4A4E-9735-285187FA01A8}" type="slidenum">
              <a:rPr lang="fi-FI" altLang="fi-FI"/>
              <a:pPr algn="l"/>
              <a:t>10</a:t>
            </a:fld>
            <a:endParaRPr lang="fi-FI" altLang="fi-FI" dirty="0"/>
          </a:p>
        </p:txBody>
      </p:sp>
    </p:spTree>
    <p:extLst>
      <p:ext uri="{BB962C8B-B14F-4D97-AF65-F5344CB8AC3E}">
        <p14:creationId xmlns:p14="http://schemas.microsoft.com/office/powerpoint/2010/main" val="226903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tsikko 1"/>
          <p:cNvSpPr>
            <a:spLocks noGrp="1"/>
          </p:cNvSpPr>
          <p:nvPr>
            <p:ph type="title"/>
          </p:nvPr>
        </p:nvSpPr>
        <p:spPr>
          <a:xfrm>
            <a:off x="1812323" y="126228"/>
            <a:ext cx="6546507" cy="854075"/>
          </a:xfrm>
        </p:spPr>
        <p:txBody>
          <a:bodyPr>
            <a:normAutofit/>
          </a:bodyPr>
          <a:lstStyle/>
          <a:p>
            <a:r>
              <a:rPr lang="fi-FI" altLang="fi-FI" sz="4000" b="1" dirty="0">
                <a:solidFill>
                  <a:srgbClr val="C33F7A"/>
                </a:solidFill>
                <a:latin typeface="Cambria" panose="02040503050406030204" pitchFamily="18" charset="0"/>
              </a:rPr>
              <a:t>Painelu-puhalluselvytys</a:t>
            </a:r>
          </a:p>
        </p:txBody>
      </p:sp>
      <p:sp>
        <p:nvSpPr>
          <p:cNvPr id="23556" name="Dian numeron paikkamerkki 3"/>
          <p:cNvSpPr>
            <a:spLocks noGrp="1"/>
          </p:cNvSpPr>
          <p:nvPr>
            <p:ph type="sldNum" sz="quarter" idx="12"/>
          </p:nvPr>
        </p:nvSpPr>
        <p:spPr bwMode="auto">
          <a:xfrm>
            <a:off x="98339" y="6414016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fld id="{31BEA735-EC7D-4A4E-9735-285187FA01A8}" type="slidenum">
              <a:rPr lang="fi-FI" altLang="fi-FI"/>
              <a:pPr algn="l"/>
              <a:t>11</a:t>
            </a:fld>
            <a:endParaRPr lang="fi-FI" altLang="fi-FI" dirty="0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90" y="1344503"/>
            <a:ext cx="4058779" cy="2534294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608" y="2120404"/>
            <a:ext cx="3234222" cy="2788122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90" y="4061383"/>
            <a:ext cx="4058779" cy="214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95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tsikko 1"/>
          <p:cNvSpPr>
            <a:spLocks noGrp="1"/>
          </p:cNvSpPr>
          <p:nvPr>
            <p:ph type="title"/>
          </p:nvPr>
        </p:nvSpPr>
        <p:spPr>
          <a:xfrm>
            <a:off x="1804087" y="98853"/>
            <a:ext cx="6867782" cy="899857"/>
          </a:xfrm>
        </p:spPr>
        <p:txBody>
          <a:bodyPr>
            <a:normAutofit/>
          </a:bodyPr>
          <a:lstStyle/>
          <a:p>
            <a:r>
              <a:rPr lang="fi-FI" altLang="fi-FI" sz="4000" b="1" dirty="0">
                <a:solidFill>
                  <a:srgbClr val="C33F7A"/>
                </a:solidFill>
                <a:latin typeface="Cambria" panose="02040503050406030204" pitchFamily="18" charset="0"/>
              </a:rPr>
              <a:t>Vierasesine hengitysteissä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658895" y="1456907"/>
            <a:ext cx="4041688" cy="3106856"/>
          </a:xfrm>
        </p:spPr>
        <p:txBody>
          <a:bodyPr>
            <a:noAutofit/>
          </a:bodyPr>
          <a:lstStyle/>
          <a:p>
            <a:r>
              <a:rPr lang="fi-FI" altLang="fi-FI" sz="2200" dirty="0">
                <a:latin typeface="Cambria" panose="02040503050406030204" pitchFamily="18" charset="0"/>
              </a:rPr>
              <a:t>Taivuta ylävartaloa alaspäin. </a:t>
            </a:r>
          </a:p>
          <a:p>
            <a:r>
              <a:rPr lang="fi-FI" altLang="fi-FI" sz="2200" dirty="0">
                <a:latin typeface="Cambria" panose="02040503050406030204" pitchFamily="18" charset="0"/>
              </a:rPr>
              <a:t>Taputa kämmenellä napakasti lapaluiden väliin.</a:t>
            </a:r>
          </a:p>
          <a:p>
            <a:r>
              <a:rPr lang="fi-FI" altLang="fi-FI" sz="2200" dirty="0">
                <a:latin typeface="Cambria" panose="02040503050406030204" pitchFamily="18" charset="0"/>
              </a:rPr>
              <a:t>Sano käskevästi: ”Yski, yski!”</a:t>
            </a:r>
          </a:p>
          <a:p>
            <a:r>
              <a:rPr lang="fi-FI" altLang="fi-FI" sz="2200" dirty="0">
                <a:latin typeface="Cambria" panose="02040503050406030204" pitchFamily="18" charset="0"/>
              </a:rPr>
              <a:t>Jos tämä ei auta, käytä </a:t>
            </a:r>
            <a:r>
              <a:rPr lang="fi-FI" altLang="fi-FI" sz="2200" dirty="0" err="1">
                <a:latin typeface="Cambria" panose="02040503050406030204" pitchFamily="18" charset="0"/>
              </a:rPr>
              <a:t>Heimlichin</a:t>
            </a:r>
            <a:r>
              <a:rPr lang="fi-FI" altLang="fi-FI" sz="2200" dirty="0">
                <a:latin typeface="Cambria" panose="02040503050406030204" pitchFamily="18" charset="0"/>
              </a:rPr>
              <a:t> otetta.</a:t>
            </a:r>
          </a:p>
          <a:p>
            <a:r>
              <a:rPr lang="fi-FI" altLang="fi-FI" sz="2200" dirty="0" err="1">
                <a:latin typeface="Cambria" panose="02040503050406030204" pitchFamily="18" charset="0"/>
              </a:rPr>
              <a:t>Heimlichin</a:t>
            </a:r>
            <a:r>
              <a:rPr lang="fi-FI" altLang="fi-FI" sz="2200" dirty="0">
                <a:latin typeface="Cambria" panose="02040503050406030204" pitchFamily="18" charset="0"/>
              </a:rPr>
              <a:t> otteen saa tehdä vain hätätilanteessa.</a:t>
            </a:r>
          </a:p>
        </p:txBody>
      </p:sp>
      <p:sp>
        <p:nvSpPr>
          <p:cNvPr id="25604" name="Dian numeron paikkamerkki 3"/>
          <p:cNvSpPr>
            <a:spLocks noGrp="1"/>
          </p:cNvSpPr>
          <p:nvPr>
            <p:ph type="sldNum" sz="quarter" idx="12"/>
          </p:nvPr>
        </p:nvSpPr>
        <p:spPr bwMode="auto">
          <a:xfrm>
            <a:off x="123053" y="6398998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fld id="{31A8BE72-A299-480A-BDCA-6032791E8EE4}" type="slidenum">
              <a:rPr lang="fi-FI" altLang="fi-FI"/>
              <a:pPr algn="l"/>
              <a:t>12</a:t>
            </a:fld>
            <a:endParaRPr lang="fi-FI" altLang="fi-FI" dirty="0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186" y="1881600"/>
            <a:ext cx="3026776" cy="4458276"/>
          </a:xfrm>
          <a:prstGeom prst="rect">
            <a:avLst/>
          </a:prstGeom>
        </p:spPr>
      </p:pic>
      <p:sp>
        <p:nvSpPr>
          <p:cNvPr id="4" name="Suorakulmio 3"/>
          <p:cNvSpPr/>
          <p:nvPr/>
        </p:nvSpPr>
        <p:spPr>
          <a:xfrm>
            <a:off x="390268" y="4786183"/>
            <a:ext cx="2537254" cy="1351005"/>
          </a:xfrm>
          <a:prstGeom prst="rect">
            <a:avLst/>
          </a:prstGeom>
          <a:solidFill>
            <a:srgbClr val="AD3F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i-FI" dirty="0">
                <a:latin typeface="Cambria" panose="02040503050406030204" pitchFamily="18" charset="0"/>
              </a:rPr>
              <a:t>Lue oppikirjasta ja kerro omin sanoin, miten </a:t>
            </a:r>
            <a:r>
              <a:rPr lang="fi-FI" dirty="0" err="1">
                <a:latin typeface="Cambria" panose="02040503050406030204" pitchFamily="18" charset="0"/>
              </a:rPr>
              <a:t>Heimlichin</a:t>
            </a:r>
            <a:r>
              <a:rPr lang="fi-FI" dirty="0">
                <a:latin typeface="Cambria" panose="02040503050406030204" pitchFamily="18" charset="0"/>
              </a:rPr>
              <a:t> ote tehdään.</a:t>
            </a:r>
          </a:p>
        </p:txBody>
      </p:sp>
    </p:spTree>
    <p:extLst>
      <p:ext uri="{BB962C8B-B14F-4D97-AF65-F5344CB8AC3E}">
        <p14:creationId xmlns:p14="http://schemas.microsoft.com/office/powerpoint/2010/main" val="158533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320" y="6389302"/>
            <a:ext cx="2057400" cy="365125"/>
          </a:xfrm>
        </p:spPr>
        <p:txBody>
          <a:bodyPr/>
          <a:lstStyle/>
          <a:p>
            <a:pPr algn="l"/>
            <a:fld id="{13FBC8AD-EA89-48BF-B147-F8B1A66D64AE}" type="slidenum">
              <a:rPr lang="fi-FI" smtClean="0"/>
              <a:pPr algn="l"/>
              <a:t>13</a:t>
            </a:fld>
            <a:endParaRPr lang="fi-FI" dirty="0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776" y="1004100"/>
            <a:ext cx="7524234" cy="521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640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074" y="1028518"/>
            <a:ext cx="3063477" cy="4654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Dian numeron paikkamerkki 4"/>
          <p:cNvSpPr>
            <a:spLocks noGrp="1"/>
          </p:cNvSpPr>
          <p:nvPr>
            <p:ph type="sldNum" sz="quarter" idx="12"/>
          </p:nvPr>
        </p:nvSpPr>
        <p:spPr bwMode="auto">
          <a:xfrm>
            <a:off x="156004" y="6422254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fld id="{4F8D8116-2F70-4D68-B9DD-71CF56B125E2}" type="slidenum">
              <a:rPr lang="fi-FI" altLang="fi-FI"/>
              <a:pPr algn="l"/>
              <a:t>14</a:t>
            </a:fld>
            <a:endParaRPr lang="fi-FI" altLang="fi-FI" dirty="0"/>
          </a:p>
        </p:txBody>
      </p:sp>
      <p:sp>
        <p:nvSpPr>
          <p:cNvPr id="2" name="Ellipsi 1"/>
          <p:cNvSpPr/>
          <p:nvPr/>
        </p:nvSpPr>
        <p:spPr>
          <a:xfrm>
            <a:off x="478183" y="1028518"/>
            <a:ext cx="2899719" cy="2891481"/>
          </a:xfrm>
          <a:prstGeom prst="ellipse">
            <a:avLst/>
          </a:prstGeom>
          <a:solidFill>
            <a:srgbClr val="AD3F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i-FI" dirty="0">
                <a:solidFill>
                  <a:schemeClr val="bg1"/>
                </a:solidFill>
                <a:latin typeface="Cambria" panose="02040503050406030204" pitchFamily="18" charset="0"/>
              </a:rPr>
              <a:t>Ensiaputilanteessa tarvitaan joskus luovuutta, jos saatavilla ei ole varsinaisia ensiapuvälineitä.</a:t>
            </a:r>
          </a:p>
        </p:txBody>
      </p:sp>
      <p:sp>
        <p:nvSpPr>
          <p:cNvPr id="9" name="Ellipsi 8"/>
          <p:cNvSpPr/>
          <p:nvPr/>
        </p:nvSpPr>
        <p:spPr>
          <a:xfrm>
            <a:off x="2290119" y="3579007"/>
            <a:ext cx="2483629" cy="2457784"/>
          </a:xfrm>
          <a:prstGeom prst="ellipse">
            <a:avLst/>
          </a:prstGeom>
          <a:solidFill>
            <a:srgbClr val="F2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i-FI" dirty="0">
                <a:solidFill>
                  <a:schemeClr val="tx1"/>
                </a:solidFill>
                <a:latin typeface="Cambria" panose="02040503050406030204" pitchFamily="18" charset="0"/>
              </a:rPr>
              <a:t>Mitä tarvikkeita voi tarvittaessa käyttää painesiteen tekemiseen?</a:t>
            </a:r>
          </a:p>
        </p:txBody>
      </p:sp>
    </p:spTree>
    <p:extLst>
      <p:ext uri="{BB962C8B-B14F-4D97-AF65-F5344CB8AC3E}">
        <p14:creationId xmlns:p14="http://schemas.microsoft.com/office/powerpoint/2010/main" val="37544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1944130" y="137426"/>
            <a:ext cx="6571220" cy="763458"/>
          </a:xfrm>
        </p:spPr>
        <p:txBody>
          <a:bodyPr>
            <a:normAutofit/>
          </a:bodyPr>
          <a:lstStyle/>
          <a:p>
            <a:r>
              <a:rPr lang="fi-FI" sz="3600" b="1" dirty="0">
                <a:solidFill>
                  <a:srgbClr val="C33F7A"/>
                </a:solidFill>
                <a:latin typeface="Cambria" panose="02040503050406030204" pitchFamily="18" charset="0"/>
              </a:rPr>
              <a:t>Sokin oireet ja ensiapu</a:t>
            </a:r>
          </a:p>
        </p:txBody>
      </p:sp>
      <p:sp>
        <p:nvSpPr>
          <p:cNvPr id="29699" name="Dian numeron paikkamerkki 3"/>
          <p:cNvSpPr>
            <a:spLocks noGrp="1"/>
          </p:cNvSpPr>
          <p:nvPr>
            <p:ph type="sldNum" sz="quarter" idx="12"/>
          </p:nvPr>
        </p:nvSpPr>
        <p:spPr bwMode="auto">
          <a:xfrm>
            <a:off x="131291" y="6421782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fld id="{E31C43BE-A337-4930-BE50-ECD50116C465}" type="slidenum">
              <a:rPr lang="fi-FI" altLang="fi-FI"/>
              <a:pPr algn="l"/>
              <a:t>15</a:t>
            </a:fld>
            <a:endParaRPr lang="fi-FI" alt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32" y="1696994"/>
            <a:ext cx="8740990" cy="392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619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Otsikko 1"/>
          <p:cNvSpPr>
            <a:spLocks noGrp="1"/>
          </p:cNvSpPr>
          <p:nvPr>
            <p:ph type="title"/>
          </p:nvPr>
        </p:nvSpPr>
        <p:spPr>
          <a:xfrm>
            <a:off x="1979655" y="175656"/>
            <a:ext cx="4141059" cy="779934"/>
          </a:xfrm>
        </p:spPr>
        <p:txBody>
          <a:bodyPr>
            <a:normAutofit/>
          </a:bodyPr>
          <a:lstStyle/>
          <a:p>
            <a:r>
              <a:rPr lang="fi-FI" altLang="fi-FI" sz="4000" b="1" dirty="0">
                <a:solidFill>
                  <a:srgbClr val="C33F7A"/>
                </a:solidFill>
                <a:latin typeface="Cambria" panose="02040503050406030204" pitchFamily="18" charset="0"/>
              </a:rPr>
              <a:t>Ydinasiat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664044" y="1314366"/>
            <a:ext cx="6194854" cy="4351338"/>
          </a:xfrm>
        </p:spPr>
        <p:txBody>
          <a:bodyPr>
            <a:normAutofit/>
          </a:bodyPr>
          <a:lstStyle/>
          <a:p>
            <a:r>
              <a:rPr lang="fi-FI" altLang="fi-FI" sz="2400" dirty="0">
                <a:latin typeface="Cambria" panose="02040503050406030204" pitchFamily="18" charset="0"/>
              </a:rPr>
              <a:t>Henkeä pelastavaa ensiapua kutsutaan hätäensiavuksi.</a:t>
            </a:r>
          </a:p>
          <a:p>
            <a:r>
              <a:rPr lang="fi-FI" altLang="fi-FI" sz="2400" dirty="0">
                <a:latin typeface="Cambria" panose="02040503050406030204" pitchFamily="18" charset="0"/>
              </a:rPr>
              <a:t>Hätätilanteessa tulee toimia nopeasti mutta harkiten.</a:t>
            </a:r>
          </a:p>
          <a:p>
            <a:r>
              <a:rPr lang="fi-FI" altLang="fi-FI" sz="2400" dirty="0">
                <a:latin typeface="Cambria" panose="02040503050406030204" pitchFamily="18" charset="0"/>
              </a:rPr>
              <a:t>Potilaan hengitys ja verenkierto on turvattava.</a:t>
            </a:r>
          </a:p>
          <a:p>
            <a:r>
              <a:rPr lang="fi-FI" altLang="fi-FI" sz="2400" dirty="0">
                <a:latin typeface="Cambria" panose="02040503050406030204" pitchFamily="18" charset="0"/>
              </a:rPr>
              <a:t>Tarvittaessa aloitetaan elvytystoimet. </a:t>
            </a:r>
          </a:p>
          <a:p>
            <a:r>
              <a:rPr lang="fi-FI" altLang="fi-FI" sz="2400" dirty="0">
                <a:latin typeface="Cambria" panose="02040503050406030204" pitchFamily="18" charset="0"/>
              </a:rPr>
              <a:t>Jokainen on velvollinen auttamaan hätätilanteessa sen verran kuin osaa ja pystyy.</a:t>
            </a:r>
          </a:p>
        </p:txBody>
      </p:sp>
      <p:sp>
        <p:nvSpPr>
          <p:cNvPr id="30724" name="Dian numeron paikkamerkki 4"/>
          <p:cNvSpPr>
            <a:spLocks noGrp="1"/>
          </p:cNvSpPr>
          <p:nvPr>
            <p:ph type="sldNum" sz="quarter" idx="12"/>
          </p:nvPr>
        </p:nvSpPr>
        <p:spPr bwMode="auto">
          <a:xfrm>
            <a:off x="147767" y="6397540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fld id="{7B617EE7-1FB1-47ED-9EAE-5F68D540CCAD}" type="slidenum">
              <a:rPr lang="fi-FI" altLang="fi-FI"/>
              <a:pPr algn="l"/>
              <a:t>16</a:t>
            </a:fld>
            <a:endParaRPr lang="fi-FI" altLang="fi-FI" dirty="0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814" y="74140"/>
            <a:ext cx="1659856" cy="164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9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Dian numeron paikkamerkki 3"/>
          <p:cNvSpPr>
            <a:spLocks noGrp="1"/>
          </p:cNvSpPr>
          <p:nvPr>
            <p:ph type="sldNum" sz="quarter" idx="12"/>
          </p:nvPr>
        </p:nvSpPr>
        <p:spPr bwMode="auto">
          <a:xfrm>
            <a:off x="147766" y="6414016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fld id="{6F8E580C-0FE8-43C3-8301-86F4312090EA}" type="slidenum">
              <a:rPr lang="fi-FI" altLang="fi-FI"/>
              <a:pPr algn="l"/>
              <a:t>17</a:t>
            </a:fld>
            <a:endParaRPr lang="fi-FI" altLang="fi-FI" dirty="0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475" y="978243"/>
            <a:ext cx="648652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252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27654" y="134467"/>
            <a:ext cx="6587696" cy="829360"/>
          </a:xfrm>
        </p:spPr>
        <p:txBody>
          <a:bodyPr>
            <a:normAutofit/>
          </a:bodyPr>
          <a:lstStyle/>
          <a:p>
            <a:r>
              <a:rPr lang="fi-FI" sz="4000" b="1" dirty="0">
                <a:solidFill>
                  <a:srgbClr val="C33F7A"/>
                </a:solidFill>
                <a:latin typeface="Cambria" panose="02040503050406030204" pitchFamily="18" charset="0"/>
              </a:rPr>
              <a:t>Tavoitteet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326292" y="1364306"/>
            <a:ext cx="7007826" cy="4351338"/>
          </a:xfrm>
        </p:spPr>
        <p:txBody>
          <a:bodyPr>
            <a:normAutofit/>
          </a:bodyPr>
          <a:lstStyle/>
          <a:p>
            <a:r>
              <a:rPr lang="fi-FI" sz="2400" dirty="0">
                <a:latin typeface="Cambria" panose="02040503050406030204" pitchFamily="18" charset="0"/>
              </a:rPr>
              <a:t>Tietää, milloin ja miten henkilö käännetään kylkiasentoon.</a:t>
            </a:r>
          </a:p>
          <a:p>
            <a:r>
              <a:rPr lang="fi-FI" sz="2400" dirty="0">
                <a:latin typeface="Cambria" panose="02040503050406030204" pitchFamily="18" charset="0"/>
              </a:rPr>
              <a:t>Osata selittää painelu-puhalluselvytyksen periaate.</a:t>
            </a:r>
          </a:p>
          <a:p>
            <a:r>
              <a:rPr lang="fi-FI" sz="2400" dirty="0">
                <a:latin typeface="Cambria" panose="02040503050406030204" pitchFamily="18" charset="0"/>
              </a:rPr>
              <a:t>Osata tyrehdyttää verenvuoto.</a:t>
            </a:r>
          </a:p>
          <a:p>
            <a:r>
              <a:rPr lang="fi-FI" sz="2400" dirty="0">
                <a:latin typeface="Cambria" panose="02040503050406030204" pitchFamily="18" charset="0"/>
              </a:rPr>
              <a:t>Tietää, miten sokkipotilasta autetaan.</a:t>
            </a:r>
          </a:p>
          <a:p>
            <a:r>
              <a:rPr lang="fi-FI" sz="2400" dirty="0">
                <a:latin typeface="Cambria" panose="02040503050406030204" pitchFamily="18" charset="0"/>
              </a:rPr>
              <a:t>Hallita ensiavun perustaidot.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98340" y="6414016"/>
            <a:ext cx="2057400" cy="365125"/>
          </a:xfrm>
        </p:spPr>
        <p:txBody>
          <a:bodyPr/>
          <a:lstStyle/>
          <a:p>
            <a:pPr algn="l"/>
            <a:fld id="{13FBC8AD-EA89-48BF-B147-F8B1A66D64AE}" type="slidenum">
              <a:rPr lang="fi-FI" smtClean="0"/>
              <a:pPr algn="l"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1898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Dian numeron paikkamerkki 3"/>
          <p:cNvSpPr>
            <a:spLocks noGrp="1"/>
          </p:cNvSpPr>
          <p:nvPr>
            <p:ph type="sldNum" sz="quarter" idx="12"/>
          </p:nvPr>
        </p:nvSpPr>
        <p:spPr bwMode="auto">
          <a:xfrm>
            <a:off x="156004" y="6422254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fld id="{4A2A11A3-DD62-4AAF-A79D-D93F5FE19DC2}" type="slidenum">
              <a:rPr lang="fi-FI" altLang="fi-FI"/>
              <a:pPr algn="l"/>
              <a:t>3</a:t>
            </a:fld>
            <a:endParaRPr lang="fi-FI" altLang="fi-FI" dirty="0"/>
          </a:p>
        </p:txBody>
      </p:sp>
      <p:pic>
        <p:nvPicPr>
          <p:cNvPr id="6" name="Kuva 5" descr="syke8_95_onnettomu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703" y="1262036"/>
            <a:ext cx="6797762" cy="4941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i 1"/>
          <p:cNvSpPr/>
          <p:nvPr/>
        </p:nvSpPr>
        <p:spPr>
          <a:xfrm>
            <a:off x="6038335" y="96382"/>
            <a:ext cx="2372498" cy="2331308"/>
          </a:xfrm>
          <a:prstGeom prst="ellipse">
            <a:avLst/>
          </a:prstGeom>
          <a:solidFill>
            <a:srgbClr val="F2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i-FI" dirty="0">
                <a:solidFill>
                  <a:schemeClr val="tx1"/>
                </a:solidFill>
                <a:latin typeface="Cambria" panose="02040503050406030204" pitchFamily="18" charset="0"/>
              </a:rPr>
              <a:t>Saavut onnettomuus-paikalle ensimmäisenä. </a:t>
            </a:r>
          </a:p>
          <a:p>
            <a:pPr algn="ctr">
              <a:defRPr/>
            </a:pPr>
            <a:r>
              <a:rPr lang="fi-FI" dirty="0">
                <a:solidFill>
                  <a:schemeClr val="tx1"/>
                </a:solidFill>
                <a:latin typeface="Cambria" panose="02040503050406030204" pitchFamily="18" charset="0"/>
              </a:rPr>
              <a:t>Miten toimit?</a:t>
            </a:r>
          </a:p>
        </p:txBody>
      </p:sp>
    </p:spTree>
    <p:extLst>
      <p:ext uri="{BB962C8B-B14F-4D97-AF65-F5344CB8AC3E}">
        <p14:creationId xmlns:p14="http://schemas.microsoft.com/office/powerpoint/2010/main" val="150626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Dian numeron paikkamerkki 3"/>
          <p:cNvSpPr>
            <a:spLocks noGrp="1"/>
          </p:cNvSpPr>
          <p:nvPr>
            <p:ph type="sldNum" sz="quarter" idx="12"/>
          </p:nvPr>
        </p:nvSpPr>
        <p:spPr bwMode="auto">
          <a:xfrm>
            <a:off x="98340" y="6397540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fld id="{1D311659-CE05-40B1-8137-E15502B1806B}" type="slidenum">
              <a:rPr lang="fi-FI" altLang="fi-FI"/>
              <a:pPr algn="l"/>
              <a:t>4</a:t>
            </a:fld>
            <a:endParaRPr lang="fi-FI" altLang="fi-FI" dirty="0"/>
          </a:p>
        </p:txBody>
      </p:sp>
      <p:pic>
        <p:nvPicPr>
          <p:cNvPr id="7" name="Kuva 6" descr="syke8_96_hätäpuhel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50" y="2227595"/>
            <a:ext cx="3546872" cy="235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048" y="571883"/>
            <a:ext cx="4070961" cy="537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64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Dian numeron paikkamerkki 3"/>
          <p:cNvSpPr>
            <a:spLocks noGrp="1"/>
          </p:cNvSpPr>
          <p:nvPr>
            <p:ph type="sldNum" sz="quarter" idx="12"/>
          </p:nvPr>
        </p:nvSpPr>
        <p:spPr bwMode="auto">
          <a:xfrm>
            <a:off x="133013" y="6397540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fld id="{8AB2EDED-17D2-4B91-B208-D3A712FBBB7E}" type="slidenum">
              <a:rPr lang="fi-FI" altLang="fi-FI"/>
              <a:pPr algn="l"/>
              <a:t>5</a:t>
            </a:fld>
            <a:endParaRPr lang="fi-FI" alt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413" y="-326027"/>
            <a:ext cx="7072203" cy="6864940"/>
          </a:xfrm>
          <a:prstGeom prst="rect">
            <a:avLst/>
          </a:prstGeom>
        </p:spPr>
      </p:pic>
      <p:sp>
        <p:nvSpPr>
          <p:cNvPr id="5" name="Suorakulmio 4"/>
          <p:cNvSpPr/>
          <p:nvPr/>
        </p:nvSpPr>
        <p:spPr>
          <a:xfrm>
            <a:off x="3204442" y="970120"/>
            <a:ext cx="5206390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i-FI" sz="2400" b="1" dirty="0">
                <a:solidFill>
                  <a:srgbClr val="00B4C2"/>
                </a:solidFill>
                <a:latin typeface="Cambria" panose="02040503050406030204" pitchFamily="18" charset="0"/>
              </a:rPr>
              <a:t>Hätäpuhelun soittaminen</a:t>
            </a:r>
            <a:endParaRPr lang="fi-FI" b="1" dirty="0">
              <a:solidFill>
                <a:srgbClr val="00B4C2"/>
              </a:solidFill>
              <a:latin typeface="Cambria" panose="02040503050406030204" pitchFamily="18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B4C2"/>
              </a:buClr>
              <a:buFont typeface="Arial" panose="020B0604020202020204" pitchFamily="34" charset="0"/>
              <a:buChar char="•"/>
            </a:pPr>
            <a:r>
              <a:rPr lang="fi-FI" dirty="0">
                <a:latin typeface="Cambria" panose="02040503050406030204" pitchFamily="18" charset="0"/>
              </a:rPr>
              <a:t>Soita hätänumeroon 112. Hätänumeroon voi soittaa kaikissa EU-maissa, vaikka kännykän saldoraja olisi täynnä tai puhelimessa ei olisi SIM-korttia.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B4C2"/>
              </a:buClr>
              <a:buFont typeface="Arial" panose="020B0604020202020204" pitchFamily="34" charset="0"/>
              <a:buChar char="•"/>
            </a:pPr>
            <a:r>
              <a:rPr lang="fi-FI" dirty="0">
                <a:latin typeface="Cambria" panose="02040503050406030204" pitchFamily="18" charset="0"/>
              </a:rPr>
              <a:t>Kerro, mitä on tapahtunut.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B4C2"/>
              </a:buClr>
              <a:buFont typeface="Arial" panose="020B0604020202020204" pitchFamily="34" charset="0"/>
              <a:buChar char="•"/>
            </a:pPr>
            <a:r>
              <a:rPr lang="fi-FI" dirty="0">
                <a:latin typeface="Cambria" panose="02040503050406030204" pitchFamily="18" charset="0"/>
              </a:rPr>
              <a:t>Anna onnettomuuspaikan tarkka osoite.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B4C2"/>
              </a:buClr>
              <a:buFont typeface="Arial" panose="020B0604020202020204" pitchFamily="34" charset="0"/>
              <a:buChar char="•"/>
            </a:pPr>
            <a:r>
              <a:rPr lang="fi-FI" dirty="0">
                <a:latin typeface="Cambria" panose="02040503050406030204" pitchFamily="18" charset="0"/>
              </a:rPr>
              <a:t>Vastaa hätäkeskuksen kysymyksiin ja toimi ohjeiden mukaan.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B4C2"/>
              </a:buClr>
              <a:buFont typeface="Arial" panose="020B0604020202020204" pitchFamily="34" charset="0"/>
              <a:buChar char="•"/>
            </a:pPr>
            <a:r>
              <a:rPr lang="fi-FI" dirty="0">
                <a:latin typeface="Cambria" panose="02040503050406030204" pitchFamily="18" charset="0"/>
              </a:rPr>
              <a:t>Kytke tarvittaessa puhelimen kaiutintoiminto päälle.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B4C2"/>
              </a:buClr>
              <a:buFont typeface="Arial" panose="020B0604020202020204" pitchFamily="34" charset="0"/>
              <a:buChar char="•"/>
            </a:pPr>
            <a:r>
              <a:rPr lang="fi-FI" dirty="0">
                <a:latin typeface="Cambria" panose="02040503050406030204" pitchFamily="18" charset="0"/>
              </a:rPr>
              <a:t>Älä lopeta puhelua ennen kuin saat siihen luvan.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B4C2"/>
              </a:buClr>
              <a:buFont typeface="Arial" panose="020B0604020202020204" pitchFamily="34" charset="0"/>
              <a:buChar char="•"/>
            </a:pPr>
            <a:r>
              <a:rPr lang="fi-FI" dirty="0">
                <a:latin typeface="Cambria" panose="02040503050406030204" pitchFamily="18" charset="0"/>
              </a:rPr>
              <a:t>Opasta tarvittaessa ammattiauttajat paikalle.</a:t>
            </a:r>
          </a:p>
        </p:txBody>
      </p:sp>
    </p:spTree>
    <p:extLst>
      <p:ext uri="{BB962C8B-B14F-4D97-AF65-F5344CB8AC3E}">
        <p14:creationId xmlns:p14="http://schemas.microsoft.com/office/powerpoint/2010/main" val="3208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tsikko 1"/>
          <p:cNvSpPr>
            <a:spLocks noGrp="1"/>
          </p:cNvSpPr>
          <p:nvPr>
            <p:ph type="title"/>
          </p:nvPr>
        </p:nvSpPr>
        <p:spPr>
          <a:xfrm>
            <a:off x="1886465" y="109754"/>
            <a:ext cx="6628885" cy="936452"/>
          </a:xfrm>
        </p:spPr>
        <p:txBody>
          <a:bodyPr>
            <a:normAutofit/>
          </a:bodyPr>
          <a:lstStyle/>
          <a:p>
            <a:r>
              <a:rPr lang="fi-FI" altLang="fi-FI" sz="4000" b="1" dirty="0">
                <a:solidFill>
                  <a:srgbClr val="C33F7A"/>
                </a:solidFill>
                <a:latin typeface="Cambria" panose="02040503050406030204" pitchFamily="18" charset="0"/>
              </a:rPr>
              <a:t>Jos sydän pysähtyy</a:t>
            </a:r>
          </a:p>
        </p:txBody>
      </p:sp>
      <p:sp>
        <p:nvSpPr>
          <p:cNvPr id="19460" name="Dian numeron paikkamerkki 3"/>
          <p:cNvSpPr>
            <a:spLocks noGrp="1"/>
          </p:cNvSpPr>
          <p:nvPr>
            <p:ph type="sldNum" sz="quarter" idx="12"/>
          </p:nvPr>
        </p:nvSpPr>
        <p:spPr bwMode="auto">
          <a:xfrm>
            <a:off x="147766" y="6422254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fld id="{C59BC8F9-0378-4603-B6B1-5F08D51A9075}" type="slidenum">
              <a:rPr lang="fi-FI" altLang="fi-FI"/>
              <a:pPr algn="l"/>
              <a:t>6</a:t>
            </a:fld>
            <a:endParaRPr lang="fi-FI" altLang="fi-FI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22" y="1581665"/>
            <a:ext cx="7558902" cy="3855308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466" y="2341585"/>
            <a:ext cx="2820086" cy="856735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466" y="3275355"/>
            <a:ext cx="2971801" cy="821038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466" y="4229958"/>
            <a:ext cx="2962875" cy="88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37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Dian numeron paikkamerkki 3"/>
          <p:cNvSpPr>
            <a:spLocks noGrp="1"/>
          </p:cNvSpPr>
          <p:nvPr>
            <p:ph type="sldNum" sz="quarter" idx="12"/>
          </p:nvPr>
        </p:nvSpPr>
        <p:spPr bwMode="auto">
          <a:xfrm>
            <a:off x="164242" y="6413626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fld id="{8767F4AB-708A-443A-9611-8224D7772972}" type="slidenum">
              <a:rPr lang="fi-FI" altLang="fi-FI"/>
              <a:pPr algn="l"/>
              <a:t>7</a:t>
            </a:fld>
            <a:endParaRPr lang="fi-FI" alt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 idx="4294967295"/>
          </p:nvPr>
        </p:nvSpPr>
        <p:spPr>
          <a:xfrm>
            <a:off x="1895873" y="150845"/>
            <a:ext cx="6164262" cy="935736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fi-FI" sz="3600" b="1" dirty="0">
                <a:solidFill>
                  <a:srgbClr val="C33F7A"/>
                </a:solidFill>
                <a:latin typeface="Cambria" panose="02040503050406030204" pitchFamily="18" charset="0"/>
              </a:rPr>
              <a:t>Tajunnan ja hengityksen </a:t>
            </a:r>
            <a:br>
              <a:rPr lang="fi-FI" sz="3600" b="1" dirty="0">
                <a:solidFill>
                  <a:srgbClr val="C33F7A"/>
                </a:solidFill>
                <a:latin typeface="Cambria" panose="02040503050406030204" pitchFamily="18" charset="0"/>
              </a:rPr>
            </a:br>
            <a:r>
              <a:rPr lang="fi-FI" sz="3600" b="1" dirty="0">
                <a:solidFill>
                  <a:srgbClr val="C33F7A"/>
                </a:solidFill>
                <a:latin typeface="Cambria" panose="02040503050406030204" pitchFamily="18" charset="0"/>
              </a:rPr>
              <a:t>tarkistaminen</a:t>
            </a: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71" y="1447571"/>
            <a:ext cx="3210107" cy="2529592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71" y="4182397"/>
            <a:ext cx="3210107" cy="2025995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878" y="1640785"/>
            <a:ext cx="2373115" cy="2411288"/>
          </a:xfrm>
          <a:prstGeom prst="rect">
            <a:avLst/>
          </a:prstGeom>
        </p:spPr>
      </p:pic>
      <p:sp>
        <p:nvSpPr>
          <p:cNvPr id="11" name="Suorakulmio 10"/>
          <p:cNvSpPr/>
          <p:nvPr/>
        </p:nvSpPr>
        <p:spPr>
          <a:xfrm>
            <a:off x="2478808" y="1336610"/>
            <a:ext cx="3196282" cy="832224"/>
          </a:xfrm>
          <a:prstGeom prst="rect">
            <a:avLst/>
          </a:prstGeom>
          <a:solidFill>
            <a:srgbClr val="F2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altLang="fi-FI" sz="1600" dirty="0">
                <a:solidFill>
                  <a:schemeClr val="tx1"/>
                </a:solidFill>
                <a:latin typeface="Cambria" panose="02040503050406030204" pitchFamily="18" charset="0"/>
              </a:rPr>
              <a:t>Jos potilas ei reagoi herättely-yrityksiin, hän on tajuton. Tajuton tarvitsee aina ammattiapua. </a:t>
            </a:r>
          </a:p>
        </p:txBody>
      </p:sp>
      <p:sp>
        <p:nvSpPr>
          <p:cNvPr id="14" name="Suorakulmio 13"/>
          <p:cNvSpPr/>
          <p:nvPr/>
        </p:nvSpPr>
        <p:spPr>
          <a:xfrm>
            <a:off x="2478808" y="4083311"/>
            <a:ext cx="2825300" cy="590315"/>
          </a:xfrm>
          <a:prstGeom prst="rect">
            <a:avLst/>
          </a:prstGeom>
          <a:solidFill>
            <a:srgbClr val="F2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altLang="fi-FI" sz="1600" dirty="0">
                <a:solidFill>
                  <a:schemeClr val="tx1"/>
                </a:solidFill>
                <a:latin typeface="Cambria" panose="02040503050406030204" pitchFamily="18" charset="0"/>
              </a:rPr>
              <a:t>Hengittävä tajuton käännetään kylkiasentoon. </a:t>
            </a:r>
          </a:p>
        </p:txBody>
      </p:sp>
      <p:sp>
        <p:nvSpPr>
          <p:cNvPr id="15" name="Suorakulmio 14"/>
          <p:cNvSpPr/>
          <p:nvPr/>
        </p:nvSpPr>
        <p:spPr>
          <a:xfrm>
            <a:off x="5864387" y="4434258"/>
            <a:ext cx="2825300" cy="590315"/>
          </a:xfrm>
          <a:prstGeom prst="rect">
            <a:avLst/>
          </a:prstGeom>
          <a:solidFill>
            <a:srgbClr val="F2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altLang="fi-FI" sz="1600" dirty="0">
                <a:solidFill>
                  <a:schemeClr val="tx1"/>
                </a:solidFill>
                <a:latin typeface="Cambria" panose="02040503050406030204" pitchFamily="18" charset="0"/>
              </a:rPr>
              <a:t>Jos potilas ei hengitä, on aloitettava elvytys. </a:t>
            </a:r>
          </a:p>
        </p:txBody>
      </p:sp>
    </p:spTree>
    <p:extLst>
      <p:ext uri="{BB962C8B-B14F-4D97-AF65-F5344CB8AC3E}">
        <p14:creationId xmlns:p14="http://schemas.microsoft.com/office/powerpoint/2010/main" val="93796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tsikko 1"/>
          <p:cNvSpPr>
            <a:spLocks noGrp="1"/>
          </p:cNvSpPr>
          <p:nvPr>
            <p:ph type="title"/>
          </p:nvPr>
        </p:nvSpPr>
        <p:spPr>
          <a:xfrm>
            <a:off x="1828800" y="183894"/>
            <a:ext cx="6686550" cy="878788"/>
          </a:xfrm>
        </p:spPr>
        <p:txBody>
          <a:bodyPr>
            <a:normAutofit/>
          </a:bodyPr>
          <a:lstStyle/>
          <a:p>
            <a:r>
              <a:rPr lang="fi-FI" altLang="fi-FI" sz="4000" b="1" dirty="0">
                <a:solidFill>
                  <a:srgbClr val="C33F7A"/>
                </a:solidFill>
                <a:latin typeface="Cambria" panose="02040503050406030204" pitchFamily="18" charset="0"/>
              </a:rPr>
              <a:t>Tajuttomuus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35676" y="1281928"/>
            <a:ext cx="7059828" cy="4351338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fi-FI" sz="2400" dirty="0">
                <a:latin typeface="Cambria" panose="02040503050406030204" pitchFamily="18" charset="0"/>
              </a:rPr>
              <a:t>Henkilö on tajuton, jos hän hengittää, mutta ei herää puhuteltaessa tai ravisteltaessa.</a:t>
            </a:r>
          </a:p>
          <a:p>
            <a:pPr>
              <a:defRPr/>
            </a:pPr>
            <a:r>
              <a:rPr lang="fi-FI" sz="2400" dirty="0">
                <a:latin typeface="Cambria" panose="02040503050406030204" pitchFamily="18" charset="0"/>
              </a:rPr>
              <a:t>Tajuton henkilö on vaarassa tukehtua, koska nielun lihakset veltostuvat ja kieli saattaa painua nieluun.</a:t>
            </a:r>
          </a:p>
          <a:p>
            <a:pPr>
              <a:defRPr/>
            </a:pPr>
            <a:r>
              <a:rPr lang="fi-FI" sz="2400" dirty="0">
                <a:latin typeface="Cambria" panose="02040503050406030204" pitchFamily="18" charset="0"/>
              </a:rPr>
              <a:t>Tukehtumisvaara on suurimmillaan, jos tajuton makaa selällään tai pää on eteenpäin kumarassa.</a:t>
            </a:r>
          </a:p>
          <a:p>
            <a:pPr>
              <a:defRPr/>
            </a:pPr>
            <a:r>
              <a:rPr lang="fi-FI" sz="2400" dirty="0">
                <a:latin typeface="Cambria" panose="02040503050406030204" pitchFamily="18" charset="0"/>
              </a:rPr>
              <a:t>Pään taivuttaminen taakse avaa nielun, jolloin hengitys pääsee kulkemaan.</a:t>
            </a:r>
          </a:p>
        </p:txBody>
      </p:sp>
      <p:sp>
        <p:nvSpPr>
          <p:cNvPr id="21508" name="Dian numeron paikkamerkki 3"/>
          <p:cNvSpPr>
            <a:spLocks noGrp="1"/>
          </p:cNvSpPr>
          <p:nvPr>
            <p:ph type="sldNum" sz="quarter" idx="12"/>
          </p:nvPr>
        </p:nvSpPr>
        <p:spPr bwMode="auto">
          <a:xfrm>
            <a:off x="139528" y="6389302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fld id="{615ACC1C-DFE9-4CB2-A345-E4D45757B318}" type="slidenum">
              <a:rPr lang="fi-FI" altLang="fi-FI"/>
              <a:pPr algn="l"/>
              <a:t>8</a:t>
            </a:fld>
            <a:endParaRPr lang="fi-FI" altLang="fi-FI" dirty="0"/>
          </a:p>
        </p:txBody>
      </p:sp>
    </p:spTree>
    <p:extLst>
      <p:ext uri="{BB962C8B-B14F-4D97-AF65-F5344CB8AC3E}">
        <p14:creationId xmlns:p14="http://schemas.microsoft.com/office/powerpoint/2010/main" val="65479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Dian numeron paikkamerkki 3"/>
          <p:cNvSpPr>
            <a:spLocks noGrp="1"/>
          </p:cNvSpPr>
          <p:nvPr>
            <p:ph type="sldNum" sz="quarter" idx="12"/>
          </p:nvPr>
        </p:nvSpPr>
        <p:spPr bwMode="auto">
          <a:xfrm>
            <a:off x="164242" y="6413626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fld id="{8767F4AB-708A-443A-9611-8224D7772972}" type="slidenum">
              <a:rPr lang="fi-FI" altLang="fi-FI"/>
              <a:pPr algn="l"/>
              <a:t>9</a:t>
            </a:fld>
            <a:endParaRPr lang="fi-FI" alt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 idx="4294967295"/>
          </p:nvPr>
        </p:nvSpPr>
        <p:spPr>
          <a:xfrm>
            <a:off x="1895873" y="150845"/>
            <a:ext cx="6164262" cy="935736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fi-FI" sz="3600" b="1" dirty="0">
                <a:solidFill>
                  <a:srgbClr val="C33F7A"/>
                </a:solidFill>
                <a:latin typeface="Cambria" panose="02040503050406030204" pitchFamily="18" charset="0"/>
              </a:rPr>
              <a:t>Tajuttoman kääntäminen kylkiasentoon</a:t>
            </a: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617" y="1576451"/>
            <a:ext cx="3260956" cy="2073662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617" y="3915488"/>
            <a:ext cx="2754902" cy="2232763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004" y="1576451"/>
            <a:ext cx="2734985" cy="2231431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004" y="3915487"/>
            <a:ext cx="2751437" cy="2232763"/>
          </a:xfrm>
          <a:prstGeom prst="rect">
            <a:avLst/>
          </a:prstGeom>
        </p:spPr>
      </p:pic>
      <p:cxnSp>
        <p:nvCxnSpPr>
          <p:cNvPr id="12" name="Suora nuoliyhdysviiva 11"/>
          <p:cNvCxnSpPr/>
          <p:nvPr/>
        </p:nvCxnSpPr>
        <p:spPr>
          <a:xfrm flipH="1">
            <a:off x="2490786" y="1314100"/>
            <a:ext cx="296563" cy="387178"/>
          </a:xfrm>
          <a:prstGeom prst="straightConnector1">
            <a:avLst/>
          </a:prstGeom>
          <a:ln w="57150">
            <a:solidFill>
              <a:srgbClr val="00B4C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uora nuoliyhdysviiva 16"/>
          <p:cNvCxnSpPr/>
          <p:nvPr/>
        </p:nvCxnSpPr>
        <p:spPr>
          <a:xfrm>
            <a:off x="1103870" y="2364259"/>
            <a:ext cx="593154" cy="160291"/>
          </a:xfrm>
          <a:prstGeom prst="straightConnector1">
            <a:avLst/>
          </a:prstGeom>
          <a:ln w="57150">
            <a:solidFill>
              <a:srgbClr val="00B4C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uora nuoliyhdysviiva 21"/>
          <p:cNvCxnSpPr/>
          <p:nvPr/>
        </p:nvCxnSpPr>
        <p:spPr>
          <a:xfrm flipH="1">
            <a:off x="3285738" y="3834367"/>
            <a:ext cx="544856" cy="387178"/>
          </a:xfrm>
          <a:prstGeom prst="straightConnector1">
            <a:avLst/>
          </a:prstGeom>
          <a:ln w="57150">
            <a:solidFill>
              <a:srgbClr val="00B4C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uora nuoliyhdysviiva 23"/>
          <p:cNvCxnSpPr/>
          <p:nvPr/>
        </p:nvCxnSpPr>
        <p:spPr>
          <a:xfrm>
            <a:off x="1472864" y="3771762"/>
            <a:ext cx="465368" cy="449783"/>
          </a:xfrm>
          <a:prstGeom prst="straightConnector1">
            <a:avLst/>
          </a:prstGeom>
          <a:ln w="57150">
            <a:solidFill>
              <a:srgbClr val="00B4C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uora nuoliyhdysviiva 25"/>
          <p:cNvCxnSpPr/>
          <p:nvPr/>
        </p:nvCxnSpPr>
        <p:spPr>
          <a:xfrm>
            <a:off x="4651129" y="2126212"/>
            <a:ext cx="653749" cy="0"/>
          </a:xfrm>
          <a:prstGeom prst="straightConnector1">
            <a:avLst/>
          </a:prstGeom>
          <a:ln w="57150">
            <a:solidFill>
              <a:srgbClr val="00B4C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uora nuoliyhdysviiva 27"/>
          <p:cNvCxnSpPr/>
          <p:nvPr/>
        </p:nvCxnSpPr>
        <p:spPr>
          <a:xfrm flipH="1" flipV="1">
            <a:off x="6870954" y="2524550"/>
            <a:ext cx="691391" cy="212299"/>
          </a:xfrm>
          <a:prstGeom prst="straightConnector1">
            <a:avLst/>
          </a:prstGeom>
          <a:ln w="57150">
            <a:solidFill>
              <a:srgbClr val="00B4C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79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474</TotalTime>
  <Words>375</Words>
  <Application>Microsoft Macintosh PowerPoint</Application>
  <PresentationFormat>Näytössä katseltava diaesitys (4:3)</PresentationFormat>
  <Paragraphs>70</Paragraphs>
  <Slides>17</Slides>
  <Notes>4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Cambria</vt:lpstr>
      <vt:lpstr>Office-teema</vt:lpstr>
      <vt:lpstr>Ensiaputaidot hätätilanteessa</vt:lpstr>
      <vt:lpstr>Tavoitteet</vt:lpstr>
      <vt:lpstr>PowerPoint-esitys</vt:lpstr>
      <vt:lpstr>PowerPoint-esitys</vt:lpstr>
      <vt:lpstr>PowerPoint-esitys</vt:lpstr>
      <vt:lpstr>Jos sydän pysähtyy</vt:lpstr>
      <vt:lpstr>Tajunnan ja hengityksen  tarkistaminen</vt:lpstr>
      <vt:lpstr>Tajuttomuus</vt:lpstr>
      <vt:lpstr>Tajuttoman kääntäminen kylkiasentoon</vt:lpstr>
      <vt:lpstr>Verenkierron tarkistaminen</vt:lpstr>
      <vt:lpstr>Painelu-puhalluselvytys</vt:lpstr>
      <vt:lpstr>Vierasesine hengitysteissä</vt:lpstr>
      <vt:lpstr>PowerPoint-esitys</vt:lpstr>
      <vt:lpstr>PowerPoint-esitys</vt:lpstr>
      <vt:lpstr>Sokin oireet ja ensiapu</vt:lpstr>
      <vt:lpstr>Ydinasiat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14. Ensiaputaidot hätätilanteessa</dc:title>
  <dc:creator>Tiina Lehtinen</dc:creator>
  <cp:lastModifiedBy>Ville Wacklin</cp:lastModifiedBy>
  <cp:revision>18</cp:revision>
  <dcterms:created xsi:type="dcterms:W3CDTF">2017-05-25T12:19:48Z</dcterms:created>
  <dcterms:modified xsi:type="dcterms:W3CDTF">2020-04-16T05:54:20Z</dcterms:modified>
</cp:coreProperties>
</file>