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90" r:id="rId4"/>
    <p:sldId id="280" r:id="rId5"/>
    <p:sldId id="263" r:id="rId6"/>
    <p:sldId id="291" r:id="rId7"/>
    <p:sldId id="267" r:id="rId8"/>
    <p:sldId id="270" r:id="rId9"/>
    <p:sldId id="269" r:id="rId10"/>
    <p:sldId id="288" r:id="rId11"/>
    <p:sldId id="277" r:id="rId12"/>
    <p:sldId id="271" r:id="rId13"/>
    <p:sldId id="279" r:id="rId14"/>
    <p:sldId id="278" r:id="rId15"/>
    <p:sldId id="289" r:id="rId16"/>
    <p:sldId id="292" r:id="rId17"/>
    <p:sldId id="281" r:id="rId18"/>
    <p:sldId id="282" r:id="rId19"/>
    <p:sldId id="273" r:id="rId20"/>
    <p:sldId id="286" r:id="rId21"/>
    <p:sldId id="287" r:id="rId2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362"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AECCACC-04A9-497E-8A3F-77DFE30D7F68}" type="datetimeFigureOut">
              <a:rPr lang="fi-FI" smtClean="0"/>
              <a:t>6.8.2025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217047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AECCACC-04A9-497E-8A3F-77DFE30D7F68}" type="datetimeFigureOut">
              <a:rPr lang="fi-FI" smtClean="0"/>
              <a:t>6.8.2025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335187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AECCACC-04A9-497E-8A3F-77DFE30D7F68}" type="datetimeFigureOut">
              <a:rPr lang="fi-FI" smtClean="0"/>
              <a:t>6.8.2025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14113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AECCACC-04A9-497E-8A3F-77DFE30D7F68}" type="datetimeFigureOut">
              <a:rPr lang="fi-FI" smtClean="0"/>
              <a:t>6.8.2025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237965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AECCACC-04A9-497E-8A3F-77DFE30D7F68}" type="datetimeFigureOut">
              <a:rPr lang="fi-FI" smtClean="0"/>
              <a:t>6.8.2025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1830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AECCACC-04A9-497E-8A3F-77DFE30D7F68}" type="datetimeFigureOut">
              <a:rPr lang="fi-FI" smtClean="0"/>
              <a:t>6.8.2025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124041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AECCACC-04A9-497E-8A3F-77DFE30D7F68}" type="datetimeFigureOut">
              <a:rPr lang="fi-FI" smtClean="0"/>
              <a:t>6.8.2025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166908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AECCACC-04A9-497E-8A3F-77DFE30D7F68}" type="datetimeFigureOut">
              <a:rPr lang="fi-FI" smtClean="0"/>
              <a:t>6.8.2025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416689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AECCACC-04A9-497E-8A3F-77DFE30D7F68}" type="datetimeFigureOut">
              <a:rPr lang="fi-FI" smtClean="0"/>
              <a:t>6.8.2025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315494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AECCACC-04A9-497E-8A3F-77DFE30D7F68}" type="datetimeFigureOut">
              <a:rPr lang="fi-FI" smtClean="0"/>
              <a:t>6.8.2025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64633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AECCACC-04A9-497E-8A3F-77DFE30D7F68}" type="datetimeFigureOut">
              <a:rPr lang="fi-FI" smtClean="0"/>
              <a:t>6.8.2025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291307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CCACC-04A9-497E-8A3F-77DFE30D7F68}" type="datetimeFigureOut">
              <a:rPr lang="fi-FI" smtClean="0"/>
              <a:t>6.8.2025</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19048-6DBC-4875-8B14-D0D8ABBEBD0A}" type="slidenum">
              <a:rPr lang="fi-FI" smtClean="0"/>
              <a:t>‹#›</a:t>
            </a:fld>
            <a:endParaRPr lang="fi-FI"/>
          </a:p>
        </p:txBody>
      </p:sp>
    </p:spTree>
    <p:extLst>
      <p:ext uri="{BB962C8B-B14F-4D97-AF65-F5344CB8AC3E}">
        <p14:creationId xmlns:p14="http://schemas.microsoft.com/office/powerpoint/2010/main" val="40789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Mitä yhteistä on seuraavilla ihmisillä?</a:t>
            </a:r>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91754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31856C1-462F-4A84-A5BF-81460A1FDD70}"/>
              </a:ext>
            </a:extLst>
          </p:cNvPr>
          <p:cNvPicPr>
            <a:picLocks noChangeAspect="1"/>
          </p:cNvPicPr>
          <p:nvPr/>
        </p:nvPicPr>
        <p:blipFill>
          <a:blip r:embed="rId2"/>
          <a:stretch>
            <a:fillRect/>
          </a:stretch>
        </p:blipFill>
        <p:spPr>
          <a:xfrm>
            <a:off x="0" y="585838"/>
            <a:ext cx="9144000" cy="5686323"/>
          </a:xfrm>
          <a:prstGeom prst="rect">
            <a:avLst/>
          </a:prstGeom>
        </p:spPr>
      </p:pic>
    </p:spTree>
    <p:extLst>
      <p:ext uri="{BB962C8B-B14F-4D97-AF65-F5344CB8AC3E}">
        <p14:creationId xmlns:p14="http://schemas.microsoft.com/office/powerpoint/2010/main" val="358241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tiina.yli-jaukkari%40edu.forssa.fi/service.svc/s/GetAttachmentThumbnail?id=AAMkAGJmNWZhMWI1LWFkNTgtNDc3MC04MzM4LTUzYzRhYTYxZGYwYgBGAAAAAABlG09j4GGWSrUB9OcGoTcQBwBp3Mt8zgdeQ5qEU7hbNT%2BLAAAAAAEMAABp3Mt8zgdeQ5qEU7hbNT%2BLAAPNoiygAAABEgAQAJARgp974ctBjIvIvplU9zc%3D&amp;thumbnailType=2&amp;token=eyJhbGciOiJSUzI1NiIsImtpZCI6IjMwODE3OUNFNUY0QjUyRTc4QjJEQjg5NjZCQUY0RUNDMzcyN0FFRUUiLCJ0eXAiOiJKV1QiLCJ4NXQiOiJNSUY1emw5TFV1ZUxMYmlXYTY5T3pEY25ydTQifQ.eyJvcmlnaW4iOiJodHRwczovL291dGxvb2sub2ZmaWNlLmNvbSIsInVjIjoiNTU2ODRkZDU5ZWUxNDZhNjg2ODY0ZmE0MDExYjA5MDYiLCJzaWduaW5fc3RhdGUiOiJbXCJrbXNpXCJdIiwidmVyIjoiRXhjaGFuZ2UuQ2FsbGJhY2suVjEiLCJhcHBjdHhzZW5kZXIiOiJPd2FEb3dubG9hZEBhYjY0MzAyNC03Nzg5LTQ4NjktOGI5OC02YjcxZDMxMmY3ZjciLCJpc3NyaW5nIjoiV1ciLCJhcHBjdHgiOiJ7XCJtc2V4Y2hwcm90XCI6XCJvd2FcIixcInB1aWRcIjpcIjExNTM4MzYyOTY0OTM2MzE4NThcIixcInNjb3BlXCI6XCJPd2FEb3dubG9hZFwiLFwib2lkXCI6XCIzMDdmMjc4Mi0zZTVkLTRkZTQtODhhZS01NWY5MjdmMTQ1YzhcIixcInByaW1hcnlzaWRcIjpcIlMtMS01LTIxLTQ1ODM2NzAyNS0yMDY0NTgxMTE1LTI5NTAxNzkwNzUtMTI2NTI3OTNcIn0iLCJuYmYiOjE2MjEyNDg4NjYsImV4cCI6MTYyMTI0OTQ2NiwiaXNzIjoiMDAwMDAwMDItMDAwMC0wZmYxLWNlMDAtMDAwMDAwMDAwMDAwQGFiNjQzMDI0LTc3ODktNDg2OS04Yjk4LTZiNzFkMzEyZjdmNyIsImF1ZCI6IjAwMDAwMDAyLTAwMDAtMGZmMS1jZTAwLTAwMDAwMDAwMDAwMC9hdHRhY2htZW50cy5vZmZpY2UubmV0QGFiNjQzMDI0LTc3ODktNDg2OS04Yjk4LTZiNzFkMzEyZjdmNyIsImhhcHAiOiJvd2EifQ.QRqpCzOcNcLAgzJ_wEYDSSYloNjFm-vtOnfcxuUrUSjmE4rdPGCgSgZd7pVWbFF2QR9GkmWY2_OcSli3mb3yOkX2oIZo4BNetniLqP-tizh4ZpCO41vBi7knehqKSfqyJYWi47df-50v9fYlLTG1KcaUzch3C42Idvcwfu_HkPR3M3Vs9XbiYadisJeQwcQjwNv2XTUe10cZDutfMQlgO3RFGbXX9w256Lq0fEDp9D_UixEq1PBSQrXt0n6NtkxeE-fW5fB44pQ90Tnj08CgZK4VTTtuKS7zvz5wM4stFIFln6Zo8FYgnNULJSU5bE1P5qW2mnyWYz8EElEPd5qC7g&amp;X-OWA-CANARY=XJwxOmhi7k2NgQ2BydPbANA2QiciGdkYBS8YFu4vJjNKpc-VtdIXjvk3NCWkkxYUOJmQ-rXir6w.&amp;owa=outlook.office.com&amp;scriptVer=20210510006.08&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7844780" cy="5222862"/>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755576" y="5517232"/>
            <a:ext cx="5112568" cy="369332"/>
          </a:xfrm>
          <a:prstGeom prst="rect">
            <a:avLst/>
          </a:prstGeom>
          <a:noFill/>
        </p:spPr>
        <p:txBody>
          <a:bodyPr wrap="square" rtlCol="0">
            <a:spAutoFit/>
          </a:bodyPr>
          <a:lstStyle/>
          <a:p>
            <a:r>
              <a:rPr lang="fi-FI" dirty="0"/>
              <a:t>Laajennusosa vuonna 1961</a:t>
            </a:r>
          </a:p>
        </p:txBody>
      </p:sp>
    </p:spTree>
    <p:extLst>
      <p:ext uri="{BB962C8B-B14F-4D97-AF65-F5344CB8AC3E}">
        <p14:creationId xmlns:p14="http://schemas.microsoft.com/office/powerpoint/2010/main" val="242442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562074"/>
          </a:xfrm>
        </p:spPr>
        <p:txBody>
          <a:bodyPr>
            <a:noAutofit/>
          </a:bodyPr>
          <a:lstStyle/>
          <a:p>
            <a:r>
              <a:rPr lang="fi-FI" sz="3200" dirty="0"/>
              <a:t>Entä lyseo nyt?</a:t>
            </a:r>
          </a:p>
        </p:txBody>
      </p:sp>
      <p:sp>
        <p:nvSpPr>
          <p:cNvPr id="3" name="Sisällön paikkamerkki 2"/>
          <p:cNvSpPr>
            <a:spLocks noGrp="1"/>
          </p:cNvSpPr>
          <p:nvPr>
            <p:ph idx="1"/>
          </p:nvPr>
        </p:nvSpPr>
        <p:spPr>
          <a:xfrm>
            <a:off x="457200" y="908720"/>
            <a:ext cx="8229600" cy="5217443"/>
          </a:xfrm>
        </p:spPr>
        <p:txBody>
          <a:bodyPr>
            <a:normAutofit/>
          </a:bodyPr>
          <a:lstStyle/>
          <a:p>
            <a:pPr>
              <a:buFontTx/>
              <a:buChar char="-"/>
            </a:pPr>
            <a:r>
              <a:rPr lang="fi-FI" sz="2800" dirty="0"/>
              <a:t>450 opiskelijaa Lounais-Hämeestä</a:t>
            </a:r>
          </a:p>
          <a:p>
            <a:pPr>
              <a:buFontTx/>
              <a:buChar char="-"/>
            </a:pPr>
            <a:r>
              <a:rPr lang="fi-FI" sz="2800" dirty="0"/>
              <a:t>yli 200 opintojaksoa</a:t>
            </a:r>
          </a:p>
          <a:p>
            <a:pPr>
              <a:buFontTx/>
              <a:buChar char="-"/>
            </a:pPr>
            <a:r>
              <a:rPr lang="fi-FI" sz="2800" dirty="0"/>
              <a:t>opettajina 27 yliopistotutkinnon suorittanutta ammattilaista</a:t>
            </a:r>
          </a:p>
          <a:p>
            <a:pPr>
              <a:buFontTx/>
              <a:buChar char="-"/>
            </a:pPr>
            <a:r>
              <a:rPr lang="fi-FI" sz="2800" dirty="0"/>
              <a:t>kuuluu Suomen suurten lukioiden ryhmittymään ja Elliin</a:t>
            </a:r>
          </a:p>
          <a:p>
            <a:pPr>
              <a:buFontTx/>
              <a:buChar char="-"/>
            </a:pPr>
            <a:r>
              <a:rPr lang="fi-FI" sz="2800" dirty="0"/>
              <a:t>antaa opetusta myös urheiluakatemiassa sekä kuvataide- ja muotoilulinjalla ja musiikkilinjalla</a:t>
            </a:r>
            <a:endParaRPr lang="fi-FI" dirty="0"/>
          </a:p>
          <a:p>
            <a:pPr>
              <a:buFontTx/>
              <a:buChar char="-"/>
            </a:pPr>
            <a:endParaRPr lang="fi-FI" dirty="0"/>
          </a:p>
          <a:p>
            <a:pPr>
              <a:buFontTx/>
              <a:buChar char="-"/>
            </a:pPr>
            <a:endParaRPr lang="fi-FI" dirty="0"/>
          </a:p>
        </p:txBody>
      </p:sp>
    </p:spTree>
    <p:extLst>
      <p:ext uri="{BB962C8B-B14F-4D97-AF65-F5344CB8AC3E}">
        <p14:creationId xmlns:p14="http://schemas.microsoft.com/office/powerpoint/2010/main" val="922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t>Tähän joku kuva esim. kartta yhteistyölukioista</a:t>
            </a:r>
          </a:p>
        </p:txBody>
      </p:sp>
      <p:pic>
        <p:nvPicPr>
          <p:cNvPr id="4" name="Kuva 3">
            <a:extLst>
              <a:ext uri="{FF2B5EF4-FFF2-40B4-BE49-F238E27FC236}">
                <a16:creationId xmlns:a16="http://schemas.microsoft.com/office/drawing/2014/main" id="{3319D602-5A2D-4B14-BD61-C07B95CDDE63}"/>
              </a:ext>
            </a:extLst>
          </p:cNvPr>
          <p:cNvPicPr>
            <a:picLocks noChangeAspect="1"/>
          </p:cNvPicPr>
          <p:nvPr/>
        </p:nvPicPr>
        <p:blipFill>
          <a:blip r:embed="rId2"/>
          <a:stretch>
            <a:fillRect/>
          </a:stretch>
        </p:blipFill>
        <p:spPr>
          <a:xfrm>
            <a:off x="295275" y="95250"/>
            <a:ext cx="8553450" cy="6667500"/>
          </a:xfrm>
          <a:prstGeom prst="rect">
            <a:avLst/>
          </a:prstGeom>
        </p:spPr>
      </p:pic>
    </p:spTree>
    <p:extLst>
      <p:ext uri="{BB962C8B-B14F-4D97-AF65-F5344CB8AC3E}">
        <p14:creationId xmlns:p14="http://schemas.microsoft.com/office/powerpoint/2010/main" val="54682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4DD005C2-AA94-4C1F-9759-97F28EBAAD15}"/>
              </a:ext>
            </a:extLst>
          </p:cNvPr>
          <p:cNvPicPr>
            <a:picLocks noChangeAspect="1"/>
          </p:cNvPicPr>
          <p:nvPr/>
        </p:nvPicPr>
        <p:blipFill>
          <a:blip r:embed="rId2"/>
          <a:stretch>
            <a:fillRect/>
          </a:stretch>
        </p:blipFill>
        <p:spPr>
          <a:xfrm>
            <a:off x="323528" y="232571"/>
            <a:ext cx="6480720" cy="2836389"/>
          </a:xfrm>
          <a:prstGeom prst="rect">
            <a:avLst/>
          </a:prstGeom>
        </p:spPr>
      </p:pic>
      <p:pic>
        <p:nvPicPr>
          <p:cNvPr id="3" name="Kuva 2">
            <a:extLst>
              <a:ext uri="{FF2B5EF4-FFF2-40B4-BE49-F238E27FC236}">
                <a16:creationId xmlns:a16="http://schemas.microsoft.com/office/drawing/2014/main" id="{0DC92F8B-2450-4200-A36D-D4FC0B474522}"/>
              </a:ext>
            </a:extLst>
          </p:cNvPr>
          <p:cNvPicPr>
            <a:picLocks noChangeAspect="1"/>
          </p:cNvPicPr>
          <p:nvPr/>
        </p:nvPicPr>
        <p:blipFill>
          <a:blip r:embed="rId3"/>
          <a:stretch>
            <a:fillRect/>
          </a:stretch>
        </p:blipFill>
        <p:spPr>
          <a:xfrm>
            <a:off x="2240415" y="3068960"/>
            <a:ext cx="6796081" cy="3687749"/>
          </a:xfrm>
          <a:prstGeom prst="rect">
            <a:avLst/>
          </a:prstGeom>
        </p:spPr>
      </p:pic>
    </p:spTree>
    <p:extLst>
      <p:ext uri="{BB962C8B-B14F-4D97-AF65-F5344CB8AC3E}">
        <p14:creationId xmlns:p14="http://schemas.microsoft.com/office/powerpoint/2010/main" val="75359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39EEE0DD-276B-43FF-843B-7CD0A8619BBF}"/>
              </a:ext>
            </a:extLst>
          </p:cNvPr>
          <p:cNvPicPr>
            <a:picLocks noChangeAspect="1"/>
          </p:cNvPicPr>
          <p:nvPr/>
        </p:nvPicPr>
        <p:blipFill>
          <a:blip r:embed="rId2"/>
          <a:stretch>
            <a:fillRect/>
          </a:stretch>
        </p:blipFill>
        <p:spPr>
          <a:xfrm>
            <a:off x="179512" y="116632"/>
            <a:ext cx="6984776" cy="4428833"/>
          </a:xfrm>
          <a:prstGeom prst="rect">
            <a:avLst/>
          </a:prstGeom>
        </p:spPr>
      </p:pic>
      <p:pic>
        <p:nvPicPr>
          <p:cNvPr id="3" name="Kuva 2">
            <a:extLst>
              <a:ext uri="{FF2B5EF4-FFF2-40B4-BE49-F238E27FC236}">
                <a16:creationId xmlns:a16="http://schemas.microsoft.com/office/drawing/2014/main" id="{DABA22C9-26B9-4BAB-81A1-038C86AB4834}"/>
              </a:ext>
            </a:extLst>
          </p:cNvPr>
          <p:cNvPicPr>
            <a:picLocks noChangeAspect="1"/>
          </p:cNvPicPr>
          <p:nvPr/>
        </p:nvPicPr>
        <p:blipFill>
          <a:blip r:embed="rId3"/>
          <a:stretch>
            <a:fillRect/>
          </a:stretch>
        </p:blipFill>
        <p:spPr>
          <a:xfrm>
            <a:off x="179512" y="4437112"/>
            <a:ext cx="8640960" cy="2575775"/>
          </a:xfrm>
          <a:prstGeom prst="rect">
            <a:avLst/>
          </a:prstGeom>
        </p:spPr>
      </p:pic>
    </p:spTree>
    <p:extLst>
      <p:ext uri="{BB962C8B-B14F-4D97-AF65-F5344CB8AC3E}">
        <p14:creationId xmlns:p14="http://schemas.microsoft.com/office/powerpoint/2010/main" val="47201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vaate, henkilö, Ihmisen kasvot, hymy&#10;&#10;Kuvaus luotu automaattisesti">
            <a:extLst>
              <a:ext uri="{FF2B5EF4-FFF2-40B4-BE49-F238E27FC236}">
                <a16:creationId xmlns:a16="http://schemas.microsoft.com/office/drawing/2014/main" id="{D0991794-F9E4-2B0C-78B4-CCEDB1ACC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404664"/>
            <a:ext cx="8417605" cy="6048672"/>
          </a:xfrm>
          <a:prstGeom prst="rect">
            <a:avLst/>
          </a:prstGeom>
        </p:spPr>
      </p:pic>
    </p:spTree>
    <p:extLst>
      <p:ext uri="{BB962C8B-B14F-4D97-AF65-F5344CB8AC3E}">
        <p14:creationId xmlns:p14="http://schemas.microsoft.com/office/powerpoint/2010/main" val="305721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Lyseon merkityksestä</a:t>
            </a:r>
          </a:p>
        </p:txBody>
      </p:sp>
      <p:pic>
        <p:nvPicPr>
          <p:cNvPr id="4" name="Sisällön paikkamerkki 3">
            <a:extLst>
              <a:ext uri="{FF2B5EF4-FFF2-40B4-BE49-F238E27FC236}">
                <a16:creationId xmlns:a16="http://schemas.microsoft.com/office/drawing/2014/main" id="{CF35D3D9-A7F2-4194-B2FD-D4218098F654}"/>
              </a:ext>
            </a:extLst>
          </p:cNvPr>
          <p:cNvPicPr>
            <a:picLocks noGrp="1" noChangeAspect="1"/>
          </p:cNvPicPr>
          <p:nvPr>
            <p:ph idx="1"/>
          </p:nvPr>
        </p:nvPicPr>
        <p:blipFill>
          <a:blip r:embed="rId2"/>
          <a:stretch>
            <a:fillRect/>
          </a:stretch>
        </p:blipFill>
        <p:spPr>
          <a:xfrm>
            <a:off x="746666" y="1268760"/>
            <a:ext cx="7992888" cy="5546086"/>
          </a:xfrm>
          <a:prstGeom prst="rect">
            <a:avLst/>
          </a:prstGeom>
        </p:spPr>
      </p:pic>
    </p:spTree>
    <p:extLst>
      <p:ext uri="{BB962C8B-B14F-4D97-AF65-F5344CB8AC3E}">
        <p14:creationId xmlns:p14="http://schemas.microsoft.com/office/powerpoint/2010/main" val="795828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202034"/>
          </a:xfrm>
        </p:spPr>
        <p:txBody>
          <a:bodyPr>
            <a:normAutofit fontScale="90000"/>
          </a:bodyPr>
          <a:lstStyle/>
          <a:p>
            <a:endParaRPr lang="fi-FI"/>
          </a:p>
        </p:txBody>
      </p:sp>
      <p:sp>
        <p:nvSpPr>
          <p:cNvPr id="3" name="Sisällön paikkamerkki 2"/>
          <p:cNvSpPr>
            <a:spLocks noGrp="1"/>
          </p:cNvSpPr>
          <p:nvPr>
            <p:ph idx="1"/>
          </p:nvPr>
        </p:nvSpPr>
        <p:spPr>
          <a:xfrm>
            <a:off x="457200" y="620688"/>
            <a:ext cx="8229600" cy="5505475"/>
          </a:xfrm>
        </p:spPr>
        <p:txBody>
          <a:bodyPr>
            <a:normAutofit/>
          </a:bodyPr>
          <a:lstStyle/>
          <a:p>
            <a:pPr marL="0" indent="0">
              <a:buNone/>
            </a:pPr>
            <a:r>
              <a:rPr lang="fi-FI" sz="2800" dirty="0"/>
              <a:t>”Lyseo on ollut yli 120 vuotta alueellisesti sivistyksen sekä sosiaalisen nousun mahdollistaja. </a:t>
            </a:r>
          </a:p>
          <a:p>
            <a:pPr marL="0" indent="0">
              <a:buNone/>
            </a:pPr>
            <a:endParaRPr lang="fi-FI" sz="2800" dirty="0"/>
          </a:p>
          <a:p>
            <a:pPr marL="0" indent="0">
              <a:buNone/>
            </a:pPr>
            <a:r>
              <a:rPr lang="fi-FI" sz="2800" dirty="0"/>
              <a:t>Lyseon merkitystä ei voi liiaksi korostaa! Sen tehtävä on toimia ajanmukaisena, mutta samalla perintönsä tiedostavana sivistyksen ja koulutuksen keskuksena.”</a:t>
            </a:r>
          </a:p>
          <a:p>
            <a:pPr marL="0" indent="0">
              <a:buNone/>
            </a:pPr>
            <a:endParaRPr lang="fi-FI" sz="2800" dirty="0"/>
          </a:p>
          <a:p>
            <a:pPr marL="0" indent="0">
              <a:buNone/>
            </a:pPr>
            <a:r>
              <a:rPr lang="fi-FI" sz="2800" dirty="0"/>
              <a:t>- Olli-Pekka Lehtonen, Paimion lukion rehtori (yo 1991)</a:t>
            </a:r>
          </a:p>
          <a:p>
            <a:pPr marL="0" indent="0">
              <a:buNone/>
            </a:pPr>
            <a:endParaRPr lang="fi-FI" dirty="0"/>
          </a:p>
        </p:txBody>
      </p:sp>
    </p:spTree>
    <p:extLst>
      <p:ext uri="{BB962C8B-B14F-4D97-AF65-F5344CB8AC3E}">
        <p14:creationId xmlns:p14="http://schemas.microsoft.com/office/powerpoint/2010/main" val="39722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620688"/>
            <a:ext cx="8229600" cy="4741987"/>
          </a:xfrm>
        </p:spPr>
        <p:txBody>
          <a:bodyPr>
            <a:normAutofit fontScale="77500" lnSpcReduction="20000"/>
          </a:bodyPr>
          <a:lstStyle/>
          <a:p>
            <a:pPr marL="0" indent="0">
              <a:buNone/>
            </a:pPr>
            <a:r>
              <a:rPr lang="fi-FI" sz="3300" dirty="0"/>
              <a:t>”Huomasin </a:t>
            </a:r>
            <a:r>
              <a:rPr lang="fi-FI" sz="3300" dirty="0" err="1"/>
              <a:t>FYL:n</a:t>
            </a:r>
            <a:r>
              <a:rPr lang="fi-FI" sz="3300" dirty="0"/>
              <a:t> kasvattaneen minua ihmisenä ja valmistaneen monipuolisesti kaikenlaisille poluille, jopa niille vähemmän ilmiselville ja loogisille. Lukiosta jäi sellainen olo, että mihin tahansa voi yltää ja kaikkea osata. Ja että jos ei vielä osaa, niin voi oppia.</a:t>
            </a:r>
          </a:p>
          <a:p>
            <a:pPr marL="0" indent="0">
              <a:buNone/>
            </a:pPr>
            <a:endParaRPr lang="fi-FI" sz="3300" dirty="0"/>
          </a:p>
          <a:p>
            <a:pPr marL="0" indent="0">
              <a:buNone/>
            </a:pPr>
            <a:r>
              <a:rPr lang="fi-FI" sz="3300" dirty="0"/>
              <a:t>Odotankin lukiokoulutukselta tämänkaltaista laaja-alaista valmistautumista tulevaisuuteen, oli kyseessä sitten jatkokouluttautuminen tai vain arki yhteiskunnan jäsenenä.”</a:t>
            </a:r>
          </a:p>
          <a:p>
            <a:pPr marL="0" indent="0">
              <a:buNone/>
            </a:pPr>
            <a:endParaRPr lang="fi-FI" dirty="0"/>
          </a:p>
          <a:p>
            <a:pPr>
              <a:buFontTx/>
              <a:buChar char="-"/>
            </a:pPr>
            <a:r>
              <a:rPr lang="fi-FI" sz="2800" dirty="0"/>
              <a:t>Markus </a:t>
            </a:r>
            <a:r>
              <a:rPr lang="fi-FI" sz="2800" dirty="0" err="1"/>
              <a:t>Kaustell</a:t>
            </a:r>
            <a:r>
              <a:rPr lang="fi-FI" sz="2800" dirty="0"/>
              <a:t>, improvisaatiokouluttaja ja sairaalaklovni</a:t>
            </a:r>
          </a:p>
          <a:p>
            <a:pPr marL="0" indent="0">
              <a:buNone/>
            </a:pPr>
            <a:r>
              <a:rPr lang="fi-FI" sz="2800" dirty="0"/>
              <a:t>      (yo 2009)</a:t>
            </a:r>
          </a:p>
          <a:p>
            <a:pPr marL="0" indent="0">
              <a:buNone/>
            </a:pPr>
            <a:endParaRPr lang="fi-FI" dirty="0"/>
          </a:p>
        </p:txBody>
      </p:sp>
      <p:pic>
        <p:nvPicPr>
          <p:cNvPr id="4" name="Kuva 3">
            <a:extLst>
              <a:ext uri="{FF2B5EF4-FFF2-40B4-BE49-F238E27FC236}">
                <a16:creationId xmlns:a16="http://schemas.microsoft.com/office/drawing/2014/main" id="{C5B38790-AF27-4EE2-890A-14CA8217CBC1}"/>
              </a:ext>
            </a:extLst>
          </p:cNvPr>
          <p:cNvPicPr>
            <a:picLocks noChangeAspect="1"/>
          </p:cNvPicPr>
          <p:nvPr/>
        </p:nvPicPr>
        <p:blipFill>
          <a:blip r:embed="rId2"/>
          <a:stretch>
            <a:fillRect/>
          </a:stretch>
        </p:blipFill>
        <p:spPr>
          <a:xfrm>
            <a:off x="5724128" y="4581128"/>
            <a:ext cx="2232248" cy="1960496"/>
          </a:xfrm>
          <a:prstGeom prst="rect">
            <a:avLst/>
          </a:prstGeom>
        </p:spPr>
      </p:pic>
    </p:spTree>
    <p:extLst>
      <p:ext uri="{BB962C8B-B14F-4D97-AF65-F5344CB8AC3E}">
        <p14:creationId xmlns:p14="http://schemas.microsoft.com/office/powerpoint/2010/main" val="17146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lmastonmuutoksen tutkimukseen 2,9 miljoonan säätiörahoitus | Helsingin  yliopisto"/>
          <p:cNvSpPr>
            <a:spLocks noChangeAspect="1" noChangeArrowheads="1"/>
          </p:cNvSpPr>
          <p:nvPr/>
        </p:nvSpPr>
        <p:spPr bwMode="auto">
          <a:xfrm>
            <a:off x="155575" y="-784225"/>
            <a:ext cx="280035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0244" name="Picture 4" descr="Ilmastonmuutoksen tutkimukseen 2,9 miljoonan säätiörahoitus | Helsingin  yliop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88640"/>
            <a:ext cx="700087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1555750" y="4653136"/>
            <a:ext cx="4456410" cy="646331"/>
          </a:xfrm>
          <a:prstGeom prst="rect">
            <a:avLst/>
          </a:prstGeom>
          <a:noFill/>
        </p:spPr>
        <p:txBody>
          <a:bodyPr wrap="square" rtlCol="0">
            <a:spAutoFit/>
          </a:bodyPr>
          <a:lstStyle/>
          <a:p>
            <a:r>
              <a:rPr lang="fi-FI" dirty="0"/>
              <a:t>Ilmakehätutkija, akateemikko, akatemiaprofessori Markku Kulmala </a:t>
            </a:r>
          </a:p>
        </p:txBody>
      </p:sp>
    </p:spTree>
    <p:extLst>
      <p:ext uri="{BB962C8B-B14F-4D97-AF65-F5344CB8AC3E}">
        <p14:creationId xmlns:p14="http://schemas.microsoft.com/office/powerpoint/2010/main" val="2025849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562074"/>
          </a:xfrm>
        </p:spPr>
        <p:txBody>
          <a:bodyPr>
            <a:normAutofit/>
          </a:bodyPr>
          <a:lstStyle/>
          <a:p>
            <a:r>
              <a:rPr lang="fi-FI" sz="2800" b="1" dirty="0"/>
              <a:t>Mitä muut odottavat lyseon väeltä?</a:t>
            </a:r>
          </a:p>
        </p:txBody>
      </p:sp>
      <p:sp>
        <p:nvSpPr>
          <p:cNvPr id="3" name="Sisällön paikkamerkki 2"/>
          <p:cNvSpPr>
            <a:spLocks noGrp="1"/>
          </p:cNvSpPr>
          <p:nvPr>
            <p:ph idx="1"/>
          </p:nvPr>
        </p:nvSpPr>
        <p:spPr>
          <a:xfrm>
            <a:off x="457200" y="908720"/>
            <a:ext cx="8229600" cy="5217443"/>
          </a:xfrm>
        </p:spPr>
        <p:txBody>
          <a:bodyPr>
            <a:normAutofit lnSpcReduction="10000"/>
          </a:bodyPr>
          <a:lstStyle/>
          <a:p>
            <a:pPr marL="0" indent="0">
              <a:buNone/>
            </a:pPr>
            <a:r>
              <a:rPr lang="fi-FI" sz="2800" dirty="0"/>
              <a:t>Naapurit: parkkeeraussääntöjen muistamista, roskaamisen välttämistä, huomioon ottamista</a:t>
            </a:r>
          </a:p>
          <a:p>
            <a:pPr marL="0" indent="0">
              <a:buNone/>
            </a:pPr>
            <a:endParaRPr lang="fi-FI" sz="2800" dirty="0"/>
          </a:p>
          <a:p>
            <a:pPr marL="0" indent="0">
              <a:buNone/>
            </a:pPr>
            <a:r>
              <a:rPr lang="fi-FI" sz="2800" dirty="0"/>
              <a:t>Yrittäjät: asioimista, kesätöihin hakeutumista, opittujen taitojen soveltamista</a:t>
            </a:r>
          </a:p>
          <a:p>
            <a:pPr marL="0" indent="0">
              <a:buNone/>
            </a:pPr>
            <a:endParaRPr lang="fi-FI" sz="2800" dirty="0"/>
          </a:p>
          <a:p>
            <a:pPr marL="0" indent="0">
              <a:buNone/>
            </a:pPr>
            <a:r>
              <a:rPr lang="fi-FI" sz="2800" dirty="0"/>
              <a:t>Muut yhteistyökumppanit (kirjasto, kuntosalit…): säännöllisiä vierailuja, henkistä ja fyysistä kehittymistä</a:t>
            </a:r>
          </a:p>
          <a:p>
            <a:pPr marL="0" indent="0">
              <a:buNone/>
            </a:pPr>
            <a:endParaRPr lang="fi-FI" sz="2800" dirty="0"/>
          </a:p>
          <a:p>
            <a:pPr marL="0" indent="0">
              <a:buNone/>
            </a:pPr>
            <a:r>
              <a:rPr lang="fi-FI" sz="2800" dirty="0"/>
              <a:t>Jatko-oppilaitokset: monipuolisia viestinnän ja yhteistyön taitoja, luonnontieteellistä osaamista,  yleissivistystä, luovuutta</a:t>
            </a:r>
          </a:p>
          <a:p>
            <a:pPr marL="0" indent="0">
              <a:buNone/>
            </a:pPr>
            <a:endParaRPr lang="fi-FI" sz="2800" dirty="0"/>
          </a:p>
          <a:p>
            <a:pPr marL="0" indent="0">
              <a:buNone/>
            </a:pPr>
            <a:endParaRPr lang="fi-FI" sz="2800" dirty="0"/>
          </a:p>
          <a:p>
            <a:pPr marL="0" indent="0">
              <a:buNone/>
            </a:pPr>
            <a:endParaRPr lang="fi-FI" sz="2800" dirty="0"/>
          </a:p>
          <a:p>
            <a:pPr marL="0" indent="0">
              <a:buNone/>
            </a:pPr>
            <a:endParaRPr lang="fi-FI" sz="2800" dirty="0"/>
          </a:p>
        </p:txBody>
      </p:sp>
    </p:spTree>
    <p:extLst>
      <p:ext uri="{BB962C8B-B14F-4D97-AF65-F5344CB8AC3E}">
        <p14:creationId xmlns:p14="http://schemas.microsoft.com/office/powerpoint/2010/main" val="324483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274638"/>
            <a:ext cx="8219256" cy="922114"/>
          </a:xfrm>
        </p:spPr>
        <p:txBody>
          <a:bodyPr>
            <a:normAutofit fontScale="90000"/>
          </a:bodyPr>
          <a:lstStyle/>
          <a:p>
            <a:pPr algn="l"/>
            <a:br>
              <a:rPr lang="fi-FI" sz="2800" dirty="0"/>
            </a:br>
            <a:r>
              <a:rPr lang="fi-FI" sz="3100" b="1" dirty="0"/>
              <a:t>Lyseon opiskelijan lyyramerkissä on paljon painoa </a:t>
            </a:r>
            <a:r>
              <a:rPr lang="fi-FI" sz="3100" dirty="0"/>
              <a:t>- </a:t>
            </a:r>
            <a:br>
              <a:rPr lang="fi-FI" sz="3100" dirty="0"/>
            </a:br>
            <a:endParaRPr lang="fi-FI" sz="3100" dirty="0"/>
          </a:p>
        </p:txBody>
      </p:sp>
      <p:sp>
        <p:nvSpPr>
          <p:cNvPr id="3" name="Sisällön paikkamerkki 2"/>
          <p:cNvSpPr>
            <a:spLocks noGrp="1"/>
          </p:cNvSpPr>
          <p:nvPr>
            <p:ph idx="1"/>
          </p:nvPr>
        </p:nvSpPr>
        <p:spPr>
          <a:xfrm>
            <a:off x="385281" y="1052736"/>
            <a:ext cx="8229600" cy="5073427"/>
          </a:xfrm>
        </p:spPr>
        <p:txBody>
          <a:bodyPr>
            <a:normAutofit/>
          </a:bodyPr>
          <a:lstStyle/>
          <a:p>
            <a:pPr marL="0" indent="0">
              <a:buNone/>
            </a:pPr>
            <a:r>
              <a:rPr lang="fi-FI" sz="2800" dirty="0"/>
              <a:t>hän edustaa paitsi itseään myös kouluaan ja ikäluokkaansa. </a:t>
            </a:r>
          </a:p>
          <a:p>
            <a:pPr marL="0" indent="0">
              <a:buNone/>
            </a:pPr>
            <a:endParaRPr lang="fi-FI" sz="2800" dirty="0"/>
          </a:p>
          <a:p>
            <a:pPr marL="0" indent="0">
              <a:buNone/>
            </a:pPr>
            <a:r>
              <a:rPr lang="fi-FI" sz="2800" dirty="0"/>
              <a:t>”Käytös on peili, jossa jokainen esittelee omaa kuvaansa.”</a:t>
            </a:r>
          </a:p>
          <a:p>
            <a:pPr marL="0" indent="0">
              <a:buNone/>
            </a:pPr>
            <a:r>
              <a:rPr lang="fi-FI" sz="2800" dirty="0"/>
              <a:t>	- J. W. von Goethe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65" y="4077072"/>
            <a:ext cx="2088232" cy="197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06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705200" y="5085184"/>
            <a:ext cx="2808312" cy="923330"/>
          </a:xfrm>
          <a:prstGeom prst="rect">
            <a:avLst/>
          </a:prstGeom>
          <a:noFill/>
        </p:spPr>
        <p:txBody>
          <a:bodyPr wrap="square" rtlCol="0">
            <a:spAutoFit/>
          </a:bodyPr>
          <a:lstStyle/>
          <a:p>
            <a:r>
              <a:rPr lang="fi-FI" dirty="0"/>
              <a:t>Sanni Grahn-Laasonen, ministeri</a:t>
            </a:r>
          </a:p>
          <a:p>
            <a:endParaRPr lang="fi-FI" dirty="0"/>
          </a:p>
        </p:txBody>
      </p:sp>
      <p:pic>
        <p:nvPicPr>
          <p:cNvPr id="4" name="Kuva 3" descr="Kuva, joka sisältää kohteen henkilö, vaate, Ihmisen kasvot, puku">
            <a:extLst>
              <a:ext uri="{FF2B5EF4-FFF2-40B4-BE49-F238E27FC236}">
                <a16:creationId xmlns:a16="http://schemas.microsoft.com/office/drawing/2014/main" id="{7781858F-4A35-59B6-7410-EF2F0AB7C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6632"/>
            <a:ext cx="7560840" cy="4752527"/>
          </a:xfrm>
          <a:prstGeom prst="rect">
            <a:avLst/>
          </a:prstGeom>
        </p:spPr>
      </p:pic>
    </p:spTree>
    <p:extLst>
      <p:ext uri="{BB962C8B-B14F-4D97-AF65-F5344CB8AC3E}">
        <p14:creationId xmlns:p14="http://schemas.microsoft.com/office/powerpoint/2010/main" val="358216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äyttelijä Miia Nuutila: ”Oli pakko opetella hiljentämään kierroksia” |  Hyvä Terveys"/>
          <p:cNvSpPr>
            <a:spLocks noChangeAspect="1" noChangeArrowheads="1"/>
          </p:cNvSpPr>
          <p:nvPr/>
        </p:nvSpPr>
        <p:spPr bwMode="auto">
          <a:xfrm>
            <a:off x="155575" y="-884238"/>
            <a:ext cx="17430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3076" name="Picture 4" descr="Näyttelijä Miia Nuutila: ”Oli pakko opetella hiljentämään kierroksia” |  Hyvä Terv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687"/>
            <a:ext cx="5701047" cy="60486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539552" y="4221088"/>
            <a:ext cx="1224136" cy="923330"/>
          </a:xfrm>
          <a:prstGeom prst="rect">
            <a:avLst/>
          </a:prstGeom>
          <a:noFill/>
        </p:spPr>
        <p:txBody>
          <a:bodyPr wrap="square" rtlCol="0">
            <a:spAutoFit/>
          </a:bodyPr>
          <a:lstStyle/>
          <a:p>
            <a:r>
              <a:rPr lang="fi-FI" dirty="0"/>
              <a:t>Näyttelijä Miia Nuutila</a:t>
            </a:r>
          </a:p>
        </p:txBody>
      </p:sp>
    </p:spTree>
    <p:extLst>
      <p:ext uri="{BB962C8B-B14F-4D97-AF65-F5344CB8AC3E}">
        <p14:creationId xmlns:p14="http://schemas.microsoft.com/office/powerpoint/2010/main" val="206552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Jonna Tervomaa: &quot;Minulla on avoin suhtautuminen perheeseen&quot; | Anna.fi"/>
          <p:cNvSpPr>
            <a:spLocks noChangeAspect="1" noChangeArrowheads="1"/>
          </p:cNvSpPr>
          <p:nvPr/>
        </p:nvSpPr>
        <p:spPr bwMode="auto">
          <a:xfrm>
            <a:off x="155575" y="-822325"/>
            <a:ext cx="26860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7172" name="Picture 4" descr="Jonna Tervomaa: &quot;Minulla on avoin suhtautuminen perheeseen&quot; | Anna.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704" y="188640"/>
            <a:ext cx="8345016" cy="5297912"/>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251520" y="5733256"/>
            <a:ext cx="6192688" cy="369332"/>
          </a:xfrm>
          <a:prstGeom prst="rect">
            <a:avLst/>
          </a:prstGeom>
          <a:noFill/>
        </p:spPr>
        <p:txBody>
          <a:bodyPr wrap="square" rtlCol="0">
            <a:spAutoFit/>
          </a:bodyPr>
          <a:lstStyle/>
          <a:p>
            <a:r>
              <a:rPr lang="fi-FI" dirty="0"/>
              <a:t>Muusikko, artisti Jonna Tervomaa</a:t>
            </a:r>
          </a:p>
        </p:txBody>
      </p:sp>
    </p:spTree>
    <p:extLst>
      <p:ext uri="{BB962C8B-B14F-4D97-AF65-F5344CB8AC3E}">
        <p14:creationId xmlns:p14="http://schemas.microsoft.com/office/powerpoint/2010/main" val="286295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Jonna Tervomaa: &quot;Minulla on avoin suhtautuminen perheeseen&quot; | Anna.fi"/>
          <p:cNvSpPr>
            <a:spLocks noChangeAspect="1" noChangeArrowheads="1"/>
          </p:cNvSpPr>
          <p:nvPr/>
        </p:nvSpPr>
        <p:spPr bwMode="auto">
          <a:xfrm>
            <a:off x="155575" y="-822325"/>
            <a:ext cx="26860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 name="Tekstiruutu 2"/>
          <p:cNvSpPr txBox="1"/>
          <p:nvPr/>
        </p:nvSpPr>
        <p:spPr>
          <a:xfrm>
            <a:off x="251520" y="5733256"/>
            <a:ext cx="6192688" cy="369332"/>
          </a:xfrm>
          <a:prstGeom prst="rect">
            <a:avLst/>
          </a:prstGeom>
          <a:noFill/>
        </p:spPr>
        <p:txBody>
          <a:bodyPr wrap="square" rtlCol="0">
            <a:spAutoFit/>
          </a:bodyPr>
          <a:lstStyle/>
          <a:p>
            <a:r>
              <a:rPr lang="fi-FI" dirty="0" err="1"/>
              <a:t>Stand-up</a:t>
            </a:r>
            <a:r>
              <a:rPr lang="fi-FI" dirty="0"/>
              <a:t> koomikko Jussi </a:t>
            </a:r>
            <a:r>
              <a:rPr lang="fi-FI" dirty="0" err="1"/>
              <a:t>SImola</a:t>
            </a:r>
            <a:endParaRPr lang="fi-FI" dirty="0"/>
          </a:p>
        </p:txBody>
      </p:sp>
      <p:pic>
        <p:nvPicPr>
          <p:cNvPr id="5" name="Kuva 4" descr="Kuva, joka sisältää kohteen Ihmisen kasvot, mies, henkilö, vaate&#10;&#10;Kuvaus luotu automaattisesti">
            <a:extLst>
              <a:ext uri="{FF2B5EF4-FFF2-40B4-BE49-F238E27FC236}">
                <a16:creationId xmlns:a16="http://schemas.microsoft.com/office/drawing/2014/main" id="{DC799B69-16B8-7487-0F8C-68E1C9521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47777" cy="4464496"/>
          </a:xfrm>
          <a:prstGeom prst="rect">
            <a:avLst/>
          </a:prstGeom>
        </p:spPr>
      </p:pic>
    </p:spTree>
    <p:extLst>
      <p:ext uri="{BB962C8B-B14F-4D97-AF65-F5344CB8AC3E}">
        <p14:creationId xmlns:p14="http://schemas.microsoft.com/office/powerpoint/2010/main" val="303080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2016224"/>
          </a:xfrm>
        </p:spPr>
        <p:txBody>
          <a:bodyPr>
            <a:normAutofit/>
          </a:bodyPr>
          <a:lstStyle/>
          <a:p>
            <a:r>
              <a:rPr lang="fi-FI" sz="4000" dirty="0"/>
              <a:t>He kaikki ovat opiskellet Forssan yhteislyseossa ja päässeet täältä ylioppilaiksi.</a:t>
            </a:r>
          </a:p>
        </p:txBody>
      </p:sp>
      <p:sp>
        <p:nvSpPr>
          <p:cNvPr id="3" name="Sisällön paikkamerkki 2"/>
          <p:cNvSpPr>
            <a:spLocks noGrp="1"/>
          </p:cNvSpPr>
          <p:nvPr>
            <p:ph idx="1"/>
          </p:nvPr>
        </p:nvSpPr>
        <p:spPr>
          <a:xfrm>
            <a:off x="827584" y="2348881"/>
            <a:ext cx="7571184" cy="1584176"/>
          </a:xfrm>
        </p:spPr>
        <p:txBody>
          <a:bodyPr/>
          <a:lstStyle/>
          <a:p>
            <a:pPr marL="0" indent="0">
              <a:buNone/>
            </a:pPr>
            <a:r>
              <a:rPr lang="fi-FI" dirty="0"/>
              <a:t>He kaikki myös muistelevat kouluaan lämmöllä ja ymmärtävät sen vaikutuksen elämäänsä ja uraansa.</a:t>
            </a:r>
          </a:p>
        </p:txBody>
      </p:sp>
      <p:pic>
        <p:nvPicPr>
          <p:cNvPr id="2050" name="Picture 2" descr="https://attachments.office.net/owa/tiina.yli-jaukkari%40edu.forssa.fi/service.svc/s/GetAttachmentThumbnail?id=AAMkAGJmNWZhMWI1LWFkNTgtNDc3MC04MzM4LTUzYzRhYTYxZGYwYgBGAAAAAABlG09j4GGWSrUB9OcGoTcQBwBp3Mt8zgdeQ5qEU7hbNT%2BLAAAAAAEMAABp3Mt8zgdeQ5qEU7hbNT%2BLAAPYIOADAAABEgAQAMxjiKgStzxFl%2BSwLMvz5%2BM%3D&amp;thumbnailType=2&amp;token=eyJhbGciOiJSUzI1NiIsImtpZCI6IjMwODE3OUNFNUY0QjUyRTc4QjJEQjg5NjZCQUY0RUNDMzcyN0FFRUUiLCJ0eXAiOiJKV1QiLCJ4NXQiOiJNSUY1emw5TFV1ZUxMYmlXYTY5T3pEY25ydTQifQ.eyJvcmlnaW4iOiJodHRwczovL291dGxvb2sub2ZmaWNlLmNvbSIsInVjIjoiY2RmYTIyM2ZkOGU5NGM4OGFkMDNlYWIyNTg4MDU2NDIiLCJzaWduaW5fc3RhdGUiOiJbXCJrbXNpXCJdIiwidmVyIjoiRXhjaGFuZ2UuQ2FsbGJhY2suVjEiLCJhcHBjdHhzZW5kZXIiOiJPd2FEb3dubG9hZEBhYjY0MzAyNC03Nzg5LTQ4NjktOGI5OC02YjcxZDMxMmY3ZjciLCJpc3NyaW5nIjoiV1ciLCJhcHBjdHgiOiJ7XCJtc2V4Y2hwcm90XCI6XCJvd2FcIixcInB1aWRcIjpcIjExNTM4MzYyOTY0OTM2MzE4NThcIixcInNjb3BlXCI6XCJPd2FEb3dubG9hZFwiLFwib2lkXCI6XCIzMDdmMjc4Mi0zZTVkLTRkZTQtODhhZS01NWY5MjdmMTQ1YzhcIixcInByaW1hcnlzaWRcIjpcIlMtMS01LTIxLTQ1ODM2NzAyNS0yMDY0NTgxMTE1LTI5NTAxNzkwNzUtMTI2NTI3OTNcIn0iLCJuYmYiOjE2MjE0OTgzMDAsImV4cCI6MTYyMTQ5ODkwMCwiaXNzIjoiMDAwMDAwMDItMDAwMC0wZmYxLWNlMDAtMDAwMDAwMDAwMDAwQGFiNjQzMDI0LTc3ODktNDg2OS04Yjk4LTZiNzFkMzEyZjdmNyIsImF1ZCI6IjAwMDAwMDAyLTAwMDAtMGZmMS1jZTAwLTAwMDAwMDAwMDAwMC9hdHRhY2htZW50cy5vZmZpY2UubmV0QGFiNjQzMDI0LTc3ODktNDg2OS04Yjk4LTZiNzFkMzEyZjdmNyIsImhhcHAiOiJvd2EifQ.bz-tsK_jsnvdq1_XLvRov7PEOmuhs4Lp5AA92O_9zSOBXgknSMd3atM6s6XmWiP5Onlg9JfCIOWBvFLVGLWkSJD2PeGzMzsdjkOrfzKBOeASKttVnASDEkAOwrAuyTaJEFGJv3VNpzYW7Smn6841puAXkKACUWRfLvv_qumjNlabHeCHkwDdNsJLp9pHNJb3IY3kzbVQauMpFXQgjlpUXi9gAvg3kIc1hRvQWzX_CL7Sa05JB6O3uxeqBxVfJuSPWVUNDjKKEAnsW6PVf7LsyXKbOrUE78nFHUAdfggHFWIIZqWk-PEoQKsq1lWivnphE3RDm0BVY-TroUalfnSTjg&amp;X-OWA-CANARY=-cJaO2JZWESbLQtF7anNpdDHi_1mG9kYEVr41-ZLrIkTrmo--Et01CENsdV-ztxcUlb17xfyu8k.&amp;owa=outlook.office.com&amp;scriptVer=20210510006.08&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861048"/>
            <a:ext cx="2664296" cy="25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tiina.yli-jaukkari%40edu.forssa.fi/service.svc/s/GetAttachmentThumbnail?id=AAMkAGJmNWZhMWI1LWFkNTgtNDc3MC04MzM4LTUzYzRhYTYxZGYwYgBGAAAAAABlG09j4GGWSrUB9OcGoTcQBwBp3Mt8zgdeQ5qEU7hbNT%2BLAAAAAAEMAABp3Mt8zgdeQ5qEU7hbNT%2BLAAPNoiygAAABEgAQAHEQWAPLKq9MqIUMOmX8ndk%3D&amp;thumbnailType=2&amp;token=eyJhbGciOiJSUzI1NiIsImtpZCI6IjMwODE3OUNFNUY0QjUyRTc4QjJEQjg5NjZCQUY0RUNDMzcyN0FFRUUiLCJ0eXAiOiJKV1QiLCJ4NXQiOiJNSUY1emw5TFV1ZUxMYmlXYTY5T3pEY25ydTQifQ.eyJvcmlnaW4iOiJodHRwczovL291dGxvb2sub2ZmaWNlLmNvbSIsInVjIjoiM2Q4ODJjZTAzYTM5NDEyMTlmODZlN2FhMjljMGIyYjYiLCJzaWduaW5fc3RhdGUiOiJbXCJrbXNpXCJdIiwidmVyIjoiRXhjaGFuZ2UuQ2FsbGJhY2suVjEiLCJhcHBjdHhzZW5kZXIiOiJPd2FEb3dubG9hZEBhYjY0MzAyNC03Nzg5LTQ4NjktOGI5OC02YjcxZDMxMmY3ZjciLCJpc3NyaW5nIjoiV1ciLCJhcHBjdHgiOiJ7XCJtc2V4Y2hwcm90XCI6XCJvd2FcIixcInB1aWRcIjpcIjExNTM4MzYyOTY0OTM2MzE4NThcIixcInNjb3BlXCI6XCJPd2FEb3dubG9hZFwiLFwib2lkXCI6XCIzMDdmMjc4Mi0zZTVkLTRkZTQtODhhZS01NWY5MjdmMTQ1YzhcIixcInByaW1hcnlzaWRcIjpcIlMtMS01LTIxLTQ1ODM2NzAyNS0yMDY0NTgxMTE1LTI5NTAxNzkwNzUtMTI2NTI3OTNcIn0iLCJuYmYiOjE2MjAxOTQyMzQsImV4cCI6MTYyMDE5NDgzNCwiaXNzIjoiMDAwMDAwMDItMDAwMC0wZmYxLWNlMDAtMDAwMDAwMDAwMDAwQGFiNjQzMDI0LTc3ODktNDg2OS04Yjk4LTZiNzFkMzEyZjdmNyIsImF1ZCI6IjAwMDAwMDAyLTAwMDAtMGZmMS1jZTAwLTAwMDAwMDAwMDAwMC9hdHRhY2htZW50cy5vZmZpY2UubmV0QGFiNjQzMDI0LTc3ODktNDg2OS04Yjk4LTZiNzFkMzEyZjdmNyIsImhhcHAiOiJvd2EifQ.jj_SkXAi0XZWOI0Ph5ZQ6friCLzDnDV1l8AbBaUsYr6B-N6Nj1MWoiA9ay0Kw5VNJLU6zkXz1IN2A-Dq60tmG-e7y_ClK5dnDkb64HAolSLmtXDaxOYfI0e3boFmLwQnTzuMi9iIyESh1_fC7VGBhsQ4PtcSOl_5A4eJGeVU8B60uGgx7VhU4WHem23spYNeWJIlc2KG-BWsERbAJsaBDeTYuTMsv2WRvE2aztZqx8RmVYQrVqGz6MohKRohkUSdcSznMFS0Wgxn2bTE6V7OsyIN2kdMG5od6eZfr79nv6CP5zFbhs2n9Wu9SgVaTvrktLtftHh8IjRqExcnfaNXbA&amp;X-OWA-CANARY=HR0FvbgPj0GhaZT1F5pISBB9rbCKD9kYC0uoNq-XCfIkPL5q1RdTTnJ-EivUSaaMf2MbLKo9zLw.&amp;owa=outlook.office.com&amp;scriptVer=20210426004.07&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50630"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755576" y="5987053"/>
            <a:ext cx="5832648" cy="369332"/>
          </a:xfrm>
          <a:prstGeom prst="rect">
            <a:avLst/>
          </a:prstGeom>
          <a:noFill/>
        </p:spPr>
        <p:txBody>
          <a:bodyPr wrap="square" rtlCol="0">
            <a:spAutoFit/>
          </a:bodyPr>
          <a:lstStyle/>
          <a:p>
            <a:r>
              <a:rPr lang="fi-FI" dirty="0"/>
              <a:t>Vastavalmistunut koulurakennus vuonna 1906</a:t>
            </a:r>
          </a:p>
        </p:txBody>
      </p:sp>
    </p:spTree>
    <p:extLst>
      <p:ext uri="{BB962C8B-B14F-4D97-AF65-F5344CB8AC3E}">
        <p14:creationId xmlns:p14="http://schemas.microsoft.com/office/powerpoint/2010/main" val="122282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634082"/>
          </a:xfrm>
        </p:spPr>
        <p:txBody>
          <a:bodyPr>
            <a:normAutofit fontScale="90000"/>
          </a:bodyPr>
          <a:lstStyle/>
          <a:p>
            <a:r>
              <a:rPr lang="fi-FI" sz="3600" dirty="0"/>
              <a:t>Mitä lyseo oli?</a:t>
            </a:r>
          </a:p>
        </p:txBody>
      </p:sp>
      <p:sp>
        <p:nvSpPr>
          <p:cNvPr id="3" name="Sisällön paikkamerkki 2"/>
          <p:cNvSpPr>
            <a:spLocks noGrp="1"/>
          </p:cNvSpPr>
          <p:nvPr>
            <p:ph idx="1"/>
          </p:nvPr>
        </p:nvSpPr>
        <p:spPr>
          <a:xfrm>
            <a:off x="539552" y="908720"/>
            <a:ext cx="8229600" cy="5145435"/>
          </a:xfrm>
        </p:spPr>
        <p:txBody>
          <a:bodyPr>
            <a:normAutofit/>
          </a:bodyPr>
          <a:lstStyle/>
          <a:p>
            <a:pPr>
              <a:buFontTx/>
              <a:buChar char="-"/>
            </a:pPr>
            <a:r>
              <a:rPr lang="fi-FI" sz="2400" dirty="0"/>
              <a:t>Suomen vanhin maaseutuoppikoulu, joka sai luvan perustamiseensa vuonna 1899 Venäjän kenraalikuvernööri Nikolai </a:t>
            </a:r>
            <a:r>
              <a:rPr lang="fi-FI" sz="2400" dirty="0" err="1"/>
              <a:t>Bobrikovilta</a:t>
            </a:r>
            <a:endParaRPr lang="fi-FI" sz="2400" dirty="0"/>
          </a:p>
          <a:p>
            <a:pPr>
              <a:buFontTx/>
              <a:buChar char="-"/>
            </a:pPr>
            <a:r>
              <a:rPr lang="fi-FI" sz="2400" dirty="0"/>
              <a:t>koko seutukunnan yhteinen ponnistus, jota varten kerättiin rahaa ja jota pidettiin äärimmäisen tärkeänä nuorten kouluttamiseksi</a:t>
            </a:r>
          </a:p>
          <a:p>
            <a:pPr>
              <a:buFontTx/>
              <a:buChar char="-"/>
            </a:pPr>
            <a:r>
              <a:rPr lang="fi-FI" sz="2400" dirty="0"/>
              <a:t>oppilaitos, jonka puuosa tehtiin osittain talkoilla ja joka valmistui 1906 </a:t>
            </a:r>
          </a:p>
          <a:p>
            <a:pPr>
              <a:buFontTx/>
              <a:buChar char="-"/>
            </a:pPr>
            <a:r>
              <a:rPr lang="fi-FI" sz="2400" dirty="0"/>
              <a:t>yliopistoon valmistava koulu, jonka ensimmäiset  yhdeksän ylioppilasta saivat valkolakin keväällä 1909</a:t>
            </a:r>
          </a:p>
          <a:p>
            <a:pPr>
              <a:buFontTx/>
              <a:buChar char="-"/>
            </a:pPr>
            <a:r>
              <a:rPr lang="fi-FI" sz="2400" dirty="0"/>
              <a:t>koulu, joka on ollut toiminnassa kansalaissodan ajan, talvi- ja jatkosodan ajan</a:t>
            </a:r>
          </a:p>
          <a:p>
            <a:pPr>
              <a:buFontTx/>
              <a:buChar char="-"/>
            </a:pPr>
            <a:endParaRPr lang="fi-FI" sz="2400" dirty="0"/>
          </a:p>
        </p:txBody>
      </p:sp>
    </p:spTree>
    <p:extLst>
      <p:ext uri="{BB962C8B-B14F-4D97-AF65-F5344CB8AC3E}">
        <p14:creationId xmlns:p14="http://schemas.microsoft.com/office/powerpoint/2010/main" val="2352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TotalTime>
  <Words>384</Words>
  <Application>Microsoft Office PowerPoint</Application>
  <PresentationFormat>Näytössä katseltava diaesitys (4:3)</PresentationFormat>
  <Paragraphs>50</Paragraphs>
  <Slides>21</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21</vt:i4>
      </vt:variant>
    </vt:vector>
  </HeadingPairs>
  <TitlesOfParts>
    <vt:vector size="24" baseType="lpstr">
      <vt:lpstr>Arial</vt:lpstr>
      <vt:lpstr>Calibri</vt:lpstr>
      <vt:lpstr>Office-teema</vt:lpstr>
      <vt:lpstr>Mitä yhteistä on seuraavilla ihmisillä?</vt:lpstr>
      <vt:lpstr>PowerPoint-esitys</vt:lpstr>
      <vt:lpstr>PowerPoint-esitys</vt:lpstr>
      <vt:lpstr>PowerPoint-esitys</vt:lpstr>
      <vt:lpstr>PowerPoint-esitys</vt:lpstr>
      <vt:lpstr>PowerPoint-esitys</vt:lpstr>
      <vt:lpstr>He kaikki ovat opiskellet Forssan yhteislyseossa ja päässeet täältä ylioppilaiksi.</vt:lpstr>
      <vt:lpstr>PowerPoint-esitys</vt:lpstr>
      <vt:lpstr>Mitä lyseo oli?</vt:lpstr>
      <vt:lpstr>PowerPoint-esitys</vt:lpstr>
      <vt:lpstr>PowerPoint-esitys</vt:lpstr>
      <vt:lpstr>Entä lyseo nyt?</vt:lpstr>
      <vt:lpstr>PowerPoint-esitys</vt:lpstr>
      <vt:lpstr>PowerPoint-esitys</vt:lpstr>
      <vt:lpstr>PowerPoint-esitys</vt:lpstr>
      <vt:lpstr>PowerPoint-esitys</vt:lpstr>
      <vt:lpstr>Lyseon merkityksestä</vt:lpstr>
      <vt:lpstr>PowerPoint-esitys</vt:lpstr>
      <vt:lpstr>PowerPoint-esitys</vt:lpstr>
      <vt:lpstr>Mitä muut odottavat lyseon väeltä?</vt:lpstr>
      <vt:lpstr> Lyseon opiskelijan lyyramerkissä on paljon painoa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yhteistä on seuraavilla ihmisillä?</dc:title>
  <dc:creator>Käyttäjä</dc:creator>
  <cp:lastModifiedBy>Simo Veistola</cp:lastModifiedBy>
  <cp:revision>68</cp:revision>
  <dcterms:created xsi:type="dcterms:W3CDTF">2021-05-02T08:03:12Z</dcterms:created>
  <dcterms:modified xsi:type="dcterms:W3CDTF">2025-08-06T11:13:20Z</dcterms:modified>
</cp:coreProperties>
</file>