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57"/>
  </p:notesMasterIdLst>
  <p:sldIdLst>
    <p:sldId id="256" r:id="rId3"/>
    <p:sldId id="257" r:id="rId4"/>
    <p:sldId id="306" r:id="rId5"/>
    <p:sldId id="307" r:id="rId6"/>
    <p:sldId id="258" r:id="rId7"/>
    <p:sldId id="259" r:id="rId8"/>
    <p:sldId id="260" r:id="rId9"/>
    <p:sldId id="308" r:id="rId10"/>
    <p:sldId id="283" r:id="rId11"/>
    <p:sldId id="282" r:id="rId12"/>
    <p:sldId id="311" r:id="rId13"/>
    <p:sldId id="312" r:id="rId14"/>
    <p:sldId id="309" r:id="rId15"/>
    <p:sldId id="317" r:id="rId16"/>
    <p:sldId id="316" r:id="rId17"/>
    <p:sldId id="320" r:id="rId18"/>
    <p:sldId id="318" r:id="rId19"/>
    <p:sldId id="319" r:id="rId20"/>
    <p:sldId id="302" r:id="rId21"/>
    <p:sldId id="303" r:id="rId22"/>
    <p:sldId id="304" r:id="rId23"/>
    <p:sldId id="300" r:id="rId24"/>
    <p:sldId id="301" r:id="rId25"/>
    <p:sldId id="313" r:id="rId26"/>
    <p:sldId id="298" r:id="rId27"/>
    <p:sldId id="261" r:id="rId28"/>
    <p:sldId id="262" r:id="rId29"/>
    <p:sldId id="263" r:id="rId30"/>
    <p:sldId id="310" r:id="rId31"/>
    <p:sldId id="287" r:id="rId32"/>
    <p:sldId id="288" r:id="rId33"/>
    <p:sldId id="299" r:id="rId34"/>
    <p:sldId id="289" r:id="rId35"/>
    <p:sldId id="290" r:id="rId36"/>
    <p:sldId id="291" r:id="rId37"/>
    <p:sldId id="292" r:id="rId38"/>
    <p:sldId id="293" r:id="rId39"/>
    <p:sldId id="294" r:id="rId40"/>
    <p:sldId id="295" r:id="rId41"/>
    <p:sldId id="296" r:id="rId42"/>
    <p:sldId id="297" r:id="rId43"/>
    <p:sldId id="267" r:id="rId44"/>
    <p:sldId id="268" r:id="rId45"/>
    <p:sldId id="279" r:id="rId46"/>
    <p:sldId id="278" r:id="rId47"/>
    <p:sldId id="273" r:id="rId48"/>
    <p:sldId id="276" r:id="rId49"/>
    <p:sldId id="280" r:id="rId50"/>
    <p:sldId id="314" r:id="rId51"/>
    <p:sldId id="272" r:id="rId52"/>
    <p:sldId id="271" r:id="rId53"/>
    <p:sldId id="277" r:id="rId54"/>
    <p:sldId id="269" r:id="rId55"/>
    <p:sldId id="305" r:id="rId5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B31839-C3F5-E8C1-BF07-3186CD763FDB}" v="1488" dt="2021-04-16T13:27:02.136"/>
    <p1510:client id="{1029E565-094B-B85B-AD18-4683AFBE4B84}" v="61" dt="2021-04-19T11:48:55.573"/>
    <p1510:client id="{40DD02DC-C9DF-4334-94C1-15439E85F833}" v="4" dt="2021-04-14T11:51:08.630"/>
    <p1510:client id="{45B2BF9F-80CC-2000-B772-3ED4E6725107}" v="1305" dt="2021-04-19T08:47:40.644"/>
    <p1510:client id="{65887664-3BE3-44D4-909E-43DF8A3EE250}" v="69" dt="2021-04-20T10:56:01.010"/>
    <p1510:client id="{6683F735-35EF-A73C-E00C-368BD8A5AA5F}" v="2" dt="2021-04-20T08:15:19.183"/>
    <p1510:client id="{70733F4D-E21C-39A1-30FF-C1A0402AF70E}" v="843" dt="2021-04-16T10:24:23.938"/>
    <p1510:client id="{7A6E1FE9-F04F-B31A-5009-1A7B519C2828}" v="170" dt="2021-04-20T02:55:44.243"/>
    <p1510:client id="{BE8DFC43-6ABD-DCD2-E588-DE9B90407521}" v="2214" dt="2021-04-15T15:28:38.112"/>
    <p1510:client id="{F3771EA2-2D26-99E4-2E13-1DE7DC499B4F}" v="1" dt="2021-04-19T07:04:33.350"/>
    <p1510:client id="{F925CE1A-A791-4E21-A33C-E490B2055BD8}" v="1054" dt="2021-04-19T16:05:04.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iagrams/_rels/data2.xml.rels><?xml version="1.0" encoding="UTF-8" standalone="yes"?>
<Relationships xmlns="http://schemas.openxmlformats.org/package/2006/relationships"><Relationship Id="rId2" Type="http://schemas.openxmlformats.org/officeDocument/2006/relationships/hyperlink" Target="https://forms.gle/TE2yW9hC9ediPmnx5" TargetMode="External"/><Relationship Id="rId1" Type="http://schemas.openxmlformats.org/officeDocument/2006/relationships/hyperlink" Target="https://peda.net/orivesi/perusopetus/yhteiskoulu/opettajalle2/opetussuunnitelma"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forms.gle/TE2yW9hC9ediPmnx5" TargetMode="External"/><Relationship Id="rId1" Type="http://schemas.openxmlformats.org/officeDocument/2006/relationships/hyperlink" Target="https://peda.net/orivesi/perusopetus/yhteiskoulu/opettajalle2/opetussuunnitelma"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6C052A-8488-4DDA-B3B7-DD0249044673}" type="doc">
      <dgm:prSet loTypeId="urn:microsoft.com/office/officeart/2005/8/layout/cycle8" loCatId="cycle" qsTypeId="urn:microsoft.com/office/officeart/2005/8/quickstyle/simple1" qsCatId="simple" csTypeId="urn:microsoft.com/office/officeart/2005/8/colors/accent1_2" csCatId="accent1" phldr="1"/>
      <dgm:spPr/>
    </dgm:pt>
    <dgm:pt modelId="{DFB58BD2-33B1-4E5E-B28C-F1A40F206673}">
      <dgm:prSet phldrT="[Teksti]"/>
      <dgm:spPr/>
      <dgm:t>
        <a:bodyPr/>
        <a:lstStyle/>
        <a:p>
          <a:r>
            <a:rPr lang="fi-FI"/>
            <a:t>Opettaminen</a:t>
          </a:r>
        </a:p>
      </dgm:t>
    </dgm:pt>
    <dgm:pt modelId="{F632F311-DDBD-41B1-A670-2427A290BDE7}" type="parTrans" cxnId="{C2F86828-23FA-4E2E-A827-6D300EEF6080}">
      <dgm:prSet/>
      <dgm:spPr/>
      <dgm:t>
        <a:bodyPr/>
        <a:lstStyle/>
        <a:p>
          <a:endParaRPr lang="fi-FI"/>
        </a:p>
      </dgm:t>
    </dgm:pt>
    <dgm:pt modelId="{A1436C6D-6D94-4938-BBD3-706EFB8EBEA8}" type="sibTrans" cxnId="{C2F86828-23FA-4E2E-A827-6D300EEF6080}">
      <dgm:prSet/>
      <dgm:spPr/>
      <dgm:t>
        <a:bodyPr/>
        <a:lstStyle/>
        <a:p>
          <a:endParaRPr lang="fi-FI"/>
        </a:p>
      </dgm:t>
    </dgm:pt>
    <dgm:pt modelId="{AF32DF09-5930-46C8-95CA-16C75C31F6DC}">
      <dgm:prSet phldrT="[Teksti]"/>
      <dgm:spPr/>
      <dgm:t>
        <a:bodyPr/>
        <a:lstStyle/>
        <a:p>
          <a:r>
            <a:rPr lang="fi-FI"/>
            <a:t>Arviointi</a:t>
          </a:r>
        </a:p>
      </dgm:t>
    </dgm:pt>
    <dgm:pt modelId="{22174E75-14AB-4B01-BDA8-275050503B64}" type="parTrans" cxnId="{76B6DB44-EB2C-4F7E-A147-A50F9CA5D884}">
      <dgm:prSet/>
      <dgm:spPr/>
      <dgm:t>
        <a:bodyPr/>
        <a:lstStyle/>
        <a:p>
          <a:endParaRPr lang="fi-FI"/>
        </a:p>
      </dgm:t>
    </dgm:pt>
    <dgm:pt modelId="{1624C55D-F49E-45C7-BC76-DDB55872F707}" type="sibTrans" cxnId="{76B6DB44-EB2C-4F7E-A147-A50F9CA5D884}">
      <dgm:prSet/>
      <dgm:spPr/>
      <dgm:t>
        <a:bodyPr/>
        <a:lstStyle/>
        <a:p>
          <a:endParaRPr lang="fi-FI"/>
        </a:p>
      </dgm:t>
    </dgm:pt>
    <dgm:pt modelId="{5087B1CC-98D3-4DDD-9679-1CC86C289274}">
      <dgm:prSet phldrT="[Teksti]"/>
      <dgm:spPr/>
      <dgm:t>
        <a:bodyPr/>
        <a:lstStyle/>
        <a:p>
          <a:r>
            <a:rPr lang="fi-FI"/>
            <a:t>Oppiminen ja osaaminen</a:t>
          </a:r>
        </a:p>
      </dgm:t>
    </dgm:pt>
    <dgm:pt modelId="{7A57DB2B-DC4E-4A79-B0A2-72ABC9F7B412}" type="parTrans" cxnId="{1B903879-46BF-4358-9B26-9CC19824352E}">
      <dgm:prSet/>
      <dgm:spPr/>
      <dgm:t>
        <a:bodyPr/>
        <a:lstStyle/>
        <a:p>
          <a:endParaRPr lang="fi-FI"/>
        </a:p>
      </dgm:t>
    </dgm:pt>
    <dgm:pt modelId="{6FBF3F20-0BFB-474E-83A7-7CBE5232F576}" type="sibTrans" cxnId="{1B903879-46BF-4358-9B26-9CC19824352E}">
      <dgm:prSet/>
      <dgm:spPr/>
      <dgm:t>
        <a:bodyPr/>
        <a:lstStyle/>
        <a:p>
          <a:endParaRPr lang="fi-FI"/>
        </a:p>
      </dgm:t>
    </dgm:pt>
    <dgm:pt modelId="{2DA7B4DB-67A5-4A92-8AE1-96F4A3292AC6}" type="pres">
      <dgm:prSet presAssocID="{3B6C052A-8488-4DDA-B3B7-DD0249044673}" presName="compositeShape" presStyleCnt="0">
        <dgm:presLayoutVars>
          <dgm:chMax val="7"/>
          <dgm:dir/>
          <dgm:resizeHandles val="exact"/>
        </dgm:presLayoutVars>
      </dgm:prSet>
      <dgm:spPr/>
    </dgm:pt>
    <dgm:pt modelId="{60C93EEA-CFD4-478D-9ECE-4DF4197B1579}" type="pres">
      <dgm:prSet presAssocID="{3B6C052A-8488-4DDA-B3B7-DD0249044673}" presName="wedge1" presStyleLbl="node1" presStyleIdx="0" presStyleCnt="3" custLinFactNeighborY="-1120"/>
      <dgm:spPr/>
    </dgm:pt>
    <dgm:pt modelId="{7AF4FF0D-4616-4271-8CA7-84B4EEEB48D2}" type="pres">
      <dgm:prSet presAssocID="{3B6C052A-8488-4DDA-B3B7-DD0249044673}" presName="dummy1a" presStyleCnt="0"/>
      <dgm:spPr/>
    </dgm:pt>
    <dgm:pt modelId="{87329097-F635-4DA6-956D-047025F573CC}" type="pres">
      <dgm:prSet presAssocID="{3B6C052A-8488-4DDA-B3B7-DD0249044673}" presName="dummy1b" presStyleCnt="0"/>
      <dgm:spPr/>
    </dgm:pt>
    <dgm:pt modelId="{203631CB-4A71-499F-BF0A-12C61AC6459C}" type="pres">
      <dgm:prSet presAssocID="{3B6C052A-8488-4DDA-B3B7-DD0249044673}" presName="wedge1Tx" presStyleLbl="node1" presStyleIdx="0" presStyleCnt="3">
        <dgm:presLayoutVars>
          <dgm:chMax val="0"/>
          <dgm:chPref val="0"/>
          <dgm:bulletEnabled val="1"/>
        </dgm:presLayoutVars>
      </dgm:prSet>
      <dgm:spPr/>
    </dgm:pt>
    <dgm:pt modelId="{1D823B76-42AE-4665-A800-6B17EE99D760}" type="pres">
      <dgm:prSet presAssocID="{3B6C052A-8488-4DDA-B3B7-DD0249044673}" presName="wedge2" presStyleLbl="node1" presStyleIdx="1" presStyleCnt="3"/>
      <dgm:spPr/>
    </dgm:pt>
    <dgm:pt modelId="{A50F31AB-A230-479B-A917-81F659E7CF77}" type="pres">
      <dgm:prSet presAssocID="{3B6C052A-8488-4DDA-B3B7-DD0249044673}" presName="dummy2a" presStyleCnt="0"/>
      <dgm:spPr/>
    </dgm:pt>
    <dgm:pt modelId="{DCD57103-4E0D-42D1-A13F-F1524DA42D81}" type="pres">
      <dgm:prSet presAssocID="{3B6C052A-8488-4DDA-B3B7-DD0249044673}" presName="dummy2b" presStyleCnt="0"/>
      <dgm:spPr/>
    </dgm:pt>
    <dgm:pt modelId="{C313D728-2299-4E59-9A16-1CAAFD09F230}" type="pres">
      <dgm:prSet presAssocID="{3B6C052A-8488-4DDA-B3B7-DD0249044673}" presName="wedge2Tx" presStyleLbl="node1" presStyleIdx="1" presStyleCnt="3">
        <dgm:presLayoutVars>
          <dgm:chMax val="0"/>
          <dgm:chPref val="0"/>
          <dgm:bulletEnabled val="1"/>
        </dgm:presLayoutVars>
      </dgm:prSet>
      <dgm:spPr/>
    </dgm:pt>
    <dgm:pt modelId="{B25E0AC3-86D8-4FDA-9C58-86407A531566}" type="pres">
      <dgm:prSet presAssocID="{3B6C052A-8488-4DDA-B3B7-DD0249044673}" presName="wedge3" presStyleLbl="node1" presStyleIdx="2" presStyleCnt="3"/>
      <dgm:spPr/>
    </dgm:pt>
    <dgm:pt modelId="{60F19991-62FA-45D0-85C1-CBF629FB6E4C}" type="pres">
      <dgm:prSet presAssocID="{3B6C052A-8488-4DDA-B3B7-DD0249044673}" presName="dummy3a" presStyleCnt="0"/>
      <dgm:spPr/>
    </dgm:pt>
    <dgm:pt modelId="{6E0903D9-9C9D-4632-BF74-C5B5559C8186}" type="pres">
      <dgm:prSet presAssocID="{3B6C052A-8488-4DDA-B3B7-DD0249044673}" presName="dummy3b" presStyleCnt="0"/>
      <dgm:spPr/>
    </dgm:pt>
    <dgm:pt modelId="{3D63803F-8A33-43CE-B130-64F40038FD54}" type="pres">
      <dgm:prSet presAssocID="{3B6C052A-8488-4DDA-B3B7-DD0249044673}" presName="wedge3Tx" presStyleLbl="node1" presStyleIdx="2" presStyleCnt="3">
        <dgm:presLayoutVars>
          <dgm:chMax val="0"/>
          <dgm:chPref val="0"/>
          <dgm:bulletEnabled val="1"/>
        </dgm:presLayoutVars>
      </dgm:prSet>
      <dgm:spPr/>
    </dgm:pt>
    <dgm:pt modelId="{14BBF54B-5771-40DC-974A-A3B473420C1B}" type="pres">
      <dgm:prSet presAssocID="{A1436C6D-6D94-4938-BBD3-706EFB8EBEA8}" presName="arrowWedge1" presStyleLbl="fgSibTrans2D1" presStyleIdx="0" presStyleCnt="3"/>
      <dgm:spPr/>
    </dgm:pt>
    <dgm:pt modelId="{35F07A73-4909-4038-91B7-08C8E311C3AA}" type="pres">
      <dgm:prSet presAssocID="{1624C55D-F49E-45C7-BC76-DDB55872F707}" presName="arrowWedge2" presStyleLbl="fgSibTrans2D1" presStyleIdx="1" presStyleCnt="3"/>
      <dgm:spPr/>
    </dgm:pt>
    <dgm:pt modelId="{C780425D-6559-4296-A21F-676F51DC3BFD}" type="pres">
      <dgm:prSet presAssocID="{6FBF3F20-0BFB-474E-83A7-7CBE5232F576}" presName="arrowWedge3" presStyleLbl="fgSibTrans2D1" presStyleIdx="2" presStyleCnt="3"/>
      <dgm:spPr/>
    </dgm:pt>
  </dgm:ptLst>
  <dgm:cxnLst>
    <dgm:cxn modelId="{D5430B08-47E4-4EFF-A0D2-74A4AD25F8F1}" type="presOf" srcId="{AF32DF09-5930-46C8-95CA-16C75C31F6DC}" destId="{C313D728-2299-4E59-9A16-1CAAFD09F230}" srcOrd="1" destOrd="0" presId="urn:microsoft.com/office/officeart/2005/8/layout/cycle8"/>
    <dgm:cxn modelId="{06C96E23-E55A-4589-B9F4-FAD7D32F7278}" type="presOf" srcId="{5087B1CC-98D3-4DDD-9679-1CC86C289274}" destId="{B25E0AC3-86D8-4FDA-9C58-86407A531566}" srcOrd="0" destOrd="0" presId="urn:microsoft.com/office/officeart/2005/8/layout/cycle8"/>
    <dgm:cxn modelId="{C2F86828-23FA-4E2E-A827-6D300EEF6080}" srcId="{3B6C052A-8488-4DDA-B3B7-DD0249044673}" destId="{DFB58BD2-33B1-4E5E-B28C-F1A40F206673}" srcOrd="0" destOrd="0" parTransId="{F632F311-DDBD-41B1-A670-2427A290BDE7}" sibTransId="{A1436C6D-6D94-4938-BBD3-706EFB8EBEA8}"/>
    <dgm:cxn modelId="{76B6DB44-EB2C-4F7E-A147-A50F9CA5D884}" srcId="{3B6C052A-8488-4DDA-B3B7-DD0249044673}" destId="{AF32DF09-5930-46C8-95CA-16C75C31F6DC}" srcOrd="1" destOrd="0" parTransId="{22174E75-14AB-4B01-BDA8-275050503B64}" sibTransId="{1624C55D-F49E-45C7-BC76-DDB55872F707}"/>
    <dgm:cxn modelId="{80E50A47-49DD-43D8-99A8-B5773E47198C}" type="presOf" srcId="{AF32DF09-5930-46C8-95CA-16C75C31F6DC}" destId="{1D823B76-42AE-4665-A800-6B17EE99D760}" srcOrd="0" destOrd="0" presId="urn:microsoft.com/office/officeart/2005/8/layout/cycle8"/>
    <dgm:cxn modelId="{E05BC848-28B0-4115-A72E-56CF21694668}" type="presOf" srcId="{5087B1CC-98D3-4DDD-9679-1CC86C289274}" destId="{3D63803F-8A33-43CE-B130-64F40038FD54}" srcOrd="1" destOrd="0" presId="urn:microsoft.com/office/officeart/2005/8/layout/cycle8"/>
    <dgm:cxn modelId="{1B903879-46BF-4358-9B26-9CC19824352E}" srcId="{3B6C052A-8488-4DDA-B3B7-DD0249044673}" destId="{5087B1CC-98D3-4DDD-9679-1CC86C289274}" srcOrd="2" destOrd="0" parTransId="{7A57DB2B-DC4E-4A79-B0A2-72ABC9F7B412}" sibTransId="{6FBF3F20-0BFB-474E-83A7-7CBE5232F576}"/>
    <dgm:cxn modelId="{76B3C9A1-8D6A-4234-8E37-447E80986161}" type="presOf" srcId="{DFB58BD2-33B1-4E5E-B28C-F1A40F206673}" destId="{60C93EEA-CFD4-478D-9ECE-4DF4197B1579}" srcOrd="0" destOrd="0" presId="urn:microsoft.com/office/officeart/2005/8/layout/cycle8"/>
    <dgm:cxn modelId="{DC6F7EAD-77B4-4A82-9404-EF798EF66112}" type="presOf" srcId="{DFB58BD2-33B1-4E5E-B28C-F1A40F206673}" destId="{203631CB-4A71-499F-BF0A-12C61AC6459C}" srcOrd="1" destOrd="0" presId="urn:microsoft.com/office/officeart/2005/8/layout/cycle8"/>
    <dgm:cxn modelId="{204124EF-B5FD-46F9-9F2B-896C7E4B2905}" type="presOf" srcId="{3B6C052A-8488-4DDA-B3B7-DD0249044673}" destId="{2DA7B4DB-67A5-4A92-8AE1-96F4A3292AC6}" srcOrd="0" destOrd="0" presId="urn:microsoft.com/office/officeart/2005/8/layout/cycle8"/>
    <dgm:cxn modelId="{5D191B59-2225-4B54-95ED-67AD4D2C0749}" type="presParOf" srcId="{2DA7B4DB-67A5-4A92-8AE1-96F4A3292AC6}" destId="{60C93EEA-CFD4-478D-9ECE-4DF4197B1579}" srcOrd="0" destOrd="0" presId="urn:microsoft.com/office/officeart/2005/8/layout/cycle8"/>
    <dgm:cxn modelId="{0C967A8D-DF24-4B66-A6EF-AE523F695E86}" type="presParOf" srcId="{2DA7B4DB-67A5-4A92-8AE1-96F4A3292AC6}" destId="{7AF4FF0D-4616-4271-8CA7-84B4EEEB48D2}" srcOrd="1" destOrd="0" presId="urn:microsoft.com/office/officeart/2005/8/layout/cycle8"/>
    <dgm:cxn modelId="{EF344E3E-71E3-4517-9642-2D1B4BF02FE9}" type="presParOf" srcId="{2DA7B4DB-67A5-4A92-8AE1-96F4A3292AC6}" destId="{87329097-F635-4DA6-956D-047025F573CC}" srcOrd="2" destOrd="0" presId="urn:microsoft.com/office/officeart/2005/8/layout/cycle8"/>
    <dgm:cxn modelId="{E3D99267-918A-4803-B318-6D421567EAEB}" type="presParOf" srcId="{2DA7B4DB-67A5-4A92-8AE1-96F4A3292AC6}" destId="{203631CB-4A71-499F-BF0A-12C61AC6459C}" srcOrd="3" destOrd="0" presId="urn:microsoft.com/office/officeart/2005/8/layout/cycle8"/>
    <dgm:cxn modelId="{626F8607-BAB2-4CDB-998B-B55B644D6B78}" type="presParOf" srcId="{2DA7B4DB-67A5-4A92-8AE1-96F4A3292AC6}" destId="{1D823B76-42AE-4665-A800-6B17EE99D760}" srcOrd="4" destOrd="0" presId="urn:microsoft.com/office/officeart/2005/8/layout/cycle8"/>
    <dgm:cxn modelId="{3427CD20-1E49-4831-8FF8-383B8838548B}" type="presParOf" srcId="{2DA7B4DB-67A5-4A92-8AE1-96F4A3292AC6}" destId="{A50F31AB-A230-479B-A917-81F659E7CF77}" srcOrd="5" destOrd="0" presId="urn:microsoft.com/office/officeart/2005/8/layout/cycle8"/>
    <dgm:cxn modelId="{F50B49AC-857C-4562-AC6A-6199495515DD}" type="presParOf" srcId="{2DA7B4DB-67A5-4A92-8AE1-96F4A3292AC6}" destId="{DCD57103-4E0D-42D1-A13F-F1524DA42D81}" srcOrd="6" destOrd="0" presId="urn:microsoft.com/office/officeart/2005/8/layout/cycle8"/>
    <dgm:cxn modelId="{0C6238C7-CE99-4582-8FDA-F96CC4BB3CB4}" type="presParOf" srcId="{2DA7B4DB-67A5-4A92-8AE1-96F4A3292AC6}" destId="{C313D728-2299-4E59-9A16-1CAAFD09F230}" srcOrd="7" destOrd="0" presId="urn:microsoft.com/office/officeart/2005/8/layout/cycle8"/>
    <dgm:cxn modelId="{2CE42AF1-2E50-4A13-B97D-C964C43A4C5F}" type="presParOf" srcId="{2DA7B4DB-67A5-4A92-8AE1-96F4A3292AC6}" destId="{B25E0AC3-86D8-4FDA-9C58-86407A531566}" srcOrd="8" destOrd="0" presId="urn:microsoft.com/office/officeart/2005/8/layout/cycle8"/>
    <dgm:cxn modelId="{1C908E35-4037-4112-984C-3D8E85830A6D}" type="presParOf" srcId="{2DA7B4DB-67A5-4A92-8AE1-96F4A3292AC6}" destId="{60F19991-62FA-45D0-85C1-CBF629FB6E4C}" srcOrd="9" destOrd="0" presId="urn:microsoft.com/office/officeart/2005/8/layout/cycle8"/>
    <dgm:cxn modelId="{8747B8C4-589B-4E89-8163-A947D738EDBE}" type="presParOf" srcId="{2DA7B4DB-67A5-4A92-8AE1-96F4A3292AC6}" destId="{6E0903D9-9C9D-4632-BF74-C5B5559C8186}" srcOrd="10" destOrd="0" presId="urn:microsoft.com/office/officeart/2005/8/layout/cycle8"/>
    <dgm:cxn modelId="{883910CE-CFBE-41A1-BEE3-A8216009D280}" type="presParOf" srcId="{2DA7B4DB-67A5-4A92-8AE1-96F4A3292AC6}" destId="{3D63803F-8A33-43CE-B130-64F40038FD54}" srcOrd="11" destOrd="0" presId="urn:microsoft.com/office/officeart/2005/8/layout/cycle8"/>
    <dgm:cxn modelId="{8DB30662-A0A5-4CDE-AD0B-54B5BCD41E94}" type="presParOf" srcId="{2DA7B4DB-67A5-4A92-8AE1-96F4A3292AC6}" destId="{14BBF54B-5771-40DC-974A-A3B473420C1B}" srcOrd="12" destOrd="0" presId="urn:microsoft.com/office/officeart/2005/8/layout/cycle8"/>
    <dgm:cxn modelId="{BC68EF74-A9D6-46A1-9B67-E8A20EE8B6BB}" type="presParOf" srcId="{2DA7B4DB-67A5-4A92-8AE1-96F4A3292AC6}" destId="{35F07A73-4909-4038-91B7-08C8E311C3AA}" srcOrd="13" destOrd="0" presId="urn:microsoft.com/office/officeart/2005/8/layout/cycle8"/>
    <dgm:cxn modelId="{68C740B6-7EE8-4B37-8157-694E63A06480}" type="presParOf" srcId="{2DA7B4DB-67A5-4A92-8AE1-96F4A3292AC6}" destId="{C780425D-6559-4296-A21F-676F51DC3BFD}"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5E48CB-E88F-4949-8F13-9A8BEAEDAF30}"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627E1ABB-77BB-40BF-9C58-AE036FC1517B}">
      <dgm:prSet/>
      <dgm:spPr/>
      <dgm:t>
        <a:bodyPr/>
        <a:lstStyle/>
        <a:p>
          <a:r>
            <a:rPr lang="fi-FI"/>
            <a:t>Kirjaa tehtävien tuotokset </a:t>
          </a:r>
          <a:r>
            <a:rPr lang="fi-FI">
              <a:hlinkClick xmlns:r="http://schemas.openxmlformats.org/officeDocument/2006/relationships" r:id="rId1"/>
            </a:rPr>
            <a:t>Opettajien tietoreppuun</a:t>
          </a:r>
          <a:r>
            <a:rPr lang="fi-FI"/>
            <a:t> </a:t>
          </a:r>
          <a:endParaRPr lang="en-US"/>
        </a:p>
      </dgm:t>
    </dgm:pt>
    <dgm:pt modelId="{0084150B-7D4D-46CB-A8D1-D54B2F1F354D}" type="parTrans" cxnId="{C29B1570-A6B1-49C9-A3B6-3A3FE9F42C31}">
      <dgm:prSet/>
      <dgm:spPr/>
      <dgm:t>
        <a:bodyPr/>
        <a:lstStyle/>
        <a:p>
          <a:endParaRPr lang="en-US"/>
        </a:p>
      </dgm:t>
    </dgm:pt>
    <dgm:pt modelId="{581D9E7F-2727-48C3-98A6-73753B238A74}" type="sibTrans" cxnId="{C29B1570-A6B1-49C9-A3B6-3A3FE9F42C31}">
      <dgm:prSet/>
      <dgm:spPr/>
      <dgm:t>
        <a:bodyPr/>
        <a:lstStyle/>
        <a:p>
          <a:endParaRPr lang="en-US"/>
        </a:p>
      </dgm:t>
    </dgm:pt>
    <dgm:pt modelId="{6322569B-79D5-4977-9F66-C6DDE5E14531}">
      <dgm:prSet/>
      <dgm:spPr/>
      <dgm:t>
        <a:bodyPr/>
        <a:lstStyle/>
        <a:p>
          <a:r>
            <a:rPr lang="fi-FI"/>
            <a:t>Klo 16.50 täytä </a:t>
          </a:r>
          <a:r>
            <a:rPr lang="fi-FI">
              <a:hlinkClick xmlns:r="http://schemas.openxmlformats.org/officeDocument/2006/relationships" r:id="rId2"/>
            </a:rPr>
            <a:t>palautekysely</a:t>
          </a:r>
          <a:endParaRPr lang="en-US"/>
        </a:p>
      </dgm:t>
    </dgm:pt>
    <dgm:pt modelId="{54B00C21-5221-409E-8200-49F2C5D41C05}" type="parTrans" cxnId="{E0FC3644-2BC8-4852-B902-89EE5FBCD12D}">
      <dgm:prSet/>
      <dgm:spPr/>
      <dgm:t>
        <a:bodyPr/>
        <a:lstStyle/>
        <a:p>
          <a:endParaRPr lang="en-US"/>
        </a:p>
      </dgm:t>
    </dgm:pt>
    <dgm:pt modelId="{2D0CD940-114C-4202-8983-5D872D496F51}" type="sibTrans" cxnId="{E0FC3644-2BC8-4852-B902-89EE5FBCD12D}">
      <dgm:prSet/>
      <dgm:spPr/>
      <dgm:t>
        <a:bodyPr/>
        <a:lstStyle/>
        <a:p>
          <a:endParaRPr lang="en-US"/>
        </a:p>
      </dgm:t>
    </dgm:pt>
    <dgm:pt modelId="{F4C637B2-8490-464D-8244-76B91BF47E65}" type="pres">
      <dgm:prSet presAssocID="{715E48CB-E88F-4949-8F13-9A8BEAEDAF30}" presName="hierChild1" presStyleCnt="0">
        <dgm:presLayoutVars>
          <dgm:chPref val="1"/>
          <dgm:dir/>
          <dgm:animOne val="branch"/>
          <dgm:animLvl val="lvl"/>
          <dgm:resizeHandles/>
        </dgm:presLayoutVars>
      </dgm:prSet>
      <dgm:spPr/>
    </dgm:pt>
    <dgm:pt modelId="{EDADC38E-693D-49F3-9E4A-0EC724C211BA}" type="pres">
      <dgm:prSet presAssocID="{627E1ABB-77BB-40BF-9C58-AE036FC1517B}" presName="hierRoot1" presStyleCnt="0"/>
      <dgm:spPr/>
    </dgm:pt>
    <dgm:pt modelId="{21913820-1734-4310-90EB-375E82099FCC}" type="pres">
      <dgm:prSet presAssocID="{627E1ABB-77BB-40BF-9C58-AE036FC1517B}" presName="composite" presStyleCnt="0"/>
      <dgm:spPr/>
    </dgm:pt>
    <dgm:pt modelId="{8C417F50-A2D6-4158-A748-EC191D449FDC}" type="pres">
      <dgm:prSet presAssocID="{627E1ABB-77BB-40BF-9C58-AE036FC1517B}" presName="background" presStyleLbl="node0" presStyleIdx="0" presStyleCnt="2"/>
      <dgm:spPr/>
    </dgm:pt>
    <dgm:pt modelId="{E4954923-0146-4E01-80F3-63668FB8B49B}" type="pres">
      <dgm:prSet presAssocID="{627E1ABB-77BB-40BF-9C58-AE036FC1517B}" presName="text" presStyleLbl="fgAcc0" presStyleIdx="0" presStyleCnt="2">
        <dgm:presLayoutVars>
          <dgm:chPref val="3"/>
        </dgm:presLayoutVars>
      </dgm:prSet>
      <dgm:spPr/>
    </dgm:pt>
    <dgm:pt modelId="{2C221E45-A74D-4CE0-9BD6-01CD70013B35}" type="pres">
      <dgm:prSet presAssocID="{627E1ABB-77BB-40BF-9C58-AE036FC1517B}" presName="hierChild2" presStyleCnt="0"/>
      <dgm:spPr/>
    </dgm:pt>
    <dgm:pt modelId="{399FAED9-8D64-4A7B-B1D4-70CDD4CE83A4}" type="pres">
      <dgm:prSet presAssocID="{6322569B-79D5-4977-9F66-C6DDE5E14531}" presName="hierRoot1" presStyleCnt="0"/>
      <dgm:spPr/>
    </dgm:pt>
    <dgm:pt modelId="{18CA1049-1F10-46F7-BB18-665EE2F4F214}" type="pres">
      <dgm:prSet presAssocID="{6322569B-79D5-4977-9F66-C6DDE5E14531}" presName="composite" presStyleCnt="0"/>
      <dgm:spPr/>
    </dgm:pt>
    <dgm:pt modelId="{B757CF42-69EC-423C-92DA-A19CB2B5C9E4}" type="pres">
      <dgm:prSet presAssocID="{6322569B-79D5-4977-9F66-C6DDE5E14531}" presName="background" presStyleLbl="node0" presStyleIdx="1" presStyleCnt="2"/>
      <dgm:spPr/>
    </dgm:pt>
    <dgm:pt modelId="{805FA192-5B35-483A-9BB6-76F43BB28389}" type="pres">
      <dgm:prSet presAssocID="{6322569B-79D5-4977-9F66-C6DDE5E14531}" presName="text" presStyleLbl="fgAcc0" presStyleIdx="1" presStyleCnt="2">
        <dgm:presLayoutVars>
          <dgm:chPref val="3"/>
        </dgm:presLayoutVars>
      </dgm:prSet>
      <dgm:spPr/>
    </dgm:pt>
    <dgm:pt modelId="{86DE2A58-05B2-44F3-8FD5-06B04DAEAF7C}" type="pres">
      <dgm:prSet presAssocID="{6322569B-79D5-4977-9F66-C6DDE5E14531}" presName="hierChild2" presStyleCnt="0"/>
      <dgm:spPr/>
    </dgm:pt>
  </dgm:ptLst>
  <dgm:cxnLst>
    <dgm:cxn modelId="{56B52602-C7A0-4680-BACD-DB4352C066A2}" type="presOf" srcId="{6322569B-79D5-4977-9F66-C6DDE5E14531}" destId="{805FA192-5B35-483A-9BB6-76F43BB28389}" srcOrd="0" destOrd="0" presId="urn:microsoft.com/office/officeart/2005/8/layout/hierarchy1"/>
    <dgm:cxn modelId="{050DE024-1562-49E2-99C7-B149A38C7E0B}" type="presOf" srcId="{715E48CB-E88F-4949-8F13-9A8BEAEDAF30}" destId="{F4C637B2-8490-464D-8244-76B91BF47E65}" srcOrd="0" destOrd="0" presId="urn:microsoft.com/office/officeart/2005/8/layout/hierarchy1"/>
    <dgm:cxn modelId="{E0FC3644-2BC8-4852-B902-89EE5FBCD12D}" srcId="{715E48CB-E88F-4949-8F13-9A8BEAEDAF30}" destId="{6322569B-79D5-4977-9F66-C6DDE5E14531}" srcOrd="1" destOrd="0" parTransId="{54B00C21-5221-409E-8200-49F2C5D41C05}" sibTransId="{2D0CD940-114C-4202-8983-5D872D496F51}"/>
    <dgm:cxn modelId="{C29B1570-A6B1-49C9-A3B6-3A3FE9F42C31}" srcId="{715E48CB-E88F-4949-8F13-9A8BEAEDAF30}" destId="{627E1ABB-77BB-40BF-9C58-AE036FC1517B}" srcOrd="0" destOrd="0" parTransId="{0084150B-7D4D-46CB-A8D1-D54B2F1F354D}" sibTransId="{581D9E7F-2727-48C3-98A6-73753B238A74}"/>
    <dgm:cxn modelId="{C960B7AD-E593-4413-B410-BDC32FA3963C}" type="presOf" srcId="{627E1ABB-77BB-40BF-9C58-AE036FC1517B}" destId="{E4954923-0146-4E01-80F3-63668FB8B49B}" srcOrd="0" destOrd="0" presId="urn:microsoft.com/office/officeart/2005/8/layout/hierarchy1"/>
    <dgm:cxn modelId="{58D0E744-4F48-41C2-8A32-E8B28387A3E5}" type="presParOf" srcId="{F4C637B2-8490-464D-8244-76B91BF47E65}" destId="{EDADC38E-693D-49F3-9E4A-0EC724C211BA}" srcOrd="0" destOrd="0" presId="urn:microsoft.com/office/officeart/2005/8/layout/hierarchy1"/>
    <dgm:cxn modelId="{59038210-2596-499F-9E9E-4377B5D76825}" type="presParOf" srcId="{EDADC38E-693D-49F3-9E4A-0EC724C211BA}" destId="{21913820-1734-4310-90EB-375E82099FCC}" srcOrd="0" destOrd="0" presId="urn:microsoft.com/office/officeart/2005/8/layout/hierarchy1"/>
    <dgm:cxn modelId="{32BCC7F0-BA25-4CEC-B759-474A2892667B}" type="presParOf" srcId="{21913820-1734-4310-90EB-375E82099FCC}" destId="{8C417F50-A2D6-4158-A748-EC191D449FDC}" srcOrd="0" destOrd="0" presId="urn:microsoft.com/office/officeart/2005/8/layout/hierarchy1"/>
    <dgm:cxn modelId="{E95D32EA-BFFF-424D-B4CF-5DA0FF0834F0}" type="presParOf" srcId="{21913820-1734-4310-90EB-375E82099FCC}" destId="{E4954923-0146-4E01-80F3-63668FB8B49B}" srcOrd="1" destOrd="0" presId="urn:microsoft.com/office/officeart/2005/8/layout/hierarchy1"/>
    <dgm:cxn modelId="{713606C1-4743-4433-AA20-B9E3EFFA8AC4}" type="presParOf" srcId="{EDADC38E-693D-49F3-9E4A-0EC724C211BA}" destId="{2C221E45-A74D-4CE0-9BD6-01CD70013B35}" srcOrd="1" destOrd="0" presId="urn:microsoft.com/office/officeart/2005/8/layout/hierarchy1"/>
    <dgm:cxn modelId="{5218CB19-0239-4AFF-86D0-83C3456282D8}" type="presParOf" srcId="{F4C637B2-8490-464D-8244-76B91BF47E65}" destId="{399FAED9-8D64-4A7B-B1D4-70CDD4CE83A4}" srcOrd="1" destOrd="0" presId="urn:microsoft.com/office/officeart/2005/8/layout/hierarchy1"/>
    <dgm:cxn modelId="{7285EA51-7265-4CE4-A860-A298AEC833F7}" type="presParOf" srcId="{399FAED9-8D64-4A7B-B1D4-70CDD4CE83A4}" destId="{18CA1049-1F10-46F7-BB18-665EE2F4F214}" srcOrd="0" destOrd="0" presId="urn:microsoft.com/office/officeart/2005/8/layout/hierarchy1"/>
    <dgm:cxn modelId="{29CA5492-D96B-4EAD-B833-B70AE4523A18}" type="presParOf" srcId="{18CA1049-1F10-46F7-BB18-665EE2F4F214}" destId="{B757CF42-69EC-423C-92DA-A19CB2B5C9E4}" srcOrd="0" destOrd="0" presId="urn:microsoft.com/office/officeart/2005/8/layout/hierarchy1"/>
    <dgm:cxn modelId="{89455665-E308-4DB9-BB32-F98710B6A754}" type="presParOf" srcId="{18CA1049-1F10-46F7-BB18-665EE2F4F214}" destId="{805FA192-5B35-483A-9BB6-76F43BB28389}" srcOrd="1" destOrd="0" presId="urn:microsoft.com/office/officeart/2005/8/layout/hierarchy1"/>
    <dgm:cxn modelId="{C2254028-75B8-483F-AC36-23662FAA2D19}" type="presParOf" srcId="{399FAED9-8D64-4A7B-B1D4-70CDD4CE83A4}" destId="{86DE2A58-05B2-44F3-8FD5-06B04DAEAF7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F496BD-C4D2-4F9C-9BDE-D298613D0071}"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GB"/>
        </a:p>
      </dgm:t>
    </dgm:pt>
    <dgm:pt modelId="{AE5CE600-4C45-43FA-A7A3-2642F2EC0CA6}">
      <dgm:prSet phldrT="[Text]"/>
      <dgm:spPr/>
      <dgm:t>
        <a:bodyPr/>
        <a:lstStyle/>
        <a:p>
          <a:pPr rtl="0"/>
          <a:r>
            <a:rPr lang="en-GB" err="1"/>
            <a:t>Arvosanat</a:t>
          </a:r>
          <a:r>
            <a:rPr lang="en-GB"/>
            <a:t> 5-6</a:t>
          </a:r>
          <a:endParaRPr lang="en-GB">
            <a:solidFill>
              <a:schemeClr val="bg1"/>
            </a:solidFill>
          </a:endParaRPr>
        </a:p>
      </dgm:t>
    </dgm:pt>
    <dgm:pt modelId="{5B599A6E-8426-4089-AD65-426480C5EA4F}" type="parTrans" cxnId="{019FA970-BA77-43DC-8BC5-0A7A74065EA0}">
      <dgm:prSet/>
      <dgm:spPr/>
      <dgm:t>
        <a:bodyPr/>
        <a:lstStyle/>
        <a:p>
          <a:endParaRPr lang="en-GB"/>
        </a:p>
      </dgm:t>
    </dgm:pt>
    <dgm:pt modelId="{70572E02-7797-4955-9174-19720B798127}" type="sibTrans" cxnId="{019FA970-BA77-43DC-8BC5-0A7A74065EA0}">
      <dgm:prSet/>
      <dgm:spPr/>
      <dgm:t>
        <a:bodyPr/>
        <a:lstStyle/>
        <a:p>
          <a:endParaRPr lang="en-GB"/>
        </a:p>
      </dgm:t>
    </dgm:pt>
    <dgm:pt modelId="{F5DA9F91-AE12-40AD-A2CF-A48505CC359F}">
      <dgm:prSet phldrT="[Text]"/>
      <dgm:spPr/>
      <dgm:t>
        <a:bodyPr/>
        <a:lstStyle/>
        <a:p>
          <a:pPr rtl="0"/>
          <a:r>
            <a:rPr lang="en-GB" err="1">
              <a:latin typeface="Century Gothic" panose="020B0502020202020204"/>
            </a:rPr>
            <a:t>Arvosanat</a:t>
          </a:r>
          <a:r>
            <a:rPr lang="en-GB">
              <a:latin typeface="Century Gothic" panose="020B0502020202020204"/>
            </a:rPr>
            <a:t> 6-7</a:t>
          </a:r>
          <a:endParaRPr lang="en-GB"/>
        </a:p>
      </dgm:t>
    </dgm:pt>
    <dgm:pt modelId="{490BC351-8D21-4CA7-936C-0B29963064C0}" type="parTrans" cxnId="{B634E668-A60E-4D7F-A2AC-8538E0F78DF2}">
      <dgm:prSet/>
      <dgm:spPr/>
      <dgm:t>
        <a:bodyPr/>
        <a:lstStyle/>
        <a:p>
          <a:endParaRPr lang="en-GB"/>
        </a:p>
      </dgm:t>
    </dgm:pt>
    <dgm:pt modelId="{65A82A98-71F5-4C47-944F-29BCA6BD5655}" type="sibTrans" cxnId="{B634E668-A60E-4D7F-A2AC-8538E0F78DF2}">
      <dgm:prSet/>
      <dgm:spPr/>
      <dgm:t>
        <a:bodyPr/>
        <a:lstStyle/>
        <a:p>
          <a:endParaRPr lang="en-GB"/>
        </a:p>
      </dgm:t>
    </dgm:pt>
    <dgm:pt modelId="{32DAD58E-55CF-4702-8A2D-DAD4055A57D5}">
      <dgm:prSet phldrT="[Text]"/>
      <dgm:spPr/>
      <dgm:t>
        <a:bodyPr/>
        <a:lstStyle/>
        <a:p>
          <a:pPr rtl="0"/>
          <a:r>
            <a:rPr lang="en-GB" err="1"/>
            <a:t>Arvosanat</a:t>
          </a:r>
          <a:r>
            <a:rPr lang="en-GB"/>
            <a:t> 8-9</a:t>
          </a:r>
        </a:p>
      </dgm:t>
    </dgm:pt>
    <dgm:pt modelId="{65F85BEA-90C6-481F-870B-E8E9AD49FBBF}" type="parTrans" cxnId="{B4AE12FD-68D8-404C-B89D-4C152C81C801}">
      <dgm:prSet/>
      <dgm:spPr/>
      <dgm:t>
        <a:bodyPr/>
        <a:lstStyle/>
        <a:p>
          <a:endParaRPr lang="en-GB"/>
        </a:p>
      </dgm:t>
    </dgm:pt>
    <dgm:pt modelId="{6FD1EF48-1F93-4DBD-BD9F-5AD63831C7E1}" type="sibTrans" cxnId="{B4AE12FD-68D8-404C-B89D-4C152C81C801}">
      <dgm:prSet/>
      <dgm:spPr/>
      <dgm:t>
        <a:bodyPr/>
        <a:lstStyle/>
        <a:p>
          <a:endParaRPr lang="en-GB"/>
        </a:p>
      </dgm:t>
    </dgm:pt>
    <dgm:pt modelId="{96F45402-0140-4E8B-8CD9-E58B032E9B38}">
      <dgm:prSet phldrT="[Text]"/>
      <dgm:spPr/>
      <dgm:t>
        <a:bodyPr/>
        <a:lstStyle/>
        <a:p>
          <a:pPr rtl="0"/>
          <a:r>
            <a:rPr lang="en-GB" err="1"/>
            <a:t>Arvosanat</a:t>
          </a:r>
          <a:r>
            <a:rPr lang="en-GB"/>
            <a:t> 9-10</a:t>
          </a:r>
        </a:p>
      </dgm:t>
    </dgm:pt>
    <dgm:pt modelId="{40655E11-117D-4536-A771-4B5A592F3AE1}" type="parTrans" cxnId="{D3D8B8A2-411E-4B41-B206-956CCA28C1A6}">
      <dgm:prSet/>
      <dgm:spPr/>
      <dgm:t>
        <a:bodyPr/>
        <a:lstStyle/>
        <a:p>
          <a:endParaRPr lang="en-GB"/>
        </a:p>
      </dgm:t>
    </dgm:pt>
    <dgm:pt modelId="{4AFE5AA9-D3D8-4E3A-9D00-700885C3DE5F}" type="sibTrans" cxnId="{D3D8B8A2-411E-4B41-B206-956CCA28C1A6}">
      <dgm:prSet/>
      <dgm:spPr/>
      <dgm:t>
        <a:bodyPr/>
        <a:lstStyle/>
        <a:p>
          <a:endParaRPr lang="en-GB"/>
        </a:p>
      </dgm:t>
    </dgm:pt>
    <dgm:pt modelId="{95B82058-0FA9-4B18-8352-2BD5185E07C6}" type="pres">
      <dgm:prSet presAssocID="{72F496BD-C4D2-4F9C-9BDE-D298613D0071}" presName="linearFlow" presStyleCnt="0">
        <dgm:presLayoutVars>
          <dgm:resizeHandles val="exact"/>
        </dgm:presLayoutVars>
      </dgm:prSet>
      <dgm:spPr/>
    </dgm:pt>
    <dgm:pt modelId="{76648FEF-0E71-4607-A766-01950660D70F}" type="pres">
      <dgm:prSet presAssocID="{AE5CE600-4C45-43FA-A7A3-2642F2EC0CA6}" presName="node" presStyleLbl="node1" presStyleIdx="0" presStyleCnt="4">
        <dgm:presLayoutVars>
          <dgm:bulletEnabled val="1"/>
        </dgm:presLayoutVars>
      </dgm:prSet>
      <dgm:spPr/>
    </dgm:pt>
    <dgm:pt modelId="{7B446BE6-8957-4E68-80A5-7CBAE8A61105}" type="pres">
      <dgm:prSet presAssocID="{70572E02-7797-4955-9174-19720B798127}" presName="sibTrans" presStyleLbl="sibTrans2D1" presStyleIdx="0" presStyleCnt="3"/>
      <dgm:spPr/>
    </dgm:pt>
    <dgm:pt modelId="{18DC25C8-9ABF-47C9-80EF-CCEA843DC836}" type="pres">
      <dgm:prSet presAssocID="{70572E02-7797-4955-9174-19720B798127}" presName="connectorText" presStyleLbl="sibTrans2D1" presStyleIdx="0" presStyleCnt="3"/>
      <dgm:spPr/>
    </dgm:pt>
    <dgm:pt modelId="{2BA3875E-9C99-4447-B967-8E632938C6A3}" type="pres">
      <dgm:prSet presAssocID="{F5DA9F91-AE12-40AD-A2CF-A48505CC359F}" presName="node" presStyleLbl="node1" presStyleIdx="1" presStyleCnt="4">
        <dgm:presLayoutVars>
          <dgm:bulletEnabled val="1"/>
        </dgm:presLayoutVars>
      </dgm:prSet>
      <dgm:spPr/>
    </dgm:pt>
    <dgm:pt modelId="{B4523D8A-644C-4107-BBAB-9BD3A380EF46}" type="pres">
      <dgm:prSet presAssocID="{65A82A98-71F5-4C47-944F-29BCA6BD5655}" presName="sibTrans" presStyleLbl="sibTrans2D1" presStyleIdx="1" presStyleCnt="3"/>
      <dgm:spPr/>
    </dgm:pt>
    <dgm:pt modelId="{7686A84E-800E-4C57-A799-09C720CE06AF}" type="pres">
      <dgm:prSet presAssocID="{65A82A98-71F5-4C47-944F-29BCA6BD5655}" presName="connectorText" presStyleLbl="sibTrans2D1" presStyleIdx="1" presStyleCnt="3"/>
      <dgm:spPr/>
    </dgm:pt>
    <dgm:pt modelId="{1D62D1CA-4FBC-4EC7-8AA9-7F92DC57F9A2}" type="pres">
      <dgm:prSet presAssocID="{32DAD58E-55CF-4702-8A2D-DAD4055A57D5}" presName="node" presStyleLbl="node1" presStyleIdx="2" presStyleCnt="4">
        <dgm:presLayoutVars>
          <dgm:bulletEnabled val="1"/>
        </dgm:presLayoutVars>
      </dgm:prSet>
      <dgm:spPr/>
    </dgm:pt>
    <dgm:pt modelId="{5199DF16-4CE5-4D6B-AE56-EC9CD1849B0F}" type="pres">
      <dgm:prSet presAssocID="{6FD1EF48-1F93-4DBD-BD9F-5AD63831C7E1}" presName="sibTrans" presStyleLbl="sibTrans2D1" presStyleIdx="2" presStyleCnt="3"/>
      <dgm:spPr/>
    </dgm:pt>
    <dgm:pt modelId="{DACF468E-AF48-4269-B121-91E32A3C0F17}" type="pres">
      <dgm:prSet presAssocID="{6FD1EF48-1F93-4DBD-BD9F-5AD63831C7E1}" presName="connectorText" presStyleLbl="sibTrans2D1" presStyleIdx="2" presStyleCnt="3"/>
      <dgm:spPr/>
    </dgm:pt>
    <dgm:pt modelId="{614427AA-8A47-4CDD-9F8D-283DFF59E7C7}" type="pres">
      <dgm:prSet presAssocID="{96F45402-0140-4E8B-8CD9-E58B032E9B38}" presName="node" presStyleLbl="node1" presStyleIdx="3" presStyleCnt="4">
        <dgm:presLayoutVars>
          <dgm:bulletEnabled val="1"/>
        </dgm:presLayoutVars>
      </dgm:prSet>
      <dgm:spPr/>
    </dgm:pt>
  </dgm:ptLst>
  <dgm:cxnLst>
    <dgm:cxn modelId="{168D9F39-592D-4C8D-B521-E75DDB7530A5}" type="presOf" srcId="{70572E02-7797-4955-9174-19720B798127}" destId="{18DC25C8-9ABF-47C9-80EF-CCEA843DC836}" srcOrd="1" destOrd="0" presId="urn:microsoft.com/office/officeart/2005/8/layout/process2"/>
    <dgm:cxn modelId="{998FDB41-6B35-45BC-A869-C49C49B6347D}" type="presOf" srcId="{6FD1EF48-1F93-4DBD-BD9F-5AD63831C7E1}" destId="{DACF468E-AF48-4269-B121-91E32A3C0F17}" srcOrd="1" destOrd="0" presId="urn:microsoft.com/office/officeart/2005/8/layout/process2"/>
    <dgm:cxn modelId="{8A24EE66-0723-4653-86A3-53AC42CF3779}" type="presOf" srcId="{F5DA9F91-AE12-40AD-A2CF-A48505CC359F}" destId="{2BA3875E-9C99-4447-B967-8E632938C6A3}" srcOrd="0" destOrd="0" presId="urn:microsoft.com/office/officeart/2005/8/layout/process2"/>
    <dgm:cxn modelId="{B634E668-A60E-4D7F-A2AC-8538E0F78DF2}" srcId="{72F496BD-C4D2-4F9C-9BDE-D298613D0071}" destId="{F5DA9F91-AE12-40AD-A2CF-A48505CC359F}" srcOrd="1" destOrd="0" parTransId="{490BC351-8D21-4CA7-936C-0B29963064C0}" sibTransId="{65A82A98-71F5-4C47-944F-29BCA6BD5655}"/>
    <dgm:cxn modelId="{93589B6C-CB35-495F-A60E-6EC99C2BE99E}" type="presOf" srcId="{70572E02-7797-4955-9174-19720B798127}" destId="{7B446BE6-8957-4E68-80A5-7CBAE8A61105}" srcOrd="0" destOrd="0" presId="urn:microsoft.com/office/officeart/2005/8/layout/process2"/>
    <dgm:cxn modelId="{019FA970-BA77-43DC-8BC5-0A7A74065EA0}" srcId="{72F496BD-C4D2-4F9C-9BDE-D298613D0071}" destId="{AE5CE600-4C45-43FA-A7A3-2642F2EC0CA6}" srcOrd="0" destOrd="0" parTransId="{5B599A6E-8426-4089-AD65-426480C5EA4F}" sibTransId="{70572E02-7797-4955-9174-19720B798127}"/>
    <dgm:cxn modelId="{FC79DD70-7602-4B5E-BFA7-4E63F81C7784}" type="presOf" srcId="{65A82A98-71F5-4C47-944F-29BCA6BD5655}" destId="{B4523D8A-644C-4107-BBAB-9BD3A380EF46}" srcOrd="0" destOrd="0" presId="urn:microsoft.com/office/officeart/2005/8/layout/process2"/>
    <dgm:cxn modelId="{D7E34982-9D5C-478F-89F5-6097C7559ACF}" type="presOf" srcId="{65A82A98-71F5-4C47-944F-29BCA6BD5655}" destId="{7686A84E-800E-4C57-A799-09C720CE06AF}" srcOrd="1" destOrd="0" presId="urn:microsoft.com/office/officeart/2005/8/layout/process2"/>
    <dgm:cxn modelId="{B3200B99-5C62-4A7A-AC0F-70530EBAA091}" type="presOf" srcId="{72F496BD-C4D2-4F9C-9BDE-D298613D0071}" destId="{95B82058-0FA9-4B18-8352-2BD5185E07C6}" srcOrd="0" destOrd="0" presId="urn:microsoft.com/office/officeart/2005/8/layout/process2"/>
    <dgm:cxn modelId="{96BC8F9B-2DE4-4DEF-B79F-4548BB32E783}" type="presOf" srcId="{96F45402-0140-4E8B-8CD9-E58B032E9B38}" destId="{614427AA-8A47-4CDD-9F8D-283DFF59E7C7}" srcOrd="0" destOrd="0" presId="urn:microsoft.com/office/officeart/2005/8/layout/process2"/>
    <dgm:cxn modelId="{D3D8B8A2-411E-4B41-B206-956CCA28C1A6}" srcId="{72F496BD-C4D2-4F9C-9BDE-D298613D0071}" destId="{96F45402-0140-4E8B-8CD9-E58B032E9B38}" srcOrd="3" destOrd="0" parTransId="{40655E11-117D-4536-A771-4B5A592F3AE1}" sibTransId="{4AFE5AA9-D3D8-4E3A-9D00-700885C3DE5F}"/>
    <dgm:cxn modelId="{DDB470B6-8D19-4953-B2BE-D7F8C11F125A}" type="presOf" srcId="{32DAD58E-55CF-4702-8A2D-DAD4055A57D5}" destId="{1D62D1CA-4FBC-4EC7-8AA9-7F92DC57F9A2}" srcOrd="0" destOrd="0" presId="urn:microsoft.com/office/officeart/2005/8/layout/process2"/>
    <dgm:cxn modelId="{0C79BCBE-3C62-416B-8A6D-9F6CC8F2A025}" type="presOf" srcId="{AE5CE600-4C45-43FA-A7A3-2642F2EC0CA6}" destId="{76648FEF-0E71-4607-A766-01950660D70F}" srcOrd="0" destOrd="0" presId="urn:microsoft.com/office/officeart/2005/8/layout/process2"/>
    <dgm:cxn modelId="{21DFE6BE-D415-4272-9A1C-116EB15E4222}" type="presOf" srcId="{6FD1EF48-1F93-4DBD-BD9F-5AD63831C7E1}" destId="{5199DF16-4CE5-4D6B-AE56-EC9CD1849B0F}" srcOrd="0" destOrd="0" presId="urn:microsoft.com/office/officeart/2005/8/layout/process2"/>
    <dgm:cxn modelId="{B4AE12FD-68D8-404C-B89D-4C152C81C801}" srcId="{72F496BD-C4D2-4F9C-9BDE-D298613D0071}" destId="{32DAD58E-55CF-4702-8A2D-DAD4055A57D5}" srcOrd="2" destOrd="0" parTransId="{65F85BEA-90C6-481F-870B-E8E9AD49FBBF}" sibTransId="{6FD1EF48-1F93-4DBD-BD9F-5AD63831C7E1}"/>
    <dgm:cxn modelId="{58D3F625-28B1-4A87-AF69-ECD84C8A6166}" type="presParOf" srcId="{95B82058-0FA9-4B18-8352-2BD5185E07C6}" destId="{76648FEF-0E71-4607-A766-01950660D70F}" srcOrd="0" destOrd="0" presId="urn:microsoft.com/office/officeart/2005/8/layout/process2"/>
    <dgm:cxn modelId="{94822B80-4232-43C7-896A-EDB2D69D62B6}" type="presParOf" srcId="{95B82058-0FA9-4B18-8352-2BD5185E07C6}" destId="{7B446BE6-8957-4E68-80A5-7CBAE8A61105}" srcOrd="1" destOrd="0" presId="urn:microsoft.com/office/officeart/2005/8/layout/process2"/>
    <dgm:cxn modelId="{9AC2B8D6-722D-4641-B4FE-8E4AD7262945}" type="presParOf" srcId="{7B446BE6-8957-4E68-80A5-7CBAE8A61105}" destId="{18DC25C8-9ABF-47C9-80EF-CCEA843DC836}" srcOrd="0" destOrd="0" presId="urn:microsoft.com/office/officeart/2005/8/layout/process2"/>
    <dgm:cxn modelId="{74B75BEC-0C2D-4C39-BA09-3666B7384904}" type="presParOf" srcId="{95B82058-0FA9-4B18-8352-2BD5185E07C6}" destId="{2BA3875E-9C99-4447-B967-8E632938C6A3}" srcOrd="2" destOrd="0" presId="urn:microsoft.com/office/officeart/2005/8/layout/process2"/>
    <dgm:cxn modelId="{FFC41840-E493-4CCF-8A24-63BDBBA18C5E}" type="presParOf" srcId="{95B82058-0FA9-4B18-8352-2BD5185E07C6}" destId="{B4523D8A-644C-4107-BBAB-9BD3A380EF46}" srcOrd="3" destOrd="0" presId="urn:microsoft.com/office/officeart/2005/8/layout/process2"/>
    <dgm:cxn modelId="{048A884E-3CF3-415D-8F36-162D07471DC4}" type="presParOf" srcId="{B4523D8A-644C-4107-BBAB-9BD3A380EF46}" destId="{7686A84E-800E-4C57-A799-09C720CE06AF}" srcOrd="0" destOrd="0" presId="urn:microsoft.com/office/officeart/2005/8/layout/process2"/>
    <dgm:cxn modelId="{B655117D-A323-493E-B7F6-A66073B348DF}" type="presParOf" srcId="{95B82058-0FA9-4B18-8352-2BD5185E07C6}" destId="{1D62D1CA-4FBC-4EC7-8AA9-7F92DC57F9A2}" srcOrd="4" destOrd="0" presId="urn:microsoft.com/office/officeart/2005/8/layout/process2"/>
    <dgm:cxn modelId="{DA7931AF-6D50-4AE7-AC32-1B5A71629835}" type="presParOf" srcId="{95B82058-0FA9-4B18-8352-2BD5185E07C6}" destId="{5199DF16-4CE5-4D6B-AE56-EC9CD1849B0F}" srcOrd="5" destOrd="0" presId="urn:microsoft.com/office/officeart/2005/8/layout/process2"/>
    <dgm:cxn modelId="{E1D477CD-5189-4546-A239-33402821AFDD}" type="presParOf" srcId="{5199DF16-4CE5-4D6B-AE56-EC9CD1849B0F}" destId="{DACF468E-AF48-4269-B121-91E32A3C0F17}" srcOrd="0" destOrd="0" presId="urn:microsoft.com/office/officeart/2005/8/layout/process2"/>
    <dgm:cxn modelId="{E7A3D0D4-F7CA-4D30-A99C-DB67AAABB5A2}" type="presParOf" srcId="{95B82058-0FA9-4B18-8352-2BD5185E07C6}" destId="{614427AA-8A47-4CDD-9F8D-283DFF59E7C7}"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93EEA-CFD4-478D-9ECE-4DF4197B1579}">
      <dsp:nvSpPr>
        <dsp:cNvPr id="0" name=""/>
        <dsp:cNvSpPr/>
      </dsp:nvSpPr>
      <dsp:spPr>
        <a:xfrm>
          <a:off x="838516" y="241899"/>
          <a:ext cx="3655123" cy="3655123"/>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i-FI" sz="1800" kern="1200"/>
            <a:t>Opettaminen</a:t>
          </a:r>
        </a:p>
      </dsp:txBody>
      <dsp:txXfrm>
        <a:off x="2764853" y="1016437"/>
        <a:ext cx="1305401" cy="1087834"/>
      </dsp:txXfrm>
    </dsp:sp>
    <dsp:sp modelId="{1D823B76-42AE-4665-A800-6B17EE99D760}">
      <dsp:nvSpPr>
        <dsp:cNvPr id="0" name=""/>
        <dsp:cNvSpPr/>
      </dsp:nvSpPr>
      <dsp:spPr>
        <a:xfrm>
          <a:off x="763238" y="413377"/>
          <a:ext cx="3655123" cy="3655123"/>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i-FI" sz="1800" kern="1200"/>
            <a:t>Arviointi</a:t>
          </a:r>
        </a:p>
      </dsp:txBody>
      <dsp:txXfrm>
        <a:off x="1633505" y="2784856"/>
        <a:ext cx="1958102" cy="957294"/>
      </dsp:txXfrm>
    </dsp:sp>
    <dsp:sp modelId="{B25E0AC3-86D8-4FDA-9C58-86407A531566}">
      <dsp:nvSpPr>
        <dsp:cNvPr id="0" name=""/>
        <dsp:cNvSpPr/>
      </dsp:nvSpPr>
      <dsp:spPr>
        <a:xfrm>
          <a:off x="687959" y="282836"/>
          <a:ext cx="3655123" cy="3655123"/>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i-FI" sz="1800" kern="1200"/>
            <a:t>Oppiminen ja osaaminen</a:t>
          </a:r>
        </a:p>
      </dsp:txBody>
      <dsp:txXfrm>
        <a:off x="1111345" y="1057375"/>
        <a:ext cx="1305401" cy="1087834"/>
      </dsp:txXfrm>
    </dsp:sp>
    <dsp:sp modelId="{14BBF54B-5771-40DC-974A-A3B473420C1B}">
      <dsp:nvSpPr>
        <dsp:cNvPr id="0" name=""/>
        <dsp:cNvSpPr/>
      </dsp:nvSpPr>
      <dsp:spPr>
        <a:xfrm>
          <a:off x="612548" y="15629"/>
          <a:ext cx="4107663" cy="4107663"/>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F07A73-4909-4038-91B7-08C8E311C3AA}">
      <dsp:nvSpPr>
        <dsp:cNvPr id="0" name=""/>
        <dsp:cNvSpPr/>
      </dsp:nvSpPr>
      <dsp:spPr>
        <a:xfrm>
          <a:off x="536968" y="186876"/>
          <a:ext cx="4107663" cy="4107663"/>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80425D-6559-4296-A21F-676F51DC3BFD}">
      <dsp:nvSpPr>
        <dsp:cNvPr id="0" name=""/>
        <dsp:cNvSpPr/>
      </dsp:nvSpPr>
      <dsp:spPr>
        <a:xfrm>
          <a:off x="461388" y="56567"/>
          <a:ext cx="4107663" cy="4107663"/>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17F50-A2D6-4158-A748-EC191D449FDC}">
      <dsp:nvSpPr>
        <dsp:cNvPr id="0" name=""/>
        <dsp:cNvSpPr/>
      </dsp:nvSpPr>
      <dsp:spPr>
        <a:xfrm>
          <a:off x="13170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954923-0146-4E01-80F3-63668FB8B49B}">
      <dsp:nvSpPr>
        <dsp:cNvPr id="0" name=""/>
        <dsp:cNvSpPr/>
      </dsp:nvSpPr>
      <dsp:spPr>
        <a:xfrm>
          <a:off x="62383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fi-FI" sz="4100" kern="1200"/>
            <a:t>Kirjaa tehtävien tuotokset </a:t>
          </a:r>
          <a:r>
            <a:rPr lang="fi-FI" sz="4100" kern="1200">
              <a:hlinkClick xmlns:r="http://schemas.openxmlformats.org/officeDocument/2006/relationships" r:id="rId1"/>
            </a:rPr>
            <a:t>Opettajien tietoreppuun</a:t>
          </a:r>
          <a:r>
            <a:rPr lang="fi-FI" sz="4100" kern="1200"/>
            <a:t> </a:t>
          </a:r>
          <a:endParaRPr lang="en-US" sz="4100" kern="1200"/>
        </a:p>
      </dsp:txBody>
      <dsp:txXfrm>
        <a:off x="706207" y="551349"/>
        <a:ext cx="4264426" cy="2647776"/>
      </dsp:txXfrm>
    </dsp:sp>
    <dsp:sp modelId="{B757CF42-69EC-423C-92DA-A19CB2B5C9E4}">
      <dsp:nvSpPr>
        <dsp:cNvPr id="0" name=""/>
        <dsp:cNvSpPr/>
      </dsp:nvSpPr>
      <dsp:spPr>
        <a:xfrm>
          <a:off x="554514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FA192-5B35-483A-9BB6-76F43BB28389}">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fi-FI" sz="4100" kern="1200"/>
            <a:t>Klo 16.50 täytä </a:t>
          </a:r>
          <a:r>
            <a:rPr lang="fi-FI" sz="4100" kern="1200">
              <a:hlinkClick xmlns:r="http://schemas.openxmlformats.org/officeDocument/2006/relationships" r:id="rId2"/>
            </a:rPr>
            <a:t>palautekysely</a:t>
          </a:r>
          <a:endParaRPr lang="en-US" sz="4100" kern="1200"/>
        </a:p>
      </dsp:txBody>
      <dsp:txXfrm>
        <a:off x="6119647" y="551349"/>
        <a:ext cx="4264426" cy="2647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48FEF-0E71-4607-A766-01950660D70F}">
      <dsp:nvSpPr>
        <dsp:cNvPr id="0" name=""/>
        <dsp:cNvSpPr/>
      </dsp:nvSpPr>
      <dsp:spPr>
        <a:xfrm>
          <a:off x="36552" y="1758"/>
          <a:ext cx="1702937" cy="6540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err="1"/>
            <a:t>Arvosanat</a:t>
          </a:r>
          <a:r>
            <a:rPr lang="en-GB" sz="1800" kern="1200"/>
            <a:t> 5-6</a:t>
          </a:r>
          <a:endParaRPr lang="en-GB" sz="1800" kern="1200">
            <a:solidFill>
              <a:schemeClr val="bg1"/>
            </a:solidFill>
          </a:endParaRPr>
        </a:p>
      </dsp:txBody>
      <dsp:txXfrm>
        <a:off x="55710" y="20916"/>
        <a:ext cx="1664621" cy="615775"/>
      </dsp:txXfrm>
    </dsp:sp>
    <dsp:sp modelId="{7B446BE6-8957-4E68-80A5-7CBAE8A61105}">
      <dsp:nvSpPr>
        <dsp:cNvPr id="0" name=""/>
        <dsp:cNvSpPr/>
      </dsp:nvSpPr>
      <dsp:spPr>
        <a:xfrm rot="5400000">
          <a:off x="765378" y="672202"/>
          <a:ext cx="245284" cy="2943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5400000">
        <a:off x="799718" y="696731"/>
        <a:ext cx="176605" cy="171699"/>
      </dsp:txXfrm>
    </dsp:sp>
    <dsp:sp modelId="{2BA3875E-9C99-4447-B967-8E632938C6A3}">
      <dsp:nvSpPr>
        <dsp:cNvPr id="0" name=""/>
        <dsp:cNvSpPr/>
      </dsp:nvSpPr>
      <dsp:spPr>
        <a:xfrm>
          <a:off x="36552" y="982895"/>
          <a:ext cx="1702937" cy="6540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err="1">
              <a:latin typeface="Century Gothic" panose="020B0502020202020204"/>
            </a:rPr>
            <a:t>Arvosanat</a:t>
          </a:r>
          <a:r>
            <a:rPr lang="en-GB" sz="1800" kern="1200">
              <a:latin typeface="Century Gothic" panose="020B0502020202020204"/>
            </a:rPr>
            <a:t> 6-7</a:t>
          </a:r>
          <a:endParaRPr lang="en-GB" sz="1800" kern="1200"/>
        </a:p>
      </dsp:txBody>
      <dsp:txXfrm>
        <a:off x="55710" y="1002053"/>
        <a:ext cx="1664621" cy="615775"/>
      </dsp:txXfrm>
    </dsp:sp>
    <dsp:sp modelId="{B4523D8A-644C-4107-BBAB-9BD3A380EF46}">
      <dsp:nvSpPr>
        <dsp:cNvPr id="0" name=""/>
        <dsp:cNvSpPr/>
      </dsp:nvSpPr>
      <dsp:spPr>
        <a:xfrm rot="5400000">
          <a:off x="765378" y="1653339"/>
          <a:ext cx="245284" cy="2943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5400000">
        <a:off x="799718" y="1677868"/>
        <a:ext cx="176605" cy="171699"/>
      </dsp:txXfrm>
    </dsp:sp>
    <dsp:sp modelId="{1D62D1CA-4FBC-4EC7-8AA9-7F92DC57F9A2}">
      <dsp:nvSpPr>
        <dsp:cNvPr id="0" name=""/>
        <dsp:cNvSpPr/>
      </dsp:nvSpPr>
      <dsp:spPr>
        <a:xfrm>
          <a:off x="36552" y="1964032"/>
          <a:ext cx="1702937" cy="6540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err="1"/>
            <a:t>Arvosanat</a:t>
          </a:r>
          <a:r>
            <a:rPr lang="en-GB" sz="1800" kern="1200"/>
            <a:t> 8-9</a:t>
          </a:r>
        </a:p>
      </dsp:txBody>
      <dsp:txXfrm>
        <a:off x="55710" y="1983190"/>
        <a:ext cx="1664621" cy="615775"/>
      </dsp:txXfrm>
    </dsp:sp>
    <dsp:sp modelId="{5199DF16-4CE5-4D6B-AE56-EC9CD1849B0F}">
      <dsp:nvSpPr>
        <dsp:cNvPr id="0" name=""/>
        <dsp:cNvSpPr/>
      </dsp:nvSpPr>
      <dsp:spPr>
        <a:xfrm rot="5400000">
          <a:off x="765378" y="2634476"/>
          <a:ext cx="245284" cy="2943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5400000">
        <a:off x="799718" y="2659005"/>
        <a:ext cx="176605" cy="171699"/>
      </dsp:txXfrm>
    </dsp:sp>
    <dsp:sp modelId="{614427AA-8A47-4CDD-9F8D-283DFF59E7C7}">
      <dsp:nvSpPr>
        <dsp:cNvPr id="0" name=""/>
        <dsp:cNvSpPr/>
      </dsp:nvSpPr>
      <dsp:spPr>
        <a:xfrm>
          <a:off x="36552" y="2945170"/>
          <a:ext cx="1702937" cy="6540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err="1"/>
            <a:t>Arvosanat</a:t>
          </a:r>
          <a:r>
            <a:rPr lang="en-GB" sz="1800" kern="1200"/>
            <a:t> 9-10</a:t>
          </a:r>
        </a:p>
      </dsp:txBody>
      <dsp:txXfrm>
        <a:off x="55710" y="2964328"/>
        <a:ext cx="1664621" cy="615775"/>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39D192-50C5-48AB-AE5A-DCEF960DB3C3}" type="datetimeFigureOut">
              <a:rPr lang="fi-FI"/>
              <a:t>20.4.2021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BDBFF-38F9-49F7-A762-C0289AE2396F}" type="slidenum">
              <a:rPr lang="fi-FI"/>
              <a:t>‹#›</a:t>
            </a:fld>
            <a:endParaRPr lang="fi-FI"/>
          </a:p>
        </p:txBody>
      </p:sp>
    </p:spTree>
    <p:extLst>
      <p:ext uri="{BB962C8B-B14F-4D97-AF65-F5344CB8AC3E}">
        <p14:creationId xmlns:p14="http://schemas.microsoft.com/office/powerpoint/2010/main" val="3784091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786A7EE7-2F73-594D-8609-D2F13492647B}" type="slidenum">
              <a:rPr lang="fi-FI" smtClean="0"/>
              <a:t>9</a:t>
            </a:fld>
            <a:endParaRPr lang="fi-FI"/>
          </a:p>
        </p:txBody>
      </p:sp>
    </p:spTree>
    <p:extLst>
      <p:ext uri="{BB962C8B-B14F-4D97-AF65-F5344CB8AC3E}">
        <p14:creationId xmlns:p14="http://schemas.microsoft.com/office/powerpoint/2010/main" val="1374336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786A7EE7-2F73-594D-8609-D2F13492647B}" type="slidenum">
              <a:rPr lang="fi-FI" smtClean="0"/>
              <a:t>10</a:t>
            </a:fld>
            <a:endParaRPr lang="fi-FI"/>
          </a:p>
        </p:txBody>
      </p:sp>
    </p:spTree>
    <p:extLst>
      <p:ext uri="{BB962C8B-B14F-4D97-AF65-F5344CB8AC3E}">
        <p14:creationId xmlns:p14="http://schemas.microsoft.com/office/powerpoint/2010/main" val="878451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786A7EE7-2F73-594D-8609-D2F13492647B}" type="slidenum">
              <a:rPr lang="fi-FI" smtClean="0"/>
              <a:t>11</a:t>
            </a:fld>
            <a:endParaRPr lang="fi-FI"/>
          </a:p>
        </p:txBody>
      </p:sp>
    </p:spTree>
    <p:extLst>
      <p:ext uri="{BB962C8B-B14F-4D97-AF65-F5344CB8AC3E}">
        <p14:creationId xmlns:p14="http://schemas.microsoft.com/office/powerpoint/2010/main" val="3396356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786A7EE7-2F73-594D-8609-D2F13492647B}" type="slidenum">
              <a:rPr lang="fi-FI" smtClean="0"/>
              <a:t>12</a:t>
            </a:fld>
            <a:endParaRPr lang="fi-FI"/>
          </a:p>
        </p:txBody>
      </p:sp>
    </p:spTree>
    <p:extLst>
      <p:ext uri="{BB962C8B-B14F-4D97-AF65-F5344CB8AC3E}">
        <p14:creationId xmlns:p14="http://schemas.microsoft.com/office/powerpoint/2010/main" val="969153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786A7EE7-2F73-594D-8609-D2F13492647B}" type="slidenum">
              <a:rPr lang="fi-FI" smtClean="0"/>
              <a:t>31</a:t>
            </a:fld>
            <a:endParaRPr lang="fi-FI"/>
          </a:p>
        </p:txBody>
      </p:sp>
    </p:spTree>
    <p:extLst>
      <p:ext uri="{BB962C8B-B14F-4D97-AF65-F5344CB8AC3E}">
        <p14:creationId xmlns:p14="http://schemas.microsoft.com/office/powerpoint/2010/main" val="3492333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FF7EABCF-9E06-4DDF-963E-4F9E88450FC3}" type="slidenum">
              <a:rPr lang="en-US" smtClean="0"/>
              <a:t>37</a:t>
            </a:fld>
            <a:endParaRPr lang="en-US"/>
          </a:p>
        </p:txBody>
      </p:sp>
    </p:spTree>
    <p:extLst>
      <p:ext uri="{BB962C8B-B14F-4D97-AF65-F5344CB8AC3E}">
        <p14:creationId xmlns:p14="http://schemas.microsoft.com/office/powerpoint/2010/main" val="632941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20.4.2021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20.4.2021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20.4.2021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Päivämäärän paikkamerkki 4"/>
          <p:cNvSpPr>
            <a:spLocks noGrp="1"/>
          </p:cNvSpPr>
          <p:nvPr>
            <p:ph type="dt" sz="half" idx="10"/>
          </p:nvPr>
        </p:nvSpPr>
        <p:spPr/>
        <p:txBody>
          <a:bodyPr/>
          <a:lstStyle/>
          <a:p>
            <a:fld id="{77D041A6-DB5B-4C70-8745-EDE8FC98315A}" type="datetime1">
              <a:rPr lang="en-US" smtClean="0"/>
              <a:t>4/20/2021</a:t>
            </a:fld>
            <a:endParaRPr lang="en-US"/>
          </a:p>
        </p:txBody>
      </p:sp>
      <p:sp>
        <p:nvSpPr>
          <p:cNvPr id="6" name="Alatunnisteen paikkamerkki 5"/>
          <p:cNvSpPr>
            <a:spLocks noGrp="1"/>
          </p:cNvSpPr>
          <p:nvPr>
            <p:ph type="ftr" sz="quarter" idx="11"/>
          </p:nvPr>
        </p:nvSpPr>
        <p:spPr/>
        <p:txBody>
          <a:bodyPr/>
          <a:lstStyle/>
          <a:p>
            <a:r>
              <a:rPr lang="en-US"/>
              <a:t>Najat Ouakrim-Soivio (KT, FL)</a:t>
            </a:r>
          </a:p>
        </p:txBody>
      </p:sp>
      <p:sp>
        <p:nvSpPr>
          <p:cNvPr id="7" name="Dian numeron paikkamerkki 6"/>
          <p:cNvSpPr>
            <a:spLocks noGrp="1"/>
          </p:cNvSpPr>
          <p:nvPr>
            <p:ph type="sldNum" sz="quarter" idx="12"/>
          </p:nvPr>
        </p:nvSpPr>
        <p:spPr/>
        <p:txBody>
          <a:bodyPr/>
          <a:lstStyle/>
          <a:p>
            <a:fld id="{4CDF0FAE-1381-491E-AD57-3DEA12A280AF}" type="slidenum">
              <a:rPr lang="en-US" smtClean="0"/>
              <a:t>‹#›</a:t>
            </a:fld>
            <a:endParaRPr lang="en-US"/>
          </a:p>
        </p:txBody>
      </p:sp>
    </p:spTree>
    <p:extLst>
      <p:ext uri="{BB962C8B-B14F-4D97-AF65-F5344CB8AC3E}">
        <p14:creationId xmlns:p14="http://schemas.microsoft.com/office/powerpoint/2010/main" val="1016803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p:cNvSpPr>
            <a:spLocks noGrp="1"/>
          </p:cNvSpPr>
          <p:nvPr>
            <p:ph type="dt" sz="half" idx="10"/>
          </p:nvPr>
        </p:nvSpPr>
        <p:spPr/>
        <p:txBody>
          <a:bodyPr/>
          <a:lstStyle/>
          <a:p>
            <a:fld id="{DCFCF725-C585-4FE2-912E-17AEAB7AE924}" type="datetime1">
              <a:rPr lang="en-US" smtClean="0"/>
              <a:t>4/20/2021</a:t>
            </a:fld>
            <a:endParaRPr lang="en-US"/>
          </a:p>
        </p:txBody>
      </p:sp>
      <p:sp>
        <p:nvSpPr>
          <p:cNvPr id="5" name="Alatunnisteen paikkamerkki 4"/>
          <p:cNvSpPr>
            <a:spLocks noGrp="1"/>
          </p:cNvSpPr>
          <p:nvPr>
            <p:ph type="ftr" sz="quarter" idx="11"/>
          </p:nvPr>
        </p:nvSpPr>
        <p:spPr/>
        <p:txBody>
          <a:bodyPr/>
          <a:lstStyle/>
          <a:p>
            <a:r>
              <a:rPr lang="en-US"/>
              <a:t>Najat Ouakrim-Soivio (KT, FL)</a:t>
            </a:r>
          </a:p>
        </p:txBody>
      </p:sp>
      <p:sp>
        <p:nvSpPr>
          <p:cNvPr id="6" name="Dian numeron paikkamerkki 5"/>
          <p:cNvSpPr>
            <a:spLocks noGrp="1"/>
          </p:cNvSpPr>
          <p:nvPr>
            <p:ph type="sldNum" sz="quarter" idx="12"/>
          </p:nvPr>
        </p:nvSpPr>
        <p:spPr/>
        <p:txBody>
          <a:bodyPr/>
          <a:lstStyle/>
          <a:p>
            <a:fld id="{4CDF0FAE-1381-491E-AD57-3DEA12A280AF}" type="slidenum">
              <a:rPr lang="en-US" smtClean="0"/>
              <a:t>‹#›</a:t>
            </a:fld>
            <a:endParaRPr lang="en-US"/>
          </a:p>
        </p:txBody>
      </p:sp>
    </p:spTree>
    <p:extLst>
      <p:ext uri="{BB962C8B-B14F-4D97-AF65-F5344CB8AC3E}">
        <p14:creationId xmlns:p14="http://schemas.microsoft.com/office/powerpoint/2010/main" val="105025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20.4.2021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20.4.2021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20.4.2021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20.4.2021</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20.4.2021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20.4.2021</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20.4.2021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20.4.2021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ABAE3-D89C-4001-9AEC-5083F82B749C}" type="datetimeFigureOut">
              <a:rPr lang="fi-FI" smtClean="0"/>
              <a:t>20.4.2021</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6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endParaRPr lang="en-US"/>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CE4DD-2C5A-411A-8841-89951E058047}" type="datetime1">
              <a:rPr lang="en-US" smtClean="0"/>
              <a:t>4/20/2021</a:t>
            </a:fld>
            <a:endParaRPr lang="en-US"/>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Najat Ouakrim-Soivio (KT, FL)</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F0FAE-1381-491E-AD57-3DEA12A280AF}" type="slidenum">
              <a:rPr lang="en-US" smtClean="0"/>
              <a:t>‹#›</a:t>
            </a:fld>
            <a:endParaRPr lang="en-US"/>
          </a:p>
        </p:txBody>
      </p:sp>
    </p:spTree>
    <p:extLst>
      <p:ext uri="{BB962C8B-B14F-4D97-AF65-F5344CB8AC3E}">
        <p14:creationId xmlns:p14="http://schemas.microsoft.com/office/powerpoint/2010/main" val="191885745"/>
      </p:ext>
    </p:extLst>
  </p:cSld>
  <p:clrMap bg1="lt1" tx1="dk1" bg2="lt2" tx2="dk2" accent1="accent1" accent2="accent2" accent3="accent3" accent4="accent4" accent5="accent5" accent6="accent6" hlink="hlink" folHlink="folHlink"/>
  <p:sldLayoutIdLst>
    <p:sldLayoutId id="2147483652" r:id="rId1"/>
    <p:sldLayoutId id="2147483650"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oph.fi/sites/default/files/documents/Perusopetuksen%20p%C3%A4%C3%A4tt%C3%B6arvioinnin%20kriteerit%2031.12.2020_1.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peda.net/orivesi/perusopetus/yhteiskoulu/opettajalle2/opetussuunnitelma" TargetMode="External"/><Relationship Id="rId2" Type="http://schemas.openxmlformats.org/officeDocument/2006/relationships/hyperlink" Target="https://www.oph.fi/sites/default/files/documents/Perusopetuksen%20p%C3%A4%C3%A4tt%C3%B6arvioinnin%20kriteerit%2031.12.2020_1.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oph.fi/sites/default/files/documents/Perusopetuksen%20p%C3%A4%C3%A4tt%C3%B6arvioinnin%20kriteerit%2031.12.2020_1.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oph.fi/sites/default/files/documents/Perusopetuksen%20p%C3%A4%C3%A4tt%C3%B6arvioinnin%20kriteerit%2031.12.2020_1.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694793" y="150156"/>
            <a:ext cx="5964622" cy="981842"/>
          </a:xfrm>
        </p:spPr>
        <p:txBody>
          <a:bodyPr>
            <a:noAutofit/>
          </a:bodyPr>
          <a:lstStyle/>
          <a:p>
            <a:r>
              <a:rPr lang="fi-FI" sz="8000" b="1">
                <a:solidFill>
                  <a:schemeClr val="bg1"/>
                </a:solidFill>
                <a:cs typeface="Calibri Light"/>
              </a:rPr>
              <a:t>VESO</a:t>
            </a:r>
          </a:p>
        </p:txBody>
      </p:sp>
      <p:sp>
        <p:nvSpPr>
          <p:cNvPr id="5" name="Tekstiruutu 4">
            <a:extLst>
              <a:ext uri="{FF2B5EF4-FFF2-40B4-BE49-F238E27FC236}">
                <a16:creationId xmlns:a16="http://schemas.microsoft.com/office/drawing/2014/main" id="{9D47931A-6410-42E9-BD9F-A803FDF257C6}"/>
              </a:ext>
            </a:extLst>
          </p:cNvPr>
          <p:cNvSpPr txBox="1"/>
          <p:nvPr/>
        </p:nvSpPr>
        <p:spPr>
          <a:xfrm>
            <a:off x="7128641" y="6406055"/>
            <a:ext cx="50686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i-FI">
                <a:ea typeface="+mn-lt"/>
                <a:cs typeface="+mn-lt"/>
              </a:rPr>
              <a:t>https://joshmadison.com/2020/04/13/puzzle-29/</a:t>
            </a:r>
            <a:endParaRPr lang="fi-FI"/>
          </a:p>
        </p:txBody>
      </p:sp>
    </p:spTree>
    <p:extLst>
      <p:ext uri="{BB962C8B-B14F-4D97-AF65-F5344CB8AC3E}">
        <p14:creationId xmlns:p14="http://schemas.microsoft.com/office/powerpoint/2010/main" val="78238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297872" y="687084"/>
            <a:ext cx="9895951" cy="1033669"/>
          </a:xfrm>
        </p:spPr>
        <p:txBody>
          <a:bodyPr>
            <a:normAutofit/>
          </a:bodyPr>
          <a:lstStyle/>
          <a:p>
            <a:r>
              <a:rPr lang="en-US" sz="3400" err="1">
                <a:solidFill>
                  <a:srgbClr val="FFFFFF"/>
                </a:solidFill>
              </a:rPr>
              <a:t>Mitä</a:t>
            </a:r>
            <a:r>
              <a:rPr lang="en-US" sz="3400">
                <a:solidFill>
                  <a:srgbClr val="FFFFFF"/>
                </a:solidFill>
              </a:rPr>
              <a:t> on </a:t>
            </a:r>
            <a:r>
              <a:rPr lang="en-US" sz="3400" err="1">
                <a:solidFill>
                  <a:srgbClr val="FFFFFF"/>
                </a:solidFill>
              </a:rPr>
              <a:t>hyvä</a:t>
            </a:r>
            <a:r>
              <a:rPr lang="en-US" sz="3400">
                <a:solidFill>
                  <a:srgbClr val="FFFFFF"/>
                </a:solidFill>
              </a:rPr>
              <a:t> </a:t>
            </a:r>
            <a:r>
              <a:rPr lang="en-US" sz="3400" err="1">
                <a:solidFill>
                  <a:srgbClr val="FFFFFF"/>
                </a:solidFill>
              </a:rPr>
              <a:t>arviointikulttuuri</a:t>
            </a:r>
            <a:r>
              <a:rPr lang="en-US" sz="3400">
                <a:solidFill>
                  <a:srgbClr val="FFFFFF"/>
                </a:solidFill>
              </a:rPr>
              <a:t>?</a:t>
            </a:r>
            <a:br>
              <a:rPr lang="en-US" sz="3400"/>
            </a:br>
            <a:endParaRPr lang="en-US" sz="3400">
              <a:solidFill>
                <a:srgbClr val="FFFFFF"/>
              </a:solidFill>
            </a:endParaRPr>
          </a:p>
        </p:txBody>
      </p:sp>
      <p:sp>
        <p:nvSpPr>
          <p:cNvPr id="3" name="Sisällön paikkamerkki 2"/>
          <p:cNvSpPr>
            <a:spLocks noGrp="1"/>
          </p:cNvSpPr>
          <p:nvPr>
            <p:ph idx="1"/>
          </p:nvPr>
        </p:nvSpPr>
        <p:spPr>
          <a:xfrm>
            <a:off x="537518" y="2863954"/>
            <a:ext cx="10815545" cy="4496844"/>
          </a:xfrm>
        </p:spPr>
        <p:txBody>
          <a:bodyPr anchor="ctr">
            <a:normAutofit fontScale="92500" lnSpcReduction="10000"/>
          </a:bodyPr>
          <a:lstStyle/>
          <a:p>
            <a:pPr marL="0" indent="0">
              <a:buNone/>
            </a:pPr>
            <a:r>
              <a:rPr lang="fi-FI" sz="2000"/>
              <a:t>Kouluissa ja oppilaitoksissa tehtävä arviointityö edellyttää, että arviointitoiminnan pelisäännöt ovat kaikille selviä. </a:t>
            </a:r>
            <a:endParaRPr lang="fi-FI" sz="2000">
              <a:cs typeface="Calibri" panose="020F0502020204030204"/>
            </a:endParaRPr>
          </a:p>
          <a:p>
            <a:pPr marL="0" indent="0">
              <a:buNone/>
            </a:pPr>
            <a:endParaRPr lang="fi-FI" sz="2000" b="1">
              <a:cs typeface="Calibri"/>
            </a:endParaRPr>
          </a:p>
          <a:p>
            <a:pPr marL="0" indent="0">
              <a:buNone/>
            </a:pPr>
            <a:r>
              <a:rPr lang="fi-FI" sz="2000"/>
              <a:t>Jotta arviointikulttuuria voidaan kehittää, olemassa olevat toimintamallit ja rakenteet tulisi kirjata, jotta niihin voidaan palata, niitä voidaan arvioida, ja joiden pohjalta arviointitoiminnalle voidaan asettaa uusia tavoitteita (Jakku-Sihvonen &amp; Heinonen 2001, 148). </a:t>
            </a:r>
            <a:endParaRPr lang="fi-FI" sz="2000">
              <a:ea typeface="+mn-lt"/>
              <a:cs typeface="+mn-lt"/>
            </a:endParaRPr>
          </a:p>
          <a:p>
            <a:pPr marL="0" indent="0">
              <a:buNone/>
            </a:pPr>
            <a:endParaRPr lang="fi-FI" sz="2000">
              <a:ea typeface="+mn-lt"/>
              <a:cs typeface="+mn-lt"/>
            </a:endParaRPr>
          </a:p>
          <a:p>
            <a:pPr marL="0" indent="0">
              <a:buNone/>
            </a:pPr>
            <a:r>
              <a:rPr lang="fi-FI" sz="2000">
                <a:ea typeface="+mn-lt"/>
                <a:cs typeface="+mn-lt"/>
              </a:rPr>
              <a:t>Koulun tai oppilaitoksen arviointikulttuurin määritteleminen edellyttää, että opettajat ja rehtorit kykenevät analysoimaan arviointiin liittyviä arvojaan eli arviointi-ideologiaansa, arviointitoimintaansa ja siihen kytkeytyviä ajattelu- ja toimintamalleja.  </a:t>
            </a:r>
            <a:endParaRPr lang="fi-FI" sz="2000">
              <a:cs typeface="Calibri"/>
            </a:endParaRPr>
          </a:p>
          <a:p>
            <a:pPr>
              <a:buNone/>
            </a:pPr>
            <a:endParaRPr lang="fi-FI" sz="1800">
              <a:cs typeface="Calibri"/>
            </a:endParaRPr>
          </a:p>
          <a:p>
            <a:pPr>
              <a:buNone/>
            </a:pPr>
            <a:endParaRPr lang="fi-FI" sz="1800">
              <a:cs typeface="Calibri"/>
            </a:endParaRPr>
          </a:p>
          <a:p>
            <a:pPr marL="0" indent="0">
              <a:buNone/>
            </a:pPr>
            <a:br>
              <a:rPr lang="en-US"/>
            </a:br>
            <a:endParaRPr lang="en-US"/>
          </a:p>
          <a:p>
            <a:pPr marL="0" indent="0">
              <a:buNone/>
            </a:pPr>
            <a:endParaRPr lang="en-US"/>
          </a:p>
        </p:txBody>
      </p:sp>
      <p:sp>
        <p:nvSpPr>
          <p:cNvPr id="4" name="Päivämäärän paikkamerkki 3"/>
          <p:cNvSpPr>
            <a:spLocks noGrp="1"/>
          </p:cNvSpPr>
          <p:nvPr>
            <p:ph type="dt" sz="half" idx="10"/>
          </p:nvPr>
        </p:nvSpPr>
        <p:spPr>
          <a:xfrm>
            <a:off x="8970264" y="6455664"/>
            <a:ext cx="2743200" cy="365125"/>
          </a:xfrm>
        </p:spPr>
        <p:txBody>
          <a:bodyPr>
            <a:normAutofit/>
          </a:bodyPr>
          <a:lstStyle/>
          <a:p>
            <a:pPr algn="r">
              <a:spcAft>
                <a:spcPts val="600"/>
              </a:spcAft>
            </a:pPr>
            <a:fld id="{D01F6033-44CF-4360-AE53-792F45D4D365}" type="datetime1">
              <a:rPr lang="en-US" sz="1100">
                <a:solidFill>
                  <a:schemeClr val="tx1">
                    <a:lumMod val="50000"/>
                    <a:lumOff val="50000"/>
                  </a:schemeClr>
                </a:solidFill>
              </a:rPr>
              <a:pPr algn="r">
                <a:spcAft>
                  <a:spcPts val="600"/>
                </a:spcAft>
              </a:pPr>
              <a:t>4/20/2021</a:t>
            </a:fld>
            <a:endParaRPr lang="en-US" sz="1100">
              <a:solidFill>
                <a:schemeClr val="tx1">
                  <a:lumMod val="50000"/>
                  <a:lumOff val="50000"/>
                </a:schemeClr>
              </a:solidFill>
            </a:endParaRPr>
          </a:p>
        </p:txBody>
      </p:sp>
      <p:sp>
        <p:nvSpPr>
          <p:cNvPr id="6" name="Dian numeron paikkamerkki 5"/>
          <p:cNvSpPr>
            <a:spLocks noGrp="1"/>
          </p:cNvSpPr>
          <p:nvPr>
            <p:ph type="sldNum" sz="quarter" idx="12"/>
          </p:nvPr>
        </p:nvSpPr>
        <p:spPr>
          <a:xfrm>
            <a:off x="11704320" y="6455664"/>
            <a:ext cx="448056" cy="365125"/>
          </a:xfrm>
        </p:spPr>
        <p:txBody>
          <a:bodyPr>
            <a:normAutofit/>
          </a:bodyPr>
          <a:lstStyle/>
          <a:p>
            <a:pPr>
              <a:spcAft>
                <a:spcPts val="600"/>
              </a:spcAft>
            </a:pPr>
            <a:fld id="{4CDF0FAE-1381-491E-AD57-3DEA12A280AF}" type="slidenum">
              <a:rPr lang="en-US" sz="1100">
                <a:solidFill>
                  <a:schemeClr val="tx1">
                    <a:lumMod val="50000"/>
                    <a:lumOff val="50000"/>
                  </a:schemeClr>
                </a:solidFill>
              </a:rPr>
              <a:pPr>
                <a:spcAft>
                  <a:spcPts val="600"/>
                </a:spcAft>
              </a:pPr>
              <a:t>10</a:t>
            </a:fld>
            <a:endParaRPr lang="en-US" sz="1100">
              <a:solidFill>
                <a:schemeClr val="tx1">
                  <a:lumMod val="50000"/>
                  <a:lumOff val="50000"/>
                </a:schemeClr>
              </a:solidFill>
            </a:endParaRPr>
          </a:p>
        </p:txBody>
      </p:sp>
    </p:spTree>
    <p:extLst>
      <p:ext uri="{BB962C8B-B14F-4D97-AF65-F5344CB8AC3E}">
        <p14:creationId xmlns:p14="http://schemas.microsoft.com/office/powerpoint/2010/main" val="633556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320963" y="744811"/>
            <a:ext cx="9895951" cy="1033669"/>
          </a:xfrm>
        </p:spPr>
        <p:txBody>
          <a:bodyPr>
            <a:normAutofit fontScale="90000"/>
          </a:bodyPr>
          <a:lstStyle/>
          <a:p>
            <a:r>
              <a:rPr lang="fi-FI" sz="3400">
                <a:solidFill>
                  <a:schemeClr val="bg1"/>
                </a:solidFill>
                <a:ea typeface="+mj-lt"/>
                <a:cs typeface="+mj-lt"/>
              </a:rPr>
              <a:t>Oppimisen, osaamisen, opettamisen ja arvioinnin yhteys</a:t>
            </a:r>
            <a:br>
              <a:rPr lang="en-US" sz="3400" b="1"/>
            </a:br>
            <a:endParaRPr lang="en-US" sz="3400" b="1">
              <a:solidFill>
                <a:srgbClr val="FFFFFF"/>
              </a:solidFill>
              <a:cs typeface="Calibri Light"/>
            </a:endParaRPr>
          </a:p>
        </p:txBody>
      </p:sp>
      <p:sp>
        <p:nvSpPr>
          <p:cNvPr id="3" name="Sisällön paikkamerkki 2"/>
          <p:cNvSpPr>
            <a:spLocks noGrp="1"/>
          </p:cNvSpPr>
          <p:nvPr>
            <p:ph idx="1"/>
          </p:nvPr>
        </p:nvSpPr>
        <p:spPr>
          <a:xfrm>
            <a:off x="959707" y="2359386"/>
            <a:ext cx="5718383" cy="3683358"/>
          </a:xfrm>
        </p:spPr>
        <p:txBody>
          <a:bodyPr anchor="ctr">
            <a:normAutofit/>
          </a:bodyPr>
          <a:lstStyle/>
          <a:p>
            <a:pPr marL="0" indent="0">
              <a:buNone/>
            </a:pPr>
            <a:r>
              <a:rPr lang="fi-FI" sz="2000">
                <a:ea typeface="+mn-lt"/>
                <a:cs typeface="+mn-lt"/>
              </a:rPr>
              <a:t>Arvioinnissa ei ole kyse  irrallisesta tehtävästä tai toiminnasta. </a:t>
            </a:r>
            <a:endParaRPr lang="en-US" sz="2000">
              <a:ea typeface="+mn-lt"/>
              <a:cs typeface="+mn-lt"/>
            </a:endParaRPr>
          </a:p>
          <a:p>
            <a:pPr marL="0" indent="0">
              <a:buNone/>
            </a:pPr>
            <a:endParaRPr lang="fi-FI" sz="2000">
              <a:ea typeface="+mn-lt"/>
              <a:cs typeface="+mn-lt"/>
            </a:endParaRPr>
          </a:p>
          <a:p>
            <a:pPr marL="0" indent="0">
              <a:buNone/>
            </a:pPr>
            <a:r>
              <a:rPr lang="fi-FI" sz="2000">
                <a:ea typeface="+mn-lt"/>
                <a:cs typeface="+mn-lt"/>
              </a:rPr>
              <a:t>Oppiminen, opettaminen ja arviointi liittyvät kiinteästi toisiinsa. </a:t>
            </a:r>
            <a:endParaRPr lang="en-US" sz="2000">
              <a:ea typeface="+mn-lt"/>
              <a:cs typeface="+mn-lt"/>
            </a:endParaRPr>
          </a:p>
          <a:p>
            <a:pPr marL="0" indent="0">
              <a:buNone/>
            </a:pPr>
            <a:endParaRPr lang="fi-FI" sz="2000">
              <a:ea typeface="+mn-lt"/>
              <a:cs typeface="+mn-lt"/>
            </a:endParaRPr>
          </a:p>
          <a:p>
            <a:pPr marL="0" indent="0">
              <a:buNone/>
            </a:pPr>
            <a:r>
              <a:rPr lang="fi-FI" sz="2000">
                <a:ea typeface="+mn-lt"/>
                <a:cs typeface="+mn-lt"/>
              </a:rPr>
              <a:t>Oppimisen ohjaaminen  ja opettamisen kehittäminen tapahtuvat arvioinnin avulla.</a:t>
            </a:r>
            <a:endParaRPr lang="en-US" sz="2000">
              <a:ea typeface="+mn-lt"/>
              <a:cs typeface="+mn-lt"/>
            </a:endParaRPr>
          </a:p>
          <a:p>
            <a:endParaRPr lang="fi-FI" sz="2000">
              <a:cs typeface="Calibri"/>
            </a:endParaRPr>
          </a:p>
        </p:txBody>
      </p:sp>
      <p:sp>
        <p:nvSpPr>
          <p:cNvPr id="5" name="Päivämäärän paikkamerkki 4"/>
          <p:cNvSpPr>
            <a:spLocks noGrp="1"/>
          </p:cNvSpPr>
          <p:nvPr>
            <p:ph type="dt" sz="half" idx="10"/>
          </p:nvPr>
        </p:nvSpPr>
        <p:spPr>
          <a:xfrm>
            <a:off x="8970264" y="6455664"/>
            <a:ext cx="2743200" cy="365125"/>
          </a:xfrm>
        </p:spPr>
        <p:txBody>
          <a:bodyPr>
            <a:normAutofit/>
          </a:bodyPr>
          <a:lstStyle/>
          <a:p>
            <a:pPr algn="r">
              <a:spcAft>
                <a:spcPts val="600"/>
              </a:spcAft>
            </a:pPr>
            <a:fld id="{999C2A3D-02AF-42C7-B1C3-E86952F27FEC}" type="datetime1">
              <a:rPr lang="en-US" sz="1100">
                <a:solidFill>
                  <a:schemeClr val="tx1">
                    <a:lumMod val="50000"/>
                    <a:lumOff val="50000"/>
                  </a:schemeClr>
                </a:solidFill>
              </a:rPr>
              <a:pPr algn="r">
                <a:spcAft>
                  <a:spcPts val="600"/>
                </a:spcAft>
              </a:pPr>
              <a:t>4/20/2021</a:t>
            </a:fld>
            <a:endParaRPr lang="en-US" sz="1100">
              <a:solidFill>
                <a:schemeClr val="tx1">
                  <a:lumMod val="50000"/>
                  <a:lumOff val="50000"/>
                </a:schemeClr>
              </a:solidFill>
            </a:endParaRPr>
          </a:p>
        </p:txBody>
      </p:sp>
      <p:sp>
        <p:nvSpPr>
          <p:cNvPr id="6" name="Dian numeron paikkamerkki 5"/>
          <p:cNvSpPr>
            <a:spLocks noGrp="1"/>
          </p:cNvSpPr>
          <p:nvPr>
            <p:ph type="sldNum" sz="quarter" idx="12"/>
          </p:nvPr>
        </p:nvSpPr>
        <p:spPr>
          <a:xfrm>
            <a:off x="11704320" y="6455664"/>
            <a:ext cx="448056" cy="365125"/>
          </a:xfrm>
        </p:spPr>
        <p:txBody>
          <a:bodyPr>
            <a:normAutofit/>
          </a:bodyPr>
          <a:lstStyle/>
          <a:p>
            <a:pPr>
              <a:spcAft>
                <a:spcPts val="600"/>
              </a:spcAft>
            </a:pPr>
            <a:fld id="{4CDF0FAE-1381-491E-AD57-3DEA12A280AF}" type="slidenum">
              <a:rPr lang="en-US" sz="1100">
                <a:solidFill>
                  <a:schemeClr val="tx1">
                    <a:lumMod val="50000"/>
                    <a:lumOff val="50000"/>
                  </a:schemeClr>
                </a:solidFill>
              </a:rPr>
              <a:pPr>
                <a:spcAft>
                  <a:spcPts val="600"/>
                </a:spcAft>
              </a:pPr>
              <a:t>11</a:t>
            </a:fld>
            <a:endParaRPr lang="en-US" sz="1100">
              <a:solidFill>
                <a:schemeClr val="tx1">
                  <a:lumMod val="50000"/>
                  <a:lumOff val="50000"/>
                </a:schemeClr>
              </a:solidFill>
            </a:endParaRPr>
          </a:p>
        </p:txBody>
      </p:sp>
      <p:graphicFrame>
        <p:nvGraphicFramePr>
          <p:cNvPr id="11" name="Sisällön paikkamerkki 3">
            <a:extLst>
              <a:ext uri="{FF2B5EF4-FFF2-40B4-BE49-F238E27FC236}">
                <a16:creationId xmlns:a16="http://schemas.microsoft.com/office/drawing/2014/main" id="{612EBD69-8033-4D59-A1A6-0BEF0B38B439}"/>
              </a:ext>
            </a:extLst>
          </p:cNvPr>
          <p:cNvGraphicFramePr>
            <a:graphicFrameLocks noGrp="1"/>
          </p:cNvGraphicFramePr>
          <p:nvPr>
            <p:extLst>
              <p:ext uri="{D42A27DB-BD31-4B8C-83A1-F6EECF244321}">
                <p14:modId xmlns:p14="http://schemas.microsoft.com/office/powerpoint/2010/main" val="2793448214"/>
              </p:ext>
            </p:extLst>
          </p:nvPr>
        </p:nvGraphicFramePr>
        <p:xfrm>
          <a:off x="6362593" y="2051093"/>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2584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320963" y="744811"/>
            <a:ext cx="9895951" cy="1033669"/>
          </a:xfrm>
        </p:spPr>
        <p:txBody>
          <a:bodyPr>
            <a:normAutofit/>
          </a:bodyPr>
          <a:lstStyle/>
          <a:p>
            <a:r>
              <a:rPr lang="fi-FI" sz="3400">
                <a:solidFill>
                  <a:schemeClr val="bg1"/>
                </a:solidFill>
                <a:ea typeface="+mj-lt"/>
                <a:cs typeface="+mj-lt"/>
              </a:rPr>
              <a:t>Formatiivinen ja summatiivinen arviointi</a:t>
            </a:r>
            <a:br>
              <a:rPr lang="en-US" sz="3400" b="1"/>
            </a:br>
            <a:endParaRPr lang="en-US" sz="3400" b="1">
              <a:solidFill>
                <a:srgbClr val="FFFFFF"/>
              </a:solidFill>
              <a:cs typeface="Calibri Light"/>
            </a:endParaRPr>
          </a:p>
        </p:txBody>
      </p:sp>
      <p:sp>
        <p:nvSpPr>
          <p:cNvPr id="3" name="Sisällön paikkamerkki 2"/>
          <p:cNvSpPr>
            <a:spLocks noGrp="1"/>
          </p:cNvSpPr>
          <p:nvPr>
            <p:ph idx="1"/>
          </p:nvPr>
        </p:nvSpPr>
        <p:spPr>
          <a:xfrm>
            <a:off x="455139" y="2349089"/>
            <a:ext cx="11587841" cy="4507141"/>
          </a:xfrm>
        </p:spPr>
        <p:txBody>
          <a:bodyPr vert="horz" lIns="91440" tIns="45720" rIns="91440" bIns="45720" rtlCol="0" anchor="ctr">
            <a:noAutofit/>
          </a:bodyPr>
          <a:lstStyle/>
          <a:p>
            <a:pPr marL="0" indent="0">
              <a:lnSpc>
                <a:spcPct val="100000"/>
              </a:lnSpc>
              <a:spcBef>
                <a:spcPts val="0"/>
              </a:spcBef>
              <a:buNone/>
            </a:pPr>
            <a:r>
              <a:rPr lang="fi-FI" sz="1600" b="1">
                <a:ea typeface="+mn-lt"/>
                <a:cs typeface="+mn-lt"/>
              </a:rPr>
              <a:t>FORMATIIVINEN ARVIOINTI = ARVIOINTI OPINTOJEN AIKANA </a:t>
            </a:r>
            <a:endParaRPr lang="en-US" sz="1600" b="1">
              <a:ea typeface="+mn-lt"/>
              <a:cs typeface="+mn-lt"/>
            </a:endParaRPr>
          </a:p>
          <a:p>
            <a:pPr marL="0" indent="0">
              <a:lnSpc>
                <a:spcPct val="100000"/>
              </a:lnSpc>
              <a:spcBef>
                <a:spcPts val="0"/>
              </a:spcBef>
              <a:buNone/>
            </a:pPr>
            <a:endParaRPr lang="fi-FI" sz="1600">
              <a:ea typeface="+mn-lt"/>
              <a:cs typeface="+mn-lt"/>
            </a:endParaRPr>
          </a:p>
          <a:p>
            <a:pPr marL="0" indent="0">
              <a:lnSpc>
                <a:spcPct val="100000"/>
              </a:lnSpc>
              <a:spcBef>
                <a:spcPts val="0"/>
              </a:spcBef>
              <a:buNone/>
            </a:pPr>
            <a:r>
              <a:rPr lang="fi-FI" sz="1600">
                <a:ea typeface="+mn-lt"/>
                <a:cs typeface="+mn-lt"/>
              </a:rPr>
              <a:t>Oppimisen edistymisen arviointi, laadullista, kuvailevaa ja solmukohtia analysoivaa</a:t>
            </a:r>
            <a:endParaRPr lang="en-US" sz="1600">
              <a:ea typeface="+mn-lt"/>
              <a:cs typeface="+mn-lt"/>
            </a:endParaRPr>
          </a:p>
          <a:p>
            <a:pPr marL="0" indent="0">
              <a:lnSpc>
                <a:spcPct val="100000"/>
              </a:lnSpc>
              <a:spcBef>
                <a:spcPts val="0"/>
              </a:spcBef>
              <a:buNone/>
            </a:pPr>
            <a:endParaRPr lang="fi-FI" sz="1600">
              <a:ea typeface="+mn-lt"/>
              <a:cs typeface="+mn-lt"/>
            </a:endParaRPr>
          </a:p>
          <a:p>
            <a:pPr marL="0" indent="0">
              <a:lnSpc>
                <a:spcPct val="100000"/>
              </a:lnSpc>
              <a:spcBef>
                <a:spcPts val="0"/>
              </a:spcBef>
              <a:buNone/>
            </a:pPr>
            <a:r>
              <a:rPr lang="fi-FI" sz="1600">
                <a:ea typeface="+mn-lt"/>
                <a:cs typeface="+mn-lt"/>
              </a:rPr>
              <a:t>Tehtävänä antaa oppilaalle  monenlaista kannustavaa ja opiskelua ohjaavaa palautetta opiskelulle asetettujen tavoitteiden saavuttamisessa. </a:t>
            </a:r>
            <a:endParaRPr lang="en-US" sz="1600">
              <a:ea typeface="+mn-lt"/>
              <a:cs typeface="+mn-lt"/>
            </a:endParaRPr>
          </a:p>
          <a:p>
            <a:pPr marL="0" indent="0">
              <a:lnSpc>
                <a:spcPct val="100000"/>
              </a:lnSpc>
              <a:spcBef>
                <a:spcPts val="0"/>
              </a:spcBef>
              <a:buNone/>
            </a:pPr>
            <a:endParaRPr lang="fi-FI" sz="1600">
              <a:ea typeface="+mn-lt"/>
              <a:cs typeface="+mn-lt"/>
            </a:endParaRPr>
          </a:p>
          <a:p>
            <a:pPr marL="0" indent="0">
              <a:lnSpc>
                <a:spcPct val="100000"/>
              </a:lnSpc>
              <a:spcBef>
                <a:spcPts val="0"/>
              </a:spcBef>
              <a:buNone/>
            </a:pPr>
            <a:r>
              <a:rPr lang="fi-FI" sz="1600" err="1">
                <a:ea typeface="+mn-lt"/>
                <a:cs typeface="+mn-lt"/>
              </a:rPr>
              <a:t>Huom</a:t>
            </a:r>
            <a:r>
              <a:rPr lang="fi-FI" sz="1600">
                <a:ea typeface="+mn-lt"/>
                <a:cs typeface="+mn-lt"/>
              </a:rPr>
              <a:t>! Kannustava arviointi ei ole sama kuin kannustavan arvosanan antaminen.</a:t>
            </a:r>
            <a:endParaRPr lang="en-US" sz="1600">
              <a:ea typeface="+mn-lt"/>
              <a:cs typeface="+mn-lt"/>
            </a:endParaRPr>
          </a:p>
          <a:p>
            <a:pPr marL="0" indent="0">
              <a:lnSpc>
                <a:spcPct val="100000"/>
              </a:lnSpc>
              <a:spcBef>
                <a:spcPts val="0"/>
              </a:spcBef>
              <a:buNone/>
            </a:pPr>
            <a:endParaRPr lang="fi-FI" sz="1600">
              <a:ea typeface="+mn-lt"/>
              <a:cs typeface="+mn-lt"/>
            </a:endParaRPr>
          </a:p>
          <a:p>
            <a:pPr marL="0" indent="0">
              <a:lnSpc>
                <a:spcPct val="100000"/>
              </a:lnSpc>
              <a:spcBef>
                <a:spcPts val="0"/>
              </a:spcBef>
              <a:buNone/>
            </a:pPr>
            <a:endParaRPr lang="fi-FI" sz="1600">
              <a:ea typeface="+mn-lt"/>
              <a:cs typeface="+mn-lt"/>
            </a:endParaRPr>
          </a:p>
          <a:p>
            <a:pPr marL="0" indent="0">
              <a:lnSpc>
                <a:spcPct val="100000"/>
              </a:lnSpc>
              <a:spcBef>
                <a:spcPts val="0"/>
              </a:spcBef>
              <a:buNone/>
            </a:pPr>
            <a:endParaRPr lang="fi-FI" sz="1600">
              <a:ea typeface="+mn-lt"/>
              <a:cs typeface="+mn-lt"/>
            </a:endParaRPr>
          </a:p>
          <a:p>
            <a:pPr marL="0" indent="0">
              <a:lnSpc>
                <a:spcPct val="100000"/>
              </a:lnSpc>
              <a:spcBef>
                <a:spcPts val="0"/>
              </a:spcBef>
              <a:buNone/>
            </a:pPr>
            <a:endParaRPr lang="fi-FI" sz="1600">
              <a:ea typeface="+mn-lt"/>
              <a:cs typeface="+mn-lt"/>
            </a:endParaRPr>
          </a:p>
          <a:p>
            <a:pPr marL="0" indent="0">
              <a:lnSpc>
                <a:spcPct val="100000"/>
              </a:lnSpc>
              <a:spcBef>
                <a:spcPts val="0"/>
              </a:spcBef>
              <a:buNone/>
            </a:pPr>
            <a:r>
              <a:rPr lang="fi-FI" sz="1600" b="1">
                <a:ea typeface="+mn-lt"/>
                <a:cs typeface="+mn-lt"/>
              </a:rPr>
              <a:t>SUMMATIIVINEN ARVIOINTI =  OSAAMISEN ARVIOINTI</a:t>
            </a:r>
            <a:endParaRPr lang="fi-FI" sz="1600">
              <a:ea typeface="+mn-lt"/>
              <a:cs typeface="+mn-lt"/>
            </a:endParaRPr>
          </a:p>
          <a:p>
            <a:pPr marL="0" indent="0">
              <a:lnSpc>
                <a:spcPct val="100000"/>
              </a:lnSpc>
              <a:spcBef>
                <a:spcPts val="0"/>
              </a:spcBef>
              <a:buNone/>
            </a:pPr>
            <a:endParaRPr lang="fi-FI" sz="1600">
              <a:ea typeface="+mn-lt"/>
              <a:cs typeface="+mn-lt"/>
            </a:endParaRPr>
          </a:p>
          <a:p>
            <a:pPr marL="0" indent="0">
              <a:lnSpc>
                <a:spcPct val="100000"/>
              </a:lnSpc>
              <a:spcBef>
                <a:spcPts val="0"/>
              </a:spcBef>
              <a:buNone/>
            </a:pPr>
            <a:r>
              <a:rPr lang="fi-FI" sz="1600">
                <a:ea typeface="+mn-lt"/>
                <a:cs typeface="+mn-lt"/>
              </a:rPr>
              <a:t>Arvosanan antaminen perusopetuksen </a:t>
            </a:r>
            <a:r>
              <a:rPr lang="fi-FI" sz="1600" err="1">
                <a:ea typeface="+mn-lt"/>
                <a:cs typeface="+mn-lt"/>
              </a:rPr>
              <a:t>nivel-ja</a:t>
            </a:r>
            <a:r>
              <a:rPr lang="fi-FI" sz="1600">
                <a:ea typeface="+mn-lt"/>
                <a:cs typeface="+mn-lt"/>
              </a:rPr>
              <a:t> päättövaiheessa (numero tai kirjain). </a:t>
            </a:r>
          </a:p>
          <a:p>
            <a:pPr marL="0" indent="0">
              <a:lnSpc>
                <a:spcPct val="100000"/>
              </a:lnSpc>
              <a:spcBef>
                <a:spcPts val="0"/>
              </a:spcBef>
              <a:buNone/>
            </a:pPr>
            <a:endParaRPr lang="fi-FI" sz="1600">
              <a:ea typeface="+mn-lt"/>
              <a:cs typeface="+mn-lt"/>
            </a:endParaRPr>
          </a:p>
          <a:p>
            <a:pPr marL="0" indent="0">
              <a:lnSpc>
                <a:spcPct val="100000"/>
              </a:lnSpc>
              <a:spcBef>
                <a:spcPts val="0"/>
              </a:spcBef>
              <a:buNone/>
            </a:pPr>
            <a:r>
              <a:rPr lang="fi-FI" sz="1600">
                <a:ea typeface="+mn-lt"/>
                <a:cs typeface="+mn-lt"/>
              </a:rPr>
              <a:t>Tehtävänä kertoa suoritustasosta: kvalifioiva ja </a:t>
            </a:r>
            <a:r>
              <a:rPr lang="fi-FI" sz="1600" err="1">
                <a:ea typeface="+mn-lt"/>
                <a:cs typeface="+mn-lt"/>
              </a:rPr>
              <a:t>selektoiva</a:t>
            </a:r>
            <a:r>
              <a:rPr lang="fi-FI" sz="1600">
                <a:ea typeface="+mn-lt"/>
                <a:cs typeface="+mn-lt"/>
              </a:rPr>
              <a:t>  tehtävä</a:t>
            </a:r>
            <a:endParaRPr lang="en-US" sz="1600">
              <a:ea typeface="+mn-lt"/>
              <a:cs typeface="+mn-lt"/>
            </a:endParaRPr>
          </a:p>
          <a:p>
            <a:pPr marL="0" indent="0">
              <a:lnSpc>
                <a:spcPct val="100000"/>
              </a:lnSpc>
              <a:spcBef>
                <a:spcPts val="0"/>
              </a:spcBef>
              <a:buNone/>
            </a:pPr>
            <a:endParaRPr lang="fi-FI" sz="1600">
              <a:ea typeface="+mn-lt"/>
              <a:cs typeface="+mn-lt"/>
            </a:endParaRPr>
          </a:p>
          <a:p>
            <a:pPr marL="0" indent="0">
              <a:lnSpc>
                <a:spcPct val="100000"/>
              </a:lnSpc>
              <a:spcBef>
                <a:spcPts val="0"/>
              </a:spcBef>
              <a:buNone/>
            </a:pPr>
            <a:r>
              <a:rPr lang="fi-FI" sz="1600" err="1">
                <a:ea typeface="+mn-lt"/>
                <a:cs typeface="+mn-lt"/>
              </a:rPr>
              <a:t>Huom</a:t>
            </a:r>
            <a:r>
              <a:rPr lang="fi-FI" sz="1600">
                <a:ea typeface="+mn-lt"/>
                <a:cs typeface="+mn-lt"/>
              </a:rPr>
              <a:t>! Arvioinnin tulee olla tasa-arvoista ja yhdenvertaista = valtakunnallisesti vertailtavaa</a:t>
            </a:r>
            <a:endParaRPr lang="en-US" sz="1600">
              <a:ea typeface="+mn-lt"/>
              <a:cs typeface="+mn-lt"/>
            </a:endParaRPr>
          </a:p>
          <a:p>
            <a:pPr marL="0" indent="0">
              <a:buNone/>
            </a:pPr>
            <a:endParaRPr lang="fi-FI" sz="1600">
              <a:ea typeface="+mn-lt"/>
              <a:cs typeface="+mn-lt"/>
            </a:endParaRPr>
          </a:p>
          <a:p>
            <a:endParaRPr lang="fi-FI" sz="1600">
              <a:cs typeface="Calibri"/>
            </a:endParaRPr>
          </a:p>
        </p:txBody>
      </p:sp>
      <p:sp>
        <p:nvSpPr>
          <p:cNvPr id="5" name="Päivämäärän paikkamerkki 4"/>
          <p:cNvSpPr>
            <a:spLocks noGrp="1"/>
          </p:cNvSpPr>
          <p:nvPr>
            <p:ph type="dt" sz="half" idx="10"/>
          </p:nvPr>
        </p:nvSpPr>
        <p:spPr>
          <a:xfrm>
            <a:off x="8970264" y="6455664"/>
            <a:ext cx="2743200" cy="365125"/>
          </a:xfrm>
        </p:spPr>
        <p:txBody>
          <a:bodyPr>
            <a:normAutofit/>
          </a:bodyPr>
          <a:lstStyle/>
          <a:p>
            <a:pPr algn="r">
              <a:spcAft>
                <a:spcPts val="600"/>
              </a:spcAft>
            </a:pPr>
            <a:fld id="{999C2A3D-02AF-42C7-B1C3-E86952F27FEC}" type="datetime1">
              <a:rPr lang="en-US" sz="1100">
                <a:solidFill>
                  <a:schemeClr val="tx1">
                    <a:lumMod val="50000"/>
                    <a:lumOff val="50000"/>
                  </a:schemeClr>
                </a:solidFill>
              </a:rPr>
              <a:pPr algn="r">
                <a:spcAft>
                  <a:spcPts val="600"/>
                </a:spcAft>
              </a:pPr>
              <a:t>4/20/2021</a:t>
            </a:fld>
            <a:endParaRPr lang="en-US" sz="1100">
              <a:solidFill>
                <a:schemeClr val="tx1">
                  <a:lumMod val="50000"/>
                  <a:lumOff val="50000"/>
                </a:schemeClr>
              </a:solidFill>
            </a:endParaRPr>
          </a:p>
        </p:txBody>
      </p:sp>
      <p:sp>
        <p:nvSpPr>
          <p:cNvPr id="6" name="Dian numeron paikkamerkki 5"/>
          <p:cNvSpPr>
            <a:spLocks noGrp="1"/>
          </p:cNvSpPr>
          <p:nvPr>
            <p:ph type="sldNum" sz="quarter" idx="12"/>
          </p:nvPr>
        </p:nvSpPr>
        <p:spPr>
          <a:xfrm>
            <a:off x="11704320" y="6455664"/>
            <a:ext cx="448056" cy="365125"/>
          </a:xfrm>
        </p:spPr>
        <p:txBody>
          <a:bodyPr>
            <a:normAutofit/>
          </a:bodyPr>
          <a:lstStyle/>
          <a:p>
            <a:pPr>
              <a:spcAft>
                <a:spcPts val="600"/>
              </a:spcAft>
            </a:pPr>
            <a:fld id="{4CDF0FAE-1381-491E-AD57-3DEA12A280AF}" type="slidenum">
              <a:rPr lang="en-US" sz="1100">
                <a:solidFill>
                  <a:schemeClr val="tx1">
                    <a:lumMod val="50000"/>
                    <a:lumOff val="50000"/>
                  </a:schemeClr>
                </a:solidFill>
              </a:rPr>
              <a:pPr>
                <a:spcAft>
                  <a:spcPts val="600"/>
                </a:spcAft>
              </a:pPr>
              <a:t>12</a:t>
            </a:fld>
            <a:endParaRPr lang="en-US" sz="1100">
              <a:solidFill>
                <a:schemeClr val="tx1">
                  <a:lumMod val="50000"/>
                  <a:lumOff val="50000"/>
                </a:schemeClr>
              </a:solidFill>
            </a:endParaRPr>
          </a:p>
        </p:txBody>
      </p:sp>
    </p:spTree>
    <p:extLst>
      <p:ext uri="{BB962C8B-B14F-4D97-AF65-F5344CB8AC3E}">
        <p14:creationId xmlns:p14="http://schemas.microsoft.com/office/powerpoint/2010/main" val="2763704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DA9C8D46-54D8-4DF1-99A2-E651C7B13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91999" cy="6858000"/>
          </a:xfrm>
          <a:prstGeom prst="rect">
            <a:avLst/>
          </a:prstGeom>
          <a:gradFill>
            <a:gsLst>
              <a:gs pos="0">
                <a:schemeClr val="accent1">
                  <a:lumMod val="50000"/>
                </a:schemeClr>
              </a:gs>
              <a:gs pos="100000">
                <a:srgbClr val="000000"/>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1">
            <a:extLst>
              <a:ext uri="{FF2B5EF4-FFF2-40B4-BE49-F238E27FC236}">
                <a16:creationId xmlns:a16="http://schemas.microsoft.com/office/drawing/2014/main" id="{DE12BF4D-F47A-41C1-85FC-652E412D3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8591">
            <a:off x="7897613" y="684022"/>
            <a:ext cx="5330585" cy="5218721"/>
          </a:xfrm>
          <a:custGeom>
            <a:avLst/>
            <a:gdLst>
              <a:gd name="connsiteX0" fmla="*/ 4721855 w 5330585"/>
              <a:gd name="connsiteY0" fmla="*/ 4361426 h 5218721"/>
              <a:gd name="connsiteX1" fmla="*/ 3457542 w 5330585"/>
              <a:gd name="connsiteY1" fmla="*/ 5211667 h 5218721"/>
              <a:gd name="connsiteX2" fmla="*/ 3430109 w 5330585"/>
              <a:gd name="connsiteY2" fmla="*/ 5218721 h 5218721"/>
              <a:gd name="connsiteX3" fmla="*/ 0 w 5330585"/>
              <a:gd name="connsiteY3" fmla="*/ 2647363 h 5218721"/>
              <a:gd name="connsiteX4" fmla="*/ 12834 w 5330585"/>
              <a:gd name="connsiteY4" fmla="*/ 2393199 h 5218721"/>
              <a:gd name="connsiteX5" fmla="*/ 2664828 w 5330585"/>
              <a:gd name="connsiteY5" fmla="*/ 0 h 5218721"/>
              <a:gd name="connsiteX6" fmla="*/ 5330585 w 5330585"/>
              <a:gd name="connsiteY6" fmla="*/ 2665757 h 5218721"/>
              <a:gd name="connsiteX7" fmla="*/ 4721855 w 5330585"/>
              <a:gd name="connsiteY7" fmla="*/ 4361426 h 521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0585" h="5218721">
                <a:moveTo>
                  <a:pt x="4721855" y="4361426"/>
                </a:moveTo>
                <a:cubicBezTo>
                  <a:pt x="4395896" y="4756397"/>
                  <a:pt x="3958379" y="5055891"/>
                  <a:pt x="3457542" y="5211667"/>
                </a:cubicBezTo>
                <a:lnTo>
                  <a:pt x="3430109" y="5218721"/>
                </a:lnTo>
                <a:lnTo>
                  <a:pt x="0" y="2647363"/>
                </a:lnTo>
                <a:lnTo>
                  <a:pt x="12834" y="2393199"/>
                </a:lnTo>
                <a:cubicBezTo>
                  <a:pt x="149347" y="1048975"/>
                  <a:pt x="1284587" y="0"/>
                  <a:pt x="2664828" y="0"/>
                </a:cubicBezTo>
                <a:cubicBezTo>
                  <a:pt x="4137085" y="0"/>
                  <a:pt x="5330585" y="1193500"/>
                  <a:pt x="5330585" y="2665757"/>
                </a:cubicBezTo>
                <a:cubicBezTo>
                  <a:pt x="5330585" y="3309870"/>
                  <a:pt x="5102142" y="3900626"/>
                  <a:pt x="4721855" y="4361426"/>
                </a:cubicBezTo>
                <a:close/>
              </a:path>
            </a:pathLst>
          </a:custGeom>
          <a:gradFill>
            <a:gsLst>
              <a:gs pos="16000">
                <a:srgbClr val="000000">
                  <a:alpha val="41000"/>
                </a:srgbClr>
              </a:gs>
              <a:gs pos="85000">
                <a:schemeClr val="accent1">
                  <a:alpha val="2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13">
            <a:extLst>
              <a:ext uri="{FF2B5EF4-FFF2-40B4-BE49-F238E27FC236}">
                <a16:creationId xmlns:a16="http://schemas.microsoft.com/office/drawing/2014/main" id="{AAF055B3-1F95-4ABA-BFE4-A58320A8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65981" cy="4480890"/>
          </a:xfrm>
          <a:prstGeom prst="rect">
            <a:avLst/>
          </a:prstGeom>
          <a:gradFill>
            <a:gsLst>
              <a:gs pos="0">
                <a:schemeClr val="accent1">
                  <a:lumMod val="75000"/>
                  <a:alpha val="50000"/>
                </a:schemeClr>
              </a:gs>
              <a:gs pos="99000">
                <a:srgbClr val="000000">
                  <a:alpha val="34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65FBF53F-BBBA-4974-AD72-0E8CD294E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622" y="-2"/>
            <a:ext cx="12179371" cy="6400796"/>
          </a:xfrm>
          <a:prstGeom prst="rect">
            <a:avLst/>
          </a:prstGeom>
          <a:gradFill>
            <a:gsLst>
              <a:gs pos="45000">
                <a:schemeClr val="accent1">
                  <a:lumMod val="75000"/>
                  <a:alpha val="0"/>
                </a:schemeClr>
              </a:gs>
              <a:gs pos="99000">
                <a:srgbClr val="000000">
                  <a:alpha val="68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076C380-9EB9-4C42-92FD-D4CF4FEEE035}"/>
              </a:ext>
            </a:extLst>
          </p:cNvPr>
          <p:cNvSpPr>
            <a:spLocks noGrp="1"/>
          </p:cNvSpPr>
          <p:nvPr>
            <p:ph type="title"/>
          </p:nvPr>
        </p:nvSpPr>
        <p:spPr>
          <a:xfrm>
            <a:off x="3817712" y="1374184"/>
            <a:ext cx="7993287" cy="2779619"/>
          </a:xfrm>
        </p:spPr>
        <p:txBody>
          <a:bodyPr vert="horz" lIns="91440" tIns="45720" rIns="91440" bIns="45720" rtlCol="0" anchor="b">
            <a:normAutofit/>
          </a:bodyPr>
          <a:lstStyle/>
          <a:p>
            <a:r>
              <a:rPr lang="en-US" sz="4800" err="1">
                <a:solidFill>
                  <a:schemeClr val="bg1"/>
                </a:solidFill>
                <a:ea typeface="+mj-lt"/>
                <a:cs typeface="+mj-lt"/>
              </a:rPr>
              <a:t>Arviointiluku</a:t>
            </a:r>
            <a:r>
              <a:rPr lang="en-US" sz="4800">
                <a:solidFill>
                  <a:schemeClr val="bg1"/>
                </a:solidFill>
                <a:ea typeface="+mj-lt"/>
                <a:cs typeface="+mj-lt"/>
              </a:rPr>
              <a:t> 6</a:t>
            </a:r>
          </a:p>
        </p:txBody>
      </p:sp>
      <p:sp>
        <p:nvSpPr>
          <p:cNvPr id="13" name="Rectangle 17">
            <a:extLst>
              <a:ext uri="{FF2B5EF4-FFF2-40B4-BE49-F238E27FC236}">
                <a16:creationId xmlns:a16="http://schemas.microsoft.com/office/drawing/2014/main" id="{5A2875D7-3769-4291-959E-9FAD764A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461" y="0"/>
            <a:ext cx="3214360" cy="6858000"/>
          </a:xfrm>
          <a:prstGeom prst="rect">
            <a:avLst/>
          </a:prstGeom>
          <a:gradFill>
            <a:gsLst>
              <a:gs pos="0">
                <a:srgbClr val="000000">
                  <a:alpha val="41000"/>
                </a:srgbClr>
              </a:gs>
              <a:gs pos="86000">
                <a:schemeClr val="accent1">
                  <a:alpha val="3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466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C44FBB-FA80-47DF-AF9F-30327542226B}"/>
              </a:ext>
            </a:extLst>
          </p:cNvPr>
          <p:cNvSpPr>
            <a:spLocks noGrp="1"/>
          </p:cNvSpPr>
          <p:nvPr>
            <p:ph type="title"/>
          </p:nvPr>
        </p:nvSpPr>
        <p:spPr/>
        <p:txBody>
          <a:bodyPr/>
          <a:lstStyle/>
          <a:p>
            <a:r>
              <a:rPr lang="fi-FI">
                <a:latin typeface="Calibri"/>
                <a:cs typeface="Calibri"/>
              </a:rPr>
              <a:t>Keskeiset täsmennykset / Luku 6, POPS 2014</a:t>
            </a:r>
            <a:endParaRPr lang="fi-FI">
              <a:ea typeface="+mj-lt"/>
              <a:cs typeface="+mj-lt"/>
            </a:endParaRPr>
          </a:p>
          <a:p>
            <a:endParaRPr lang="fi-FI">
              <a:cs typeface="Calibri Light"/>
            </a:endParaRPr>
          </a:p>
        </p:txBody>
      </p:sp>
      <p:sp>
        <p:nvSpPr>
          <p:cNvPr id="3" name="Sisällön paikkamerkki 2">
            <a:extLst>
              <a:ext uri="{FF2B5EF4-FFF2-40B4-BE49-F238E27FC236}">
                <a16:creationId xmlns:a16="http://schemas.microsoft.com/office/drawing/2014/main" id="{D98BAD54-C060-4934-8D1C-4396B9255F83}"/>
              </a:ext>
            </a:extLst>
          </p:cNvPr>
          <p:cNvSpPr>
            <a:spLocks noGrp="1"/>
          </p:cNvSpPr>
          <p:nvPr>
            <p:ph idx="1"/>
          </p:nvPr>
        </p:nvSpPr>
        <p:spPr/>
        <p:txBody>
          <a:bodyPr vert="horz" lIns="91440" tIns="45720" rIns="91440" bIns="45720" rtlCol="0" anchor="t">
            <a:normAutofit fontScale="92500" lnSpcReduction="20000"/>
          </a:bodyPr>
          <a:lstStyle/>
          <a:p>
            <a:r>
              <a:rPr lang="fi-FI">
                <a:cs typeface="Calibri"/>
              </a:rPr>
              <a:t>Täsmennyksiä kohtiin</a:t>
            </a:r>
            <a:endParaRPr lang="fi-FI">
              <a:ea typeface="+mn-lt"/>
              <a:cs typeface="+mn-lt"/>
            </a:endParaRPr>
          </a:p>
          <a:p>
            <a:r>
              <a:rPr lang="fi-FI">
                <a:cs typeface="Calibri"/>
              </a:rPr>
              <a:t>Formatiivinen ja summatiivinen arviointi </a:t>
            </a:r>
            <a:endParaRPr lang="en-US">
              <a:ea typeface="+mn-lt"/>
              <a:cs typeface="+mn-lt"/>
            </a:endParaRPr>
          </a:p>
          <a:p>
            <a:r>
              <a:rPr lang="fi-FI">
                <a:cs typeface="Calibri"/>
              </a:rPr>
              <a:t> Oppilaan itsearvioinnin ja vertaispalautteen periaatteet</a:t>
            </a:r>
            <a:endParaRPr lang="en-US">
              <a:ea typeface="+mn-lt"/>
              <a:cs typeface="+mn-lt"/>
            </a:endParaRPr>
          </a:p>
          <a:p>
            <a:r>
              <a:rPr lang="fi-FI">
                <a:cs typeface="Calibri"/>
              </a:rPr>
              <a:t> Arviointiin liittyvän dokumentoinnin velvoitteet</a:t>
            </a:r>
            <a:endParaRPr lang="en-US">
              <a:ea typeface="+mn-lt"/>
              <a:cs typeface="+mn-lt"/>
            </a:endParaRPr>
          </a:p>
          <a:p>
            <a:r>
              <a:rPr lang="fi-FI">
                <a:cs typeface="Calibri"/>
              </a:rPr>
              <a:t>Päättöarvioinnin toteuttamisen ja päättöarvosanan muodostamisen linjaukset  </a:t>
            </a:r>
            <a:endParaRPr lang="fi-FI">
              <a:ea typeface="+mn-lt"/>
              <a:cs typeface="+mn-lt"/>
            </a:endParaRPr>
          </a:p>
          <a:p>
            <a:r>
              <a:rPr lang="fi-FI">
                <a:cs typeface="Calibri"/>
              </a:rPr>
              <a:t>Todistusmerkinnät</a:t>
            </a:r>
            <a:endParaRPr lang="en-US">
              <a:ea typeface="+mn-lt"/>
              <a:cs typeface="+mn-lt"/>
            </a:endParaRPr>
          </a:p>
          <a:p>
            <a:r>
              <a:rPr lang="fi-FI">
                <a:cs typeface="Calibri"/>
              </a:rPr>
              <a:t>Suuri osa kansallisista linjauksista on siirretty paikalliseen opetussuunnitelmaan sellaisenaan noudatettaviksi. </a:t>
            </a:r>
            <a:endParaRPr lang="fi-FI">
              <a:ea typeface="+mn-lt"/>
              <a:cs typeface="+mn-lt"/>
            </a:endParaRPr>
          </a:p>
          <a:p>
            <a:r>
              <a:rPr lang="fi-FI">
                <a:cs typeface="Calibri"/>
              </a:rPr>
              <a:t>Numeroarviointia on aikaistettu neljännelle vuosiluokalle. </a:t>
            </a:r>
            <a:endParaRPr lang="en-US">
              <a:ea typeface="+mn-lt"/>
              <a:cs typeface="+mn-lt"/>
            </a:endParaRPr>
          </a:p>
          <a:p>
            <a:r>
              <a:rPr lang="fi-FI" sz="1600">
                <a:cs typeface="Calibri"/>
              </a:rPr>
              <a:t>(31/03/2021 Opetushallituksen diasta)</a:t>
            </a:r>
            <a:endParaRPr lang="fi-FI" sz="1600">
              <a:ea typeface="+mn-lt"/>
              <a:cs typeface="+mn-lt"/>
            </a:endParaRPr>
          </a:p>
          <a:p>
            <a:endParaRPr lang="fi-FI">
              <a:cs typeface="Calibri"/>
            </a:endParaRPr>
          </a:p>
        </p:txBody>
      </p:sp>
    </p:spTree>
    <p:extLst>
      <p:ext uri="{BB962C8B-B14F-4D97-AF65-F5344CB8AC3E}">
        <p14:creationId xmlns:p14="http://schemas.microsoft.com/office/powerpoint/2010/main" val="3677560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10C35F-FA9E-4135-AACF-B9AE698F1B77}"/>
              </a:ext>
            </a:extLst>
          </p:cNvPr>
          <p:cNvSpPr>
            <a:spLocks noGrp="1"/>
          </p:cNvSpPr>
          <p:nvPr>
            <p:ph type="title"/>
          </p:nvPr>
        </p:nvSpPr>
        <p:spPr/>
        <p:txBody>
          <a:bodyPr/>
          <a:lstStyle/>
          <a:p>
            <a:r>
              <a:rPr lang="fi-FI">
                <a:latin typeface="Calibri"/>
                <a:cs typeface="Calibri"/>
              </a:rPr>
              <a:t>Kriteerien lähtökohtia</a:t>
            </a:r>
            <a:endParaRPr lang="fi-FI"/>
          </a:p>
        </p:txBody>
      </p:sp>
      <p:sp>
        <p:nvSpPr>
          <p:cNvPr id="3" name="Sisällön paikkamerkki 2">
            <a:extLst>
              <a:ext uri="{FF2B5EF4-FFF2-40B4-BE49-F238E27FC236}">
                <a16:creationId xmlns:a16="http://schemas.microsoft.com/office/drawing/2014/main" id="{D39814B9-D4CE-4AE6-B047-E905D0443AEE}"/>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fi-FI">
                <a:cs typeface="Calibri"/>
              </a:rPr>
              <a:t>• Perusopetuksessa on kaikille oppilaille </a:t>
            </a:r>
            <a:r>
              <a:rPr lang="fi-FI">
                <a:solidFill>
                  <a:srgbClr val="FF0000"/>
                </a:solidFill>
                <a:cs typeface="Calibri"/>
              </a:rPr>
              <a:t>yhteiset tavoitteet,</a:t>
            </a:r>
            <a:r>
              <a:rPr lang="fi-FI">
                <a:cs typeface="Calibri"/>
              </a:rPr>
              <a:t> joiden suunnassa opetus ja oppiminen toteutuu </a:t>
            </a:r>
            <a:endParaRPr lang="en-US">
              <a:ea typeface="+mn-lt"/>
              <a:cs typeface="+mn-lt"/>
            </a:endParaRPr>
          </a:p>
          <a:p>
            <a:pPr marL="0" indent="0">
              <a:buNone/>
            </a:pPr>
            <a:r>
              <a:rPr lang="fi-FI">
                <a:cs typeface="Calibri"/>
              </a:rPr>
              <a:t>• </a:t>
            </a:r>
            <a:r>
              <a:rPr lang="fi-FI">
                <a:solidFill>
                  <a:srgbClr val="FF0000"/>
                </a:solidFill>
                <a:cs typeface="Calibri"/>
              </a:rPr>
              <a:t>Kriteerit kuvaavat</a:t>
            </a:r>
            <a:r>
              <a:rPr lang="fi-FI">
                <a:cs typeface="Calibri"/>
              </a:rPr>
              <a:t> tietyn arvosanan saamisen edellyttämää </a:t>
            </a:r>
            <a:r>
              <a:rPr lang="fi-FI">
                <a:solidFill>
                  <a:srgbClr val="FF0000"/>
                </a:solidFill>
                <a:cs typeface="Calibri"/>
              </a:rPr>
              <a:t>osaamisen tasoa</a:t>
            </a:r>
            <a:r>
              <a:rPr lang="fi-FI">
                <a:cs typeface="Calibri"/>
              </a:rPr>
              <a:t>. Kriteerit eivät ole eri tasoisia tavoitteita. </a:t>
            </a:r>
            <a:endParaRPr lang="fi-FI">
              <a:ea typeface="+mn-lt"/>
              <a:cs typeface="+mn-lt"/>
            </a:endParaRPr>
          </a:p>
          <a:p>
            <a:pPr marL="0" indent="0">
              <a:buNone/>
            </a:pPr>
            <a:r>
              <a:rPr lang="fi-FI">
                <a:cs typeface="Calibri"/>
              </a:rPr>
              <a:t>• Oppiaineen opetuksen </a:t>
            </a:r>
            <a:r>
              <a:rPr lang="fi-FI">
                <a:solidFill>
                  <a:srgbClr val="FF0000"/>
                </a:solidFill>
                <a:cs typeface="Calibri"/>
              </a:rPr>
              <a:t>tavoitteet ja keskeiset sisällöt on </a:t>
            </a:r>
            <a:r>
              <a:rPr lang="fi-FI" err="1">
                <a:solidFill>
                  <a:srgbClr val="FF0000"/>
                </a:solidFill>
                <a:cs typeface="Calibri"/>
              </a:rPr>
              <a:t>vuosiluokkaistettu</a:t>
            </a:r>
            <a:r>
              <a:rPr lang="fi-FI">
                <a:solidFill>
                  <a:srgbClr val="FF0000"/>
                </a:solidFill>
                <a:cs typeface="Calibri"/>
              </a:rPr>
              <a:t> paikallisessa opetussuunnitelmassa</a:t>
            </a:r>
            <a:r>
              <a:rPr lang="fi-FI">
                <a:cs typeface="Calibri"/>
              </a:rPr>
              <a:t>. </a:t>
            </a:r>
            <a:endParaRPr lang="fi-FI">
              <a:ea typeface="+mn-lt"/>
              <a:cs typeface="+mn-lt"/>
            </a:endParaRPr>
          </a:p>
          <a:p>
            <a:pPr marL="0" indent="0">
              <a:buNone/>
            </a:pPr>
            <a:r>
              <a:rPr lang="fi-FI">
                <a:cs typeface="Calibri"/>
              </a:rPr>
              <a:t>• Opetuksen tavoitteista on johdettu oppilaan oppimisen tavoitteet, oppimisen tavoitteita ei </a:t>
            </a:r>
            <a:r>
              <a:rPr lang="fi-FI" err="1">
                <a:cs typeface="Calibri"/>
              </a:rPr>
              <a:t>vuosiluokkaisteta</a:t>
            </a:r>
            <a:r>
              <a:rPr lang="fi-FI">
                <a:cs typeface="Calibri"/>
              </a:rPr>
              <a:t> </a:t>
            </a:r>
            <a:endParaRPr lang="fi-FI">
              <a:ea typeface="+mn-lt"/>
              <a:cs typeface="+mn-lt"/>
            </a:endParaRPr>
          </a:p>
          <a:p>
            <a:pPr marL="0" indent="0">
              <a:buNone/>
            </a:pPr>
            <a:r>
              <a:rPr lang="fi-FI">
                <a:cs typeface="Calibri"/>
              </a:rPr>
              <a:t>• Päättöarvioinnin kriteerityössä on </a:t>
            </a:r>
            <a:r>
              <a:rPr lang="fi-FI">
                <a:solidFill>
                  <a:srgbClr val="FF0000"/>
                </a:solidFill>
                <a:cs typeface="Calibri"/>
              </a:rPr>
              <a:t>muokattu</a:t>
            </a:r>
            <a:r>
              <a:rPr lang="fi-FI">
                <a:cs typeface="Calibri"/>
              </a:rPr>
              <a:t> paikoin sekä arvioinnin kohdetta että </a:t>
            </a:r>
            <a:r>
              <a:rPr lang="fi-FI">
                <a:solidFill>
                  <a:srgbClr val="FF0000"/>
                </a:solidFill>
                <a:cs typeface="Calibri"/>
              </a:rPr>
              <a:t>arvosanan 8 kriteeriä </a:t>
            </a:r>
            <a:r>
              <a:rPr lang="fi-FI">
                <a:cs typeface="Calibri"/>
              </a:rPr>
              <a:t>eli hyvän osaamisen tason kuvausta Pyrkimys yksiselitteisyyteen ja yhdenvertaisuuteen</a:t>
            </a:r>
            <a:endParaRPr lang="fi-FI">
              <a:ea typeface="+mn-lt"/>
              <a:cs typeface="+mn-lt"/>
            </a:endParaRPr>
          </a:p>
          <a:p>
            <a:pPr marL="0" indent="0">
              <a:buNone/>
            </a:pPr>
            <a:endParaRPr lang="fi-FI">
              <a:cs typeface="Calibri"/>
            </a:endParaRPr>
          </a:p>
        </p:txBody>
      </p:sp>
    </p:spTree>
    <p:extLst>
      <p:ext uri="{BB962C8B-B14F-4D97-AF65-F5344CB8AC3E}">
        <p14:creationId xmlns:p14="http://schemas.microsoft.com/office/powerpoint/2010/main" val="3965914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2" descr="Kuva, joka sisältää kohteen pöytä&#10;&#10;Kuvaus luotu automaattisesti">
            <a:extLst>
              <a:ext uri="{FF2B5EF4-FFF2-40B4-BE49-F238E27FC236}">
                <a16:creationId xmlns:a16="http://schemas.microsoft.com/office/drawing/2014/main" id="{CCD3EDC1-5A3F-4EB5-8D3B-EC74A037819C}"/>
              </a:ext>
            </a:extLst>
          </p:cNvPr>
          <p:cNvPicPr>
            <a:picLocks noChangeAspect="1"/>
          </p:cNvPicPr>
          <p:nvPr/>
        </p:nvPicPr>
        <p:blipFill>
          <a:blip r:embed="rId2"/>
          <a:stretch>
            <a:fillRect/>
          </a:stretch>
        </p:blipFill>
        <p:spPr>
          <a:xfrm>
            <a:off x="2723" y="-7071"/>
            <a:ext cx="12023269" cy="6776893"/>
          </a:xfrm>
          <a:prstGeom prst="rect">
            <a:avLst/>
          </a:prstGeom>
        </p:spPr>
      </p:pic>
    </p:spTree>
    <p:extLst>
      <p:ext uri="{BB962C8B-B14F-4D97-AF65-F5344CB8AC3E}">
        <p14:creationId xmlns:p14="http://schemas.microsoft.com/office/powerpoint/2010/main" val="848404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8F53B5-6E69-4BF1-A589-1BE5C4E0BD45}"/>
              </a:ext>
            </a:extLst>
          </p:cNvPr>
          <p:cNvSpPr>
            <a:spLocks noGrp="1"/>
          </p:cNvSpPr>
          <p:nvPr>
            <p:ph type="title"/>
          </p:nvPr>
        </p:nvSpPr>
        <p:spPr/>
        <p:txBody>
          <a:bodyPr/>
          <a:lstStyle/>
          <a:p>
            <a:r>
              <a:rPr lang="fi-FI">
                <a:cs typeface="Calibri Light"/>
              </a:rPr>
              <a:t>Mitä arvioidaan? Työskentelyn arviointi </a:t>
            </a:r>
            <a:endParaRPr lang="fi-FI"/>
          </a:p>
        </p:txBody>
      </p:sp>
      <p:sp>
        <p:nvSpPr>
          <p:cNvPr id="3" name="Sisällön paikkamerkki 2">
            <a:extLst>
              <a:ext uri="{FF2B5EF4-FFF2-40B4-BE49-F238E27FC236}">
                <a16:creationId xmlns:a16="http://schemas.microsoft.com/office/drawing/2014/main" id="{40F88007-D47F-4B28-A743-D00D250F7FD7}"/>
              </a:ext>
            </a:extLst>
          </p:cNvPr>
          <p:cNvSpPr>
            <a:spLocks noGrp="1"/>
          </p:cNvSpPr>
          <p:nvPr>
            <p:ph idx="1"/>
          </p:nvPr>
        </p:nvSpPr>
        <p:spPr/>
        <p:txBody>
          <a:bodyPr vert="horz" lIns="91440" tIns="45720" rIns="91440" bIns="45720" rtlCol="0" anchor="t">
            <a:normAutofit/>
          </a:bodyPr>
          <a:lstStyle/>
          <a:p>
            <a:pPr>
              <a:buNone/>
            </a:pPr>
            <a:endParaRPr lang="fi-FI">
              <a:latin typeface="Calibri Light"/>
              <a:ea typeface="+mn-lt"/>
              <a:cs typeface="Calibri Light"/>
            </a:endParaRPr>
          </a:p>
          <a:p>
            <a:pPr marL="0" indent="0">
              <a:buNone/>
            </a:pPr>
            <a:endParaRPr lang="fi-FI">
              <a:cs typeface="Calibri" panose="020F0502020204030204"/>
            </a:endParaRPr>
          </a:p>
        </p:txBody>
      </p:sp>
      <p:sp>
        <p:nvSpPr>
          <p:cNvPr id="4" name="Tekstiruutu 3">
            <a:extLst>
              <a:ext uri="{FF2B5EF4-FFF2-40B4-BE49-F238E27FC236}">
                <a16:creationId xmlns:a16="http://schemas.microsoft.com/office/drawing/2014/main" id="{B2736257-AAE2-48CA-99C5-649528BA9F39}"/>
              </a:ext>
            </a:extLst>
          </p:cNvPr>
          <p:cNvSpPr txBox="1"/>
          <p:nvPr/>
        </p:nvSpPr>
        <p:spPr>
          <a:xfrm>
            <a:off x="1396481" y="1590870"/>
            <a:ext cx="8893628"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800">
                <a:cs typeface="Arial"/>
              </a:rPr>
              <a:t>Osa oppiaineiden arviointia </a:t>
            </a:r>
            <a:r>
              <a:rPr lang="en-US" sz="2800">
                <a:cs typeface="Arial"/>
              </a:rPr>
              <a:t>​</a:t>
            </a:r>
            <a:endParaRPr lang="fi-FI"/>
          </a:p>
          <a:p>
            <a:r>
              <a:rPr lang="fi-FI" sz="2800">
                <a:cs typeface="Segoe UI"/>
              </a:rPr>
              <a:t>- Perustuu eri oppiaineissa asetettuihin työskentelytaitojen tavoitteisiin ( huom. myös paikallinen </a:t>
            </a:r>
            <a:r>
              <a:rPr lang="fi-FI" sz="2800" err="1">
                <a:cs typeface="Segoe UI"/>
              </a:rPr>
              <a:t>ops</a:t>
            </a:r>
            <a:r>
              <a:rPr lang="fi-FI" sz="2800">
                <a:cs typeface="Segoe UI"/>
              </a:rPr>
              <a:t>)</a:t>
            </a:r>
            <a:r>
              <a:rPr lang="en-US" sz="2800">
                <a:cs typeface="Segoe UI"/>
              </a:rPr>
              <a:t>​</a:t>
            </a:r>
          </a:p>
          <a:p>
            <a:r>
              <a:rPr lang="fi-FI" sz="2800">
                <a:cs typeface="Segoe UI"/>
              </a:rPr>
              <a:t> - Taito työskennellä </a:t>
            </a:r>
            <a:r>
              <a:rPr lang="fi-FI" sz="2800">
                <a:solidFill>
                  <a:srgbClr val="FF0000"/>
                </a:solidFill>
                <a:cs typeface="Segoe UI"/>
              </a:rPr>
              <a:t>itsenäisesti ja yhdessä ​</a:t>
            </a:r>
          </a:p>
          <a:p>
            <a:r>
              <a:rPr lang="fi-FI" sz="2800">
                <a:cs typeface="Segoe UI"/>
              </a:rPr>
              <a:t>- Taito </a:t>
            </a:r>
            <a:r>
              <a:rPr lang="fi-FI" sz="2800">
                <a:solidFill>
                  <a:srgbClr val="FF0000"/>
                </a:solidFill>
                <a:cs typeface="Segoe UI"/>
              </a:rPr>
              <a:t>suunnitella ja arvioida </a:t>
            </a:r>
            <a:r>
              <a:rPr lang="fi-FI" sz="2800">
                <a:cs typeface="Segoe UI"/>
              </a:rPr>
              <a:t>omaa työskentelyä ​</a:t>
            </a:r>
          </a:p>
          <a:p>
            <a:r>
              <a:rPr lang="fi-FI" sz="2800">
                <a:cs typeface="Segoe UI"/>
              </a:rPr>
              <a:t>- Taito toimia v</a:t>
            </a:r>
            <a:r>
              <a:rPr lang="fi-FI" sz="2800">
                <a:solidFill>
                  <a:srgbClr val="FF0000"/>
                </a:solidFill>
                <a:cs typeface="Segoe UI"/>
              </a:rPr>
              <a:t>astuullisesti ja parhaansa yrittäen ​</a:t>
            </a:r>
          </a:p>
          <a:p>
            <a:r>
              <a:rPr lang="fi-FI" sz="2800">
                <a:cs typeface="Segoe UI"/>
              </a:rPr>
              <a:t>- Taito toimia </a:t>
            </a:r>
            <a:r>
              <a:rPr lang="fi-FI" sz="2800">
                <a:solidFill>
                  <a:srgbClr val="FF0000"/>
                </a:solidFill>
                <a:cs typeface="Segoe UI"/>
              </a:rPr>
              <a:t>rakentavassa vuorovaikutuksessa</a:t>
            </a:r>
            <a:r>
              <a:rPr lang="fi-FI" sz="2800">
                <a:cs typeface="Segoe UI"/>
              </a:rPr>
              <a:t> Paikallisessa suunnitelmassa voi olla tarkennuksia, kuvauksia, taulukoita! ​</a:t>
            </a:r>
          </a:p>
          <a:p>
            <a:r>
              <a:rPr lang="fi-FI" sz="1200">
                <a:cs typeface="Segoe UI"/>
              </a:rPr>
              <a:t>Lähde: 31/03/2021 Opetushallitus FT, </a:t>
            </a:r>
            <a:r>
              <a:rPr lang="fi-FI" sz="1200" err="1">
                <a:cs typeface="Segoe UI"/>
              </a:rPr>
              <a:t>KtaO</a:t>
            </a:r>
            <a:r>
              <a:rPr lang="fi-FI" sz="1200">
                <a:cs typeface="Segoe UI"/>
              </a:rPr>
              <a:t> Marja Myllykangas​</a:t>
            </a:r>
          </a:p>
        </p:txBody>
      </p:sp>
    </p:spTree>
    <p:extLst>
      <p:ext uri="{BB962C8B-B14F-4D97-AF65-F5344CB8AC3E}">
        <p14:creationId xmlns:p14="http://schemas.microsoft.com/office/powerpoint/2010/main" val="4285572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A431B0-7E50-4F43-A6DB-B929A724CC0C}"/>
              </a:ext>
            </a:extLst>
          </p:cNvPr>
          <p:cNvSpPr>
            <a:spLocks noGrp="1"/>
          </p:cNvSpPr>
          <p:nvPr>
            <p:ph type="title"/>
          </p:nvPr>
        </p:nvSpPr>
        <p:spPr/>
        <p:txBody>
          <a:bodyPr>
            <a:normAutofit/>
          </a:bodyPr>
          <a:lstStyle/>
          <a:p>
            <a:r>
              <a:rPr lang="fi-FI" sz="3200">
                <a:cs typeface="Calibri Light"/>
              </a:rPr>
              <a:t>Päättöarvioinnin kriteerien kompensaatioperiaate ja tavoitteiden erilaiset laajuudet</a:t>
            </a:r>
            <a:endParaRPr lang="fi-FI" sz="3200">
              <a:ea typeface="+mj-lt"/>
              <a:cs typeface="+mj-lt"/>
            </a:endParaRPr>
          </a:p>
          <a:p>
            <a:endParaRPr lang="fi-FI">
              <a:cs typeface="Calibri Light"/>
            </a:endParaRPr>
          </a:p>
        </p:txBody>
      </p:sp>
      <p:sp>
        <p:nvSpPr>
          <p:cNvPr id="3" name="Sisällön paikkamerkki 2">
            <a:extLst>
              <a:ext uri="{FF2B5EF4-FFF2-40B4-BE49-F238E27FC236}">
                <a16:creationId xmlns:a16="http://schemas.microsoft.com/office/drawing/2014/main" id="{4C5D7DBA-FB19-4332-B671-710E44943BFC}"/>
              </a:ext>
            </a:extLst>
          </p:cNvPr>
          <p:cNvSpPr>
            <a:spLocks noGrp="1"/>
          </p:cNvSpPr>
          <p:nvPr>
            <p:ph idx="1"/>
          </p:nvPr>
        </p:nvSpPr>
        <p:spPr/>
        <p:txBody>
          <a:bodyPr vert="horz" lIns="91440" tIns="45720" rIns="91440" bIns="45720" rtlCol="0" anchor="t">
            <a:normAutofit fontScale="92500" lnSpcReduction="10000"/>
          </a:bodyPr>
          <a:lstStyle/>
          <a:p>
            <a:r>
              <a:rPr lang="fi-FI">
                <a:cs typeface="Calibri"/>
              </a:rPr>
              <a:t>• Kaikki opetuksen tavoitteet ovat yhtä tärkeitä, mutta tavoitteet ovat laajuudeltaan erilaisia. Osa tavoitteista on kumuloituvia prosessi- tai taitotavoitteita, osa taas selkeästi tiettyyn sisältöön viittaavia. </a:t>
            </a:r>
            <a:endParaRPr lang="fi-FI">
              <a:ea typeface="+mn-lt"/>
              <a:cs typeface="+mn-lt"/>
            </a:endParaRPr>
          </a:p>
          <a:p>
            <a:r>
              <a:rPr lang="fi-FI">
                <a:cs typeface="Calibri"/>
              </a:rPr>
              <a:t>• </a:t>
            </a:r>
            <a:r>
              <a:rPr lang="fi-FI">
                <a:solidFill>
                  <a:srgbClr val="FF0000"/>
                </a:solidFill>
                <a:cs typeface="Calibri"/>
              </a:rPr>
              <a:t>Opetuksen tavoitteet on </a:t>
            </a:r>
            <a:r>
              <a:rPr lang="fi-FI" err="1">
                <a:solidFill>
                  <a:srgbClr val="FF0000"/>
                </a:solidFill>
                <a:cs typeface="Calibri"/>
              </a:rPr>
              <a:t>vuosiluokkaistettu</a:t>
            </a:r>
            <a:r>
              <a:rPr lang="fi-FI">
                <a:solidFill>
                  <a:srgbClr val="FF0000"/>
                </a:solidFill>
                <a:cs typeface="Calibri"/>
              </a:rPr>
              <a:t> paikallisesti:</a:t>
            </a:r>
            <a:r>
              <a:rPr lang="fi-FI">
                <a:cs typeface="Calibri"/>
              </a:rPr>
              <a:t> osaa tavoitteista käsitellään kaikilla vuosiluokilla, osaa ehkä vain yhdellä vuosiluokalla riippuen oppiaineesta.</a:t>
            </a:r>
            <a:endParaRPr lang="fi-FI">
              <a:ea typeface="+mn-lt"/>
              <a:cs typeface="+mn-lt"/>
            </a:endParaRPr>
          </a:p>
          <a:p>
            <a:endParaRPr lang="fi-FI">
              <a:cs typeface="Calibri"/>
            </a:endParaRPr>
          </a:p>
          <a:p>
            <a:r>
              <a:rPr lang="fi-FI">
                <a:cs typeface="Calibri"/>
              </a:rPr>
              <a:t>Kompensaatioperiaate on kuvattu kriteeritaulukoita edeltävässä tekstissä: </a:t>
            </a:r>
            <a:r>
              <a:rPr lang="fi-FI">
                <a:solidFill>
                  <a:srgbClr val="FF0000"/>
                </a:solidFill>
                <a:cs typeface="Calibri"/>
              </a:rPr>
              <a:t>Paremman osaamisen tason saavuttaminen jonkin tavoitteen osalta voi kompensoida hylätyn tai heikomman suoriutumisen jonkin muun tavoitteen osalta. </a:t>
            </a:r>
            <a:endParaRPr lang="en-US">
              <a:ea typeface="+mn-lt"/>
              <a:cs typeface="+mn-lt"/>
            </a:endParaRPr>
          </a:p>
        </p:txBody>
      </p:sp>
    </p:spTree>
    <p:extLst>
      <p:ext uri="{BB962C8B-B14F-4D97-AF65-F5344CB8AC3E}">
        <p14:creationId xmlns:p14="http://schemas.microsoft.com/office/powerpoint/2010/main" val="1286855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72FC892-1798-4AC6-B683-66C88D86CF53}"/>
              </a:ext>
            </a:extLst>
          </p:cNvPr>
          <p:cNvSpPr>
            <a:spLocks noGrp="1"/>
          </p:cNvSpPr>
          <p:nvPr>
            <p:ph type="title"/>
          </p:nvPr>
        </p:nvSpPr>
        <p:spPr>
          <a:xfrm>
            <a:off x="1371599" y="294538"/>
            <a:ext cx="9895951" cy="1033669"/>
          </a:xfrm>
        </p:spPr>
        <p:txBody>
          <a:bodyPr>
            <a:normAutofit/>
          </a:bodyPr>
          <a:lstStyle/>
          <a:p>
            <a:r>
              <a:rPr lang="fi-FI" sz="4000">
                <a:solidFill>
                  <a:srgbClr val="FFFFFF"/>
                </a:solidFill>
                <a:cs typeface="Calibri Light"/>
              </a:rPr>
              <a:t>Arviointiluku 6.1.2</a:t>
            </a:r>
          </a:p>
        </p:txBody>
      </p:sp>
      <p:sp>
        <p:nvSpPr>
          <p:cNvPr id="3" name="Sisällön paikkamerkki 2">
            <a:extLst>
              <a:ext uri="{FF2B5EF4-FFF2-40B4-BE49-F238E27FC236}">
                <a16:creationId xmlns:a16="http://schemas.microsoft.com/office/drawing/2014/main" id="{07C91DFD-32CA-4F1D-A17C-39EDA5EF0E12}"/>
              </a:ext>
            </a:extLst>
          </p:cNvPr>
          <p:cNvSpPr>
            <a:spLocks noGrp="1"/>
          </p:cNvSpPr>
          <p:nvPr>
            <p:ph idx="1"/>
          </p:nvPr>
        </p:nvSpPr>
        <p:spPr>
          <a:xfrm>
            <a:off x="1371599" y="2318197"/>
            <a:ext cx="9724031" cy="3683358"/>
          </a:xfrm>
        </p:spPr>
        <p:txBody>
          <a:bodyPr vert="horz" lIns="91440" tIns="45720" rIns="91440" bIns="45720" rtlCol="0" anchor="ctr">
            <a:normAutofit/>
          </a:bodyPr>
          <a:lstStyle/>
          <a:p>
            <a:endParaRPr lang="fi-FI" sz="2000">
              <a:ea typeface="+mn-lt"/>
              <a:cs typeface="+mn-lt"/>
            </a:endParaRPr>
          </a:p>
          <a:p>
            <a:pPr marL="0" indent="0">
              <a:buNone/>
            </a:pPr>
            <a:r>
              <a:rPr lang="fi-FI" sz="2000">
                <a:ea typeface="+mn-lt"/>
                <a:cs typeface="+mn-lt"/>
              </a:rPr>
              <a:t>Lukuvuoden päätteeksi tehtävä arviointi on summatiivinen kokonaisarviointi oppilaan koko lukuvuoden suoriutumisesta. </a:t>
            </a:r>
            <a:endParaRPr lang="fi-FI" sz="2000">
              <a:cs typeface="Calibri"/>
            </a:endParaRPr>
          </a:p>
          <a:p>
            <a:pPr marL="0" indent="0">
              <a:buNone/>
            </a:pPr>
            <a:endParaRPr lang="fi-FI" sz="2000">
              <a:ea typeface="+mn-lt"/>
              <a:cs typeface="+mn-lt"/>
            </a:endParaRPr>
          </a:p>
          <a:p>
            <a:pPr marL="0" indent="0">
              <a:buNone/>
            </a:pPr>
            <a:r>
              <a:rPr lang="fi-FI" sz="2000">
                <a:ea typeface="+mn-lt"/>
                <a:cs typeface="+mn-lt"/>
              </a:rPr>
              <a:t>Päättöarviointi kohdistuu oppiaineille asetettuihin tavoitteisiin perusopetuksen oppimäärän päättyessä.</a:t>
            </a:r>
          </a:p>
          <a:p>
            <a:pPr marL="0" indent="0">
              <a:buNone/>
            </a:pPr>
            <a:endParaRPr lang="fi-FI" sz="2000">
              <a:ea typeface="+mn-lt"/>
              <a:cs typeface="+mn-lt"/>
            </a:endParaRPr>
          </a:p>
          <a:p>
            <a:pPr marL="0" indent="0">
              <a:buNone/>
            </a:pPr>
            <a:r>
              <a:rPr lang="fi-FI" sz="2000">
                <a:ea typeface="+mn-lt"/>
                <a:cs typeface="+mn-lt"/>
              </a:rPr>
              <a:t>Summatiivinen arviointi tehdään suhteessa perusopetuksen opetussuunnitelman perusteissa asetettuihin ja niiden pohjalta paikallisessa opetussuunnitelmassa vuosiluokittain tarkennettuihin oppiaineiden tavoitteisiin. </a:t>
            </a:r>
            <a:endParaRPr lang="fi-FI" sz="2000">
              <a:cs typeface="Calibri"/>
            </a:endParaRPr>
          </a:p>
        </p:txBody>
      </p:sp>
    </p:spTree>
    <p:extLst>
      <p:ext uri="{BB962C8B-B14F-4D97-AF65-F5344CB8AC3E}">
        <p14:creationId xmlns:p14="http://schemas.microsoft.com/office/powerpoint/2010/main" val="3008835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9588039-8015-4041-A55E-041F90A8FB98}"/>
              </a:ext>
            </a:extLst>
          </p:cNvPr>
          <p:cNvSpPr>
            <a:spLocks noGrp="1"/>
          </p:cNvSpPr>
          <p:nvPr>
            <p:ph type="title"/>
          </p:nvPr>
        </p:nvSpPr>
        <p:spPr>
          <a:xfrm>
            <a:off x="1371599" y="294538"/>
            <a:ext cx="9895951" cy="1033669"/>
          </a:xfrm>
        </p:spPr>
        <p:txBody>
          <a:bodyPr>
            <a:normAutofit/>
          </a:bodyPr>
          <a:lstStyle/>
          <a:p>
            <a:r>
              <a:rPr lang="fi-FI" sz="4000">
                <a:solidFill>
                  <a:srgbClr val="FFFFFF"/>
                </a:solidFill>
                <a:cs typeface="Calibri Light"/>
              </a:rPr>
              <a:t>VESOn ohjelma</a:t>
            </a:r>
            <a:endParaRPr lang="fi-FI" sz="4000">
              <a:solidFill>
                <a:srgbClr val="FFFFFF"/>
              </a:solidFill>
            </a:endParaRPr>
          </a:p>
        </p:txBody>
      </p:sp>
      <p:sp>
        <p:nvSpPr>
          <p:cNvPr id="3" name="Sisällön paikkamerkki 2">
            <a:extLst>
              <a:ext uri="{FF2B5EF4-FFF2-40B4-BE49-F238E27FC236}">
                <a16:creationId xmlns:a16="http://schemas.microsoft.com/office/drawing/2014/main" id="{97A03ED0-F5DE-4DD4-BBEA-C656FD12B632}"/>
              </a:ext>
            </a:extLst>
          </p:cNvPr>
          <p:cNvSpPr>
            <a:spLocks noGrp="1"/>
          </p:cNvSpPr>
          <p:nvPr>
            <p:ph idx="1"/>
          </p:nvPr>
        </p:nvSpPr>
        <p:spPr>
          <a:xfrm>
            <a:off x="1371599" y="2318197"/>
            <a:ext cx="9724031" cy="3683358"/>
          </a:xfrm>
        </p:spPr>
        <p:txBody>
          <a:bodyPr vert="horz" lIns="91440" tIns="45720" rIns="91440" bIns="45720" rtlCol="0" anchor="ctr">
            <a:normAutofit/>
          </a:bodyPr>
          <a:lstStyle/>
          <a:p>
            <a:pPr marL="0" indent="0">
              <a:buNone/>
            </a:pPr>
            <a:r>
              <a:rPr lang="fi-FI" sz="2000">
                <a:cs typeface="Calibri" panose="020F0502020204030204"/>
              </a:rPr>
              <a:t>14.00 kahvit opettajainhuoneesta, siirtyminen oman ryhmän tilaan, liittyminen Teams-kokoukseen (huomaa, että samassa huoneessa  voi pitää mikkiä päällä </a:t>
            </a:r>
            <a:r>
              <a:rPr lang="fi-FI" sz="2000">
                <a:ea typeface="+mn-lt"/>
                <a:cs typeface="+mn-lt"/>
              </a:rPr>
              <a:t>yhdellä koneella kerrallaan</a:t>
            </a:r>
            <a:r>
              <a:rPr lang="fi-FI" sz="2000">
                <a:cs typeface="Calibri" panose="020F0502020204030204"/>
              </a:rPr>
              <a:t>)</a:t>
            </a:r>
          </a:p>
          <a:p>
            <a:pPr marL="0" indent="0">
              <a:buNone/>
            </a:pPr>
            <a:r>
              <a:rPr lang="fi-FI" sz="2000">
                <a:cs typeface="Calibri" panose="020F0502020204030204"/>
              </a:rPr>
              <a:t>14.15 yhteinen osuus Teamsin välityksellä</a:t>
            </a:r>
          </a:p>
          <a:p>
            <a:pPr marL="0" indent="0">
              <a:buNone/>
            </a:pPr>
            <a:r>
              <a:rPr lang="fi-FI" sz="2000">
                <a:cs typeface="Calibri" panose="020F0502020204030204"/>
              </a:rPr>
              <a:t>TAUKO LIIKKUVAN KOULUN PERIAATTEELLA </a:t>
            </a:r>
          </a:p>
          <a:p>
            <a:pPr marL="0" indent="0">
              <a:buNone/>
            </a:pPr>
            <a:r>
              <a:rPr lang="fi-FI" sz="2000">
                <a:cs typeface="Calibri" panose="020F0502020204030204"/>
              </a:rPr>
              <a:t>15.00 ryhmätyö; Jenni, Minna ja Pasi kiertelevät ja ovat tavoitettavissa Teamsin kautta</a:t>
            </a:r>
          </a:p>
          <a:p>
            <a:pPr marL="0" indent="0">
              <a:buNone/>
            </a:pPr>
            <a:r>
              <a:rPr lang="fi-FI" sz="2000">
                <a:cs typeface="Calibri" panose="020F0502020204030204"/>
              </a:rPr>
              <a:t>16.50 vastaaminen Forms-kyselyyn jatkoa ajatellen</a:t>
            </a:r>
          </a:p>
          <a:p>
            <a:pPr marL="0" indent="0">
              <a:buNone/>
            </a:pPr>
            <a:r>
              <a:rPr lang="fi-FI" sz="2000">
                <a:cs typeface="Calibri" panose="020F0502020204030204"/>
              </a:rPr>
              <a:t>17.00 VESO loppuu</a:t>
            </a:r>
          </a:p>
        </p:txBody>
      </p:sp>
    </p:spTree>
    <p:extLst>
      <p:ext uri="{BB962C8B-B14F-4D97-AF65-F5344CB8AC3E}">
        <p14:creationId xmlns:p14="http://schemas.microsoft.com/office/powerpoint/2010/main" val="336999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DBC98F33-5FD6-41D3-8C73-D3E96C4A4D9A}"/>
              </a:ext>
            </a:extLst>
          </p:cNvPr>
          <p:cNvSpPr>
            <a:spLocks noGrp="1"/>
          </p:cNvSpPr>
          <p:nvPr>
            <p:ph type="title"/>
          </p:nvPr>
        </p:nvSpPr>
        <p:spPr>
          <a:xfrm>
            <a:off x="1371599" y="294538"/>
            <a:ext cx="9895951" cy="1033669"/>
          </a:xfrm>
        </p:spPr>
        <p:txBody>
          <a:bodyPr>
            <a:normAutofit/>
          </a:bodyPr>
          <a:lstStyle/>
          <a:p>
            <a:r>
              <a:rPr lang="fi-FI" sz="4000">
                <a:solidFill>
                  <a:srgbClr val="FFFFFF"/>
                </a:solidFill>
                <a:cs typeface="Calibri Light"/>
              </a:rPr>
              <a:t>Arviointiluku 6.2</a:t>
            </a:r>
          </a:p>
        </p:txBody>
      </p:sp>
      <p:sp>
        <p:nvSpPr>
          <p:cNvPr id="3" name="Sisällön paikkamerkki 2">
            <a:extLst>
              <a:ext uri="{FF2B5EF4-FFF2-40B4-BE49-F238E27FC236}">
                <a16:creationId xmlns:a16="http://schemas.microsoft.com/office/drawing/2014/main" id="{3A06EC60-6C06-4DEC-BA68-90EF72EF1D7A}"/>
              </a:ext>
            </a:extLst>
          </p:cNvPr>
          <p:cNvSpPr>
            <a:spLocks noGrp="1"/>
          </p:cNvSpPr>
          <p:nvPr>
            <p:ph idx="1"/>
          </p:nvPr>
        </p:nvSpPr>
        <p:spPr>
          <a:xfrm>
            <a:off x="1371599" y="2318197"/>
            <a:ext cx="9724031" cy="3683358"/>
          </a:xfrm>
        </p:spPr>
        <p:txBody>
          <a:bodyPr vert="horz" lIns="91440" tIns="45720" rIns="91440" bIns="45720" rtlCol="0" anchor="ctr">
            <a:normAutofit/>
          </a:bodyPr>
          <a:lstStyle/>
          <a:p>
            <a:pPr marL="0" indent="0">
              <a:buNone/>
            </a:pPr>
            <a:r>
              <a:rPr lang="fi-FI" sz="2000">
                <a:ea typeface="+mn-lt"/>
                <a:cs typeface="+mn-lt"/>
              </a:rPr>
              <a:t>Oppilaan osaamisen arvioinnissa käytetään perusopetuksen opetussuunnitelman perusteissa määriteltyjä, oppiaineiden tavoitteista johdettuja arviointikriteereitä. </a:t>
            </a:r>
            <a:endParaRPr lang="fi-FI" sz="2000">
              <a:cs typeface="Calibri" panose="020F0502020204030204"/>
            </a:endParaRPr>
          </a:p>
          <a:p>
            <a:pPr marL="0" indent="0">
              <a:buNone/>
            </a:pPr>
            <a:endParaRPr lang="fi-FI" sz="2000">
              <a:ea typeface="+mn-lt"/>
              <a:cs typeface="+mn-lt"/>
            </a:endParaRPr>
          </a:p>
          <a:p>
            <a:pPr marL="0" indent="0">
              <a:buNone/>
            </a:pPr>
            <a:r>
              <a:rPr lang="fi-FI" sz="2000">
                <a:ea typeface="+mn-lt"/>
                <a:cs typeface="+mn-lt"/>
              </a:rPr>
              <a:t>Arviointikriteerit on laadittu eri vuosiluokkien päätteeksi annettavaan arviointiin ja päättöarviointiin. Kriteerit eivät ole oppilaille asetettuja tavoitteita, vaan ne määrittelevät eri arvosanoihin vaadittavan osaamisen tason. </a:t>
            </a:r>
            <a:endParaRPr lang="fi-FI" sz="2000">
              <a:cs typeface="Calibri"/>
            </a:endParaRPr>
          </a:p>
        </p:txBody>
      </p:sp>
    </p:spTree>
    <p:extLst>
      <p:ext uri="{BB962C8B-B14F-4D97-AF65-F5344CB8AC3E}">
        <p14:creationId xmlns:p14="http://schemas.microsoft.com/office/powerpoint/2010/main" val="1553093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E6B464B-0F0D-4883-AE0D-771CD5333EA0}"/>
              </a:ext>
            </a:extLst>
          </p:cNvPr>
          <p:cNvSpPr>
            <a:spLocks noGrp="1"/>
          </p:cNvSpPr>
          <p:nvPr>
            <p:ph type="title"/>
          </p:nvPr>
        </p:nvSpPr>
        <p:spPr>
          <a:xfrm>
            <a:off x="1371599" y="294538"/>
            <a:ext cx="9895951" cy="1033669"/>
          </a:xfrm>
        </p:spPr>
        <p:txBody>
          <a:bodyPr>
            <a:normAutofit/>
          </a:bodyPr>
          <a:lstStyle/>
          <a:p>
            <a:r>
              <a:rPr lang="fi-FI" sz="4000">
                <a:solidFill>
                  <a:srgbClr val="FFFFFF"/>
                </a:solidFill>
                <a:cs typeface="Calibri Light"/>
              </a:rPr>
              <a:t>Arviointiluku 6.3</a:t>
            </a:r>
            <a:endParaRPr lang="fi-FI" sz="4000">
              <a:solidFill>
                <a:srgbClr val="FFFFFF"/>
              </a:solidFill>
            </a:endParaRPr>
          </a:p>
        </p:txBody>
      </p:sp>
      <p:sp>
        <p:nvSpPr>
          <p:cNvPr id="3" name="Sisällön paikkamerkki 2">
            <a:extLst>
              <a:ext uri="{FF2B5EF4-FFF2-40B4-BE49-F238E27FC236}">
                <a16:creationId xmlns:a16="http://schemas.microsoft.com/office/drawing/2014/main" id="{F174CF23-A995-430C-9CB2-ABD22D5753E7}"/>
              </a:ext>
            </a:extLst>
          </p:cNvPr>
          <p:cNvSpPr>
            <a:spLocks noGrp="1"/>
          </p:cNvSpPr>
          <p:nvPr>
            <p:ph idx="1"/>
          </p:nvPr>
        </p:nvSpPr>
        <p:spPr>
          <a:xfrm>
            <a:off x="1371599" y="2318197"/>
            <a:ext cx="9724031" cy="3683358"/>
          </a:xfrm>
        </p:spPr>
        <p:txBody>
          <a:bodyPr vert="horz" lIns="91440" tIns="45720" rIns="91440" bIns="45720" rtlCol="0" anchor="ctr">
            <a:normAutofit/>
          </a:bodyPr>
          <a:lstStyle/>
          <a:p>
            <a:pPr marL="0" indent="0">
              <a:buNone/>
            </a:pPr>
            <a:r>
              <a:rPr lang="fi-FI" sz="2000">
                <a:ea typeface="+mn-lt"/>
                <a:cs typeface="+mn-lt"/>
              </a:rPr>
              <a:t>Osaamisen arviointi kohdistuu oppilaan tiedollisen ja taidollisen osaamisen tasoon. </a:t>
            </a:r>
            <a:endParaRPr lang="fi-FI"/>
          </a:p>
          <a:p>
            <a:pPr marL="0" indent="0">
              <a:buNone/>
            </a:pPr>
            <a:endParaRPr lang="fi-FI" sz="2000">
              <a:ea typeface="+mn-lt"/>
              <a:cs typeface="+mn-lt"/>
            </a:endParaRPr>
          </a:p>
          <a:p>
            <a:pPr marL="0" indent="0">
              <a:buNone/>
            </a:pPr>
            <a:r>
              <a:rPr lang="fi-FI" sz="2000">
                <a:ea typeface="+mn-lt"/>
                <a:cs typeface="+mn-lt"/>
              </a:rPr>
              <a:t>Oppilaan oppimista ohjataan ja osaamista arvioidaan aina suhteessa perusopetuksen opetussuunnitelman perusteissa eri oppiaineille määriteltyihin ja paikallisessa opetussuunnitelmassa vuosiluokittain täsmennettyihin tavoitteisiin. </a:t>
            </a:r>
          </a:p>
          <a:p>
            <a:pPr marL="0" indent="0">
              <a:buNone/>
            </a:pPr>
            <a:endParaRPr lang="fi-FI" sz="2000">
              <a:ea typeface="+mn-lt"/>
              <a:cs typeface="+mn-lt"/>
            </a:endParaRPr>
          </a:p>
          <a:p>
            <a:pPr marL="0" indent="0">
              <a:buNone/>
            </a:pPr>
            <a:r>
              <a:rPr lang="fi-FI" sz="2000">
                <a:ea typeface="+mn-lt"/>
                <a:cs typeface="+mn-lt"/>
              </a:rPr>
              <a:t>Oppilaan osaamisen arvioinnissa käytetään perusopetuksen opetussuunnitelman perusteissa määriteltyjä, tavoitteista johdettuja arviointikriteereitä eri vuosiluokkien päätteeksi annettavassa arvioinnissa ja päättöarvioinnissa.</a:t>
            </a:r>
            <a:endParaRPr lang="fi-FI" sz="2000">
              <a:cs typeface="Calibri"/>
            </a:endParaRPr>
          </a:p>
        </p:txBody>
      </p:sp>
    </p:spTree>
    <p:extLst>
      <p:ext uri="{BB962C8B-B14F-4D97-AF65-F5344CB8AC3E}">
        <p14:creationId xmlns:p14="http://schemas.microsoft.com/office/powerpoint/2010/main" val="3082106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9A1F9B2-3394-4486-AA1C-DF4EFB27525E}"/>
              </a:ext>
            </a:extLst>
          </p:cNvPr>
          <p:cNvSpPr>
            <a:spLocks noGrp="1"/>
          </p:cNvSpPr>
          <p:nvPr>
            <p:ph type="title"/>
          </p:nvPr>
        </p:nvSpPr>
        <p:spPr>
          <a:xfrm>
            <a:off x="1371599" y="294538"/>
            <a:ext cx="9895951" cy="1033669"/>
          </a:xfrm>
        </p:spPr>
        <p:txBody>
          <a:bodyPr>
            <a:normAutofit/>
          </a:bodyPr>
          <a:lstStyle/>
          <a:p>
            <a:r>
              <a:rPr lang="fi-FI" sz="4000">
                <a:solidFill>
                  <a:srgbClr val="FFFFFF"/>
                </a:solidFill>
                <a:cs typeface="Calibri Light"/>
              </a:rPr>
              <a:t>Luku 6.8</a:t>
            </a:r>
            <a:endParaRPr lang="fi-FI" sz="4000">
              <a:solidFill>
                <a:srgbClr val="FFFFFF"/>
              </a:solidFill>
            </a:endParaRPr>
          </a:p>
        </p:txBody>
      </p:sp>
      <p:sp>
        <p:nvSpPr>
          <p:cNvPr id="3" name="Sisällön paikkamerkki 2">
            <a:extLst>
              <a:ext uri="{FF2B5EF4-FFF2-40B4-BE49-F238E27FC236}">
                <a16:creationId xmlns:a16="http://schemas.microsoft.com/office/drawing/2014/main" id="{33C11819-5A14-4E9D-82BB-E7DB447A8529}"/>
              </a:ext>
            </a:extLst>
          </p:cNvPr>
          <p:cNvSpPr>
            <a:spLocks noGrp="1"/>
          </p:cNvSpPr>
          <p:nvPr>
            <p:ph idx="1"/>
          </p:nvPr>
        </p:nvSpPr>
        <p:spPr>
          <a:xfrm>
            <a:off x="1371599" y="2318197"/>
            <a:ext cx="9724031" cy="3683358"/>
          </a:xfrm>
        </p:spPr>
        <p:txBody>
          <a:bodyPr vert="horz" lIns="91440" tIns="45720" rIns="91440" bIns="45720" rtlCol="0" anchor="ctr">
            <a:normAutofit/>
          </a:bodyPr>
          <a:lstStyle/>
          <a:p>
            <a:pPr marL="0" indent="0">
              <a:buNone/>
            </a:pPr>
            <a:r>
              <a:rPr lang="fi-FI" sz="2000">
                <a:ea typeface="+mn-lt"/>
                <a:cs typeface="+mn-lt"/>
              </a:rPr>
              <a:t>Päättöarvioinnissa annettava numeroarvosana tai sanallinen arvio kuvaa oppilaan osaamisen tasoa suhteessa kunkin oppiaineen oppimäärän tavoitteisiin ja päättöarvioinnin kriteereihin.</a:t>
            </a:r>
          </a:p>
          <a:p>
            <a:pPr marL="0" indent="0">
              <a:buNone/>
            </a:pPr>
            <a:endParaRPr lang="fi-FI" sz="2000">
              <a:cs typeface="Calibri"/>
            </a:endParaRPr>
          </a:p>
          <a:p>
            <a:pPr marL="0" indent="0">
              <a:buNone/>
            </a:pPr>
            <a:r>
              <a:rPr lang="fi-FI" sz="2000">
                <a:ea typeface="+mn-lt"/>
                <a:cs typeface="+mn-lt"/>
              </a:rPr>
              <a:t>Päättöarvosanan muodostamisessa otetaan huomioon kaikki perusopetuksen opetussuunnitelman perusteissa määritellyt oppiaineen oppimäärän tavoitteet ja niihin liittyvät päättöarvioinnin kriteerit riippumatta siitä, mille vuosiluokalle 7, 8 tai 9 yksittäinen tavoite on asetettu paikallisessa opetussuunnitelmassa. </a:t>
            </a:r>
          </a:p>
        </p:txBody>
      </p:sp>
    </p:spTree>
    <p:extLst>
      <p:ext uri="{BB962C8B-B14F-4D97-AF65-F5344CB8AC3E}">
        <p14:creationId xmlns:p14="http://schemas.microsoft.com/office/powerpoint/2010/main" val="291847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754F645-5207-4C63-9FE9-A42487D05749}"/>
              </a:ext>
            </a:extLst>
          </p:cNvPr>
          <p:cNvSpPr>
            <a:spLocks noGrp="1"/>
          </p:cNvSpPr>
          <p:nvPr>
            <p:ph type="title"/>
          </p:nvPr>
        </p:nvSpPr>
        <p:spPr>
          <a:xfrm>
            <a:off x="1371599" y="294538"/>
            <a:ext cx="9895951" cy="1033669"/>
          </a:xfrm>
        </p:spPr>
        <p:txBody>
          <a:bodyPr>
            <a:normAutofit/>
          </a:bodyPr>
          <a:lstStyle/>
          <a:p>
            <a:r>
              <a:rPr lang="fi-FI" sz="4000">
                <a:solidFill>
                  <a:srgbClr val="FFFFFF"/>
                </a:solidFill>
                <a:cs typeface="Calibri Light"/>
              </a:rPr>
              <a:t>Luku 6.8</a:t>
            </a:r>
            <a:endParaRPr lang="fi-FI" sz="4000">
              <a:solidFill>
                <a:srgbClr val="FFFFFF"/>
              </a:solidFill>
            </a:endParaRPr>
          </a:p>
        </p:txBody>
      </p:sp>
      <p:sp>
        <p:nvSpPr>
          <p:cNvPr id="3" name="Sisällön paikkamerkki 2">
            <a:extLst>
              <a:ext uri="{FF2B5EF4-FFF2-40B4-BE49-F238E27FC236}">
                <a16:creationId xmlns:a16="http://schemas.microsoft.com/office/drawing/2014/main" id="{98F7054F-5420-410C-AF3C-418D300A6158}"/>
              </a:ext>
            </a:extLst>
          </p:cNvPr>
          <p:cNvSpPr>
            <a:spLocks noGrp="1"/>
          </p:cNvSpPr>
          <p:nvPr>
            <p:ph idx="1"/>
          </p:nvPr>
        </p:nvSpPr>
        <p:spPr>
          <a:xfrm>
            <a:off x="1371599" y="2318197"/>
            <a:ext cx="9724031" cy="3683358"/>
          </a:xfrm>
        </p:spPr>
        <p:txBody>
          <a:bodyPr vert="horz" lIns="91440" tIns="45720" rIns="91440" bIns="45720" rtlCol="0" anchor="ctr">
            <a:normAutofit/>
          </a:bodyPr>
          <a:lstStyle/>
          <a:p>
            <a:pPr marL="0" indent="0">
              <a:buNone/>
            </a:pPr>
            <a:r>
              <a:rPr lang="fi-FI" sz="2000">
                <a:ea typeface="+mn-lt"/>
                <a:cs typeface="+mn-lt"/>
              </a:rPr>
              <a:t>Paremman osaamisen tason saavuttaminen jonkin tavoitteen osalta voi kompensoida hylätyn tai heikomman suoriutumisen jonkin muun tavoitteen osalta. </a:t>
            </a:r>
          </a:p>
          <a:p>
            <a:pPr marL="0" indent="0">
              <a:buNone/>
            </a:pPr>
            <a:endParaRPr lang="fi-FI" sz="2000">
              <a:cs typeface="Calibri" panose="020F0502020204030204"/>
            </a:endParaRPr>
          </a:p>
          <a:p>
            <a:pPr marL="0" indent="0">
              <a:buNone/>
            </a:pPr>
            <a:r>
              <a:rPr lang="fi-FI" sz="2000">
                <a:ea typeface="+mn-lt"/>
                <a:cs typeface="+mn-lt"/>
              </a:rPr>
              <a:t>Työskentelyn arviointi sisältyy oppiaineen arvosanaan myös päättöarvioinnissa. </a:t>
            </a:r>
            <a:endParaRPr lang="fi-FI" sz="2000"/>
          </a:p>
        </p:txBody>
      </p:sp>
    </p:spTree>
    <p:extLst>
      <p:ext uri="{BB962C8B-B14F-4D97-AF65-F5344CB8AC3E}">
        <p14:creationId xmlns:p14="http://schemas.microsoft.com/office/powerpoint/2010/main" val="1491886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754F645-5207-4C63-9FE9-A42487D05749}"/>
              </a:ext>
            </a:extLst>
          </p:cNvPr>
          <p:cNvSpPr>
            <a:spLocks noGrp="1"/>
          </p:cNvSpPr>
          <p:nvPr>
            <p:ph type="title"/>
          </p:nvPr>
        </p:nvSpPr>
        <p:spPr>
          <a:xfrm>
            <a:off x="1371599" y="294538"/>
            <a:ext cx="9895951" cy="1033669"/>
          </a:xfrm>
        </p:spPr>
        <p:txBody>
          <a:bodyPr>
            <a:normAutofit/>
          </a:bodyPr>
          <a:lstStyle/>
          <a:p>
            <a:r>
              <a:rPr lang="fi-FI" sz="4000">
                <a:solidFill>
                  <a:srgbClr val="FFFFFF"/>
                </a:solidFill>
                <a:cs typeface="Calibri Light"/>
              </a:rPr>
              <a:t>Luku 6.9</a:t>
            </a:r>
            <a:endParaRPr lang="fi-FI" sz="4000">
              <a:solidFill>
                <a:srgbClr val="FFFFFF"/>
              </a:solidFill>
            </a:endParaRPr>
          </a:p>
        </p:txBody>
      </p:sp>
      <p:sp>
        <p:nvSpPr>
          <p:cNvPr id="3" name="Sisällön paikkamerkki 2">
            <a:extLst>
              <a:ext uri="{FF2B5EF4-FFF2-40B4-BE49-F238E27FC236}">
                <a16:creationId xmlns:a16="http://schemas.microsoft.com/office/drawing/2014/main" id="{98F7054F-5420-410C-AF3C-418D300A6158}"/>
              </a:ext>
            </a:extLst>
          </p:cNvPr>
          <p:cNvSpPr>
            <a:spLocks noGrp="1"/>
          </p:cNvSpPr>
          <p:nvPr>
            <p:ph idx="1"/>
          </p:nvPr>
        </p:nvSpPr>
        <p:spPr>
          <a:xfrm>
            <a:off x="1371599" y="2318197"/>
            <a:ext cx="9724031" cy="3683358"/>
          </a:xfrm>
        </p:spPr>
        <p:txBody>
          <a:bodyPr vert="horz" lIns="91440" tIns="45720" rIns="91440" bIns="45720" rtlCol="0" anchor="ctr">
            <a:normAutofit lnSpcReduction="10000"/>
          </a:bodyPr>
          <a:lstStyle/>
          <a:p>
            <a:pPr marL="457200" lvl="1" indent="0">
              <a:buNone/>
            </a:pPr>
            <a:r>
              <a:rPr lang="fi-FI" sz="2000">
                <a:ea typeface="+mn-lt"/>
                <a:cs typeface="+mn-lt"/>
              </a:rPr>
              <a:t>Poissaolojen vaikutukset arviointiin</a:t>
            </a:r>
          </a:p>
          <a:p>
            <a:pPr marL="457200" lvl="1" indent="0">
              <a:buNone/>
            </a:pPr>
            <a:endParaRPr lang="fi-FI" sz="2000">
              <a:ea typeface="+mn-lt"/>
              <a:cs typeface="+mn-lt"/>
            </a:endParaRPr>
          </a:p>
          <a:p>
            <a:pPr marL="914400" lvl="2" indent="0">
              <a:buNone/>
            </a:pPr>
            <a:r>
              <a:rPr lang="fi-FI">
                <a:ea typeface="+mn-lt"/>
                <a:cs typeface="+mn-lt"/>
              </a:rPr>
              <a:t>Oppilaan tulee osallistua opetukseen, ellei hänelle ole sairaudesta </a:t>
            </a:r>
            <a:r>
              <a:rPr lang="fi-FI" sz="2000">
                <a:ea typeface="+mn-lt"/>
                <a:cs typeface="+mn-lt"/>
              </a:rPr>
              <a:t>tai </a:t>
            </a:r>
            <a:r>
              <a:rPr lang="fi-FI">
                <a:ea typeface="+mn-lt"/>
                <a:cs typeface="+mn-lt"/>
              </a:rPr>
              <a:t>muusta erityisestä syystä tilapäisesti myönnetty siitä vapautusta</a:t>
            </a:r>
            <a:r>
              <a:rPr lang="fi-FI" sz="2000">
                <a:ea typeface="+mn-lt"/>
                <a:cs typeface="+mn-lt"/>
              </a:rPr>
              <a:t>.</a:t>
            </a:r>
            <a:r>
              <a:rPr lang="fi-FI">
                <a:ea typeface="+mn-lt"/>
                <a:cs typeface="+mn-lt"/>
              </a:rPr>
              <a:t> </a:t>
            </a:r>
          </a:p>
          <a:p>
            <a:pPr marL="914400" lvl="2" indent="0">
              <a:buNone/>
            </a:pPr>
            <a:endParaRPr lang="fi-FI">
              <a:ea typeface="+mn-lt"/>
              <a:cs typeface="+mn-lt"/>
            </a:endParaRPr>
          </a:p>
          <a:p>
            <a:pPr marL="914400" lvl="2" indent="0">
              <a:buNone/>
            </a:pPr>
            <a:r>
              <a:rPr lang="fi-FI">
                <a:ea typeface="+mn-lt"/>
                <a:cs typeface="+mn-lt"/>
              </a:rPr>
              <a:t>Oppilaan opiskelu ja siihen perustuva </a:t>
            </a:r>
            <a:r>
              <a:rPr lang="fi-FI" sz="2000">
                <a:ea typeface="+mn-lt"/>
                <a:cs typeface="+mn-lt"/>
              </a:rPr>
              <a:t>arviointi </a:t>
            </a:r>
            <a:r>
              <a:rPr lang="fi-FI">
                <a:ea typeface="+mn-lt"/>
                <a:cs typeface="+mn-lt"/>
              </a:rPr>
              <a:t>voidaan järjestää osittain toisin, jos se on perusteltua oppilaan terveydentilaan liittyvistä syistä.</a:t>
            </a:r>
          </a:p>
          <a:p>
            <a:pPr marL="914400" lvl="2" indent="0">
              <a:buNone/>
            </a:pPr>
            <a:endParaRPr lang="fi-FI">
              <a:ea typeface="+mn-lt"/>
              <a:cs typeface="+mn-lt"/>
            </a:endParaRPr>
          </a:p>
          <a:p>
            <a:pPr marL="914400" lvl="2" indent="0">
              <a:buNone/>
            </a:pPr>
            <a:r>
              <a:rPr lang="fi-FI">
                <a:ea typeface="+mn-lt"/>
                <a:cs typeface="+mn-lt"/>
              </a:rPr>
              <a:t>Jos oppilas on luvattomasti poissa eikä osallistu opetukseen, kokeisiin eikä muihinkaan hänelle tarjottuihin näyttömahdollisuuksiin, eikä hänellä ole hyväksyttyjä suorituksia suhteessa paikallisessa opetussuunnitelmassa määriteltyihin </a:t>
            </a:r>
            <a:r>
              <a:rPr lang="fi-FI" sz="2000">
                <a:ea typeface="+mn-lt"/>
                <a:cs typeface="+mn-lt"/>
              </a:rPr>
              <a:t>oppiaineen </a:t>
            </a:r>
            <a:r>
              <a:rPr lang="fi-FI">
                <a:ea typeface="+mn-lt"/>
                <a:cs typeface="+mn-lt"/>
              </a:rPr>
              <a:t>tavoitteisiin, hän voi saada oppiaineesta hylätyn arvosanan lukuvuositodistukseen</a:t>
            </a:r>
            <a:r>
              <a:rPr lang="fi-FI" sz="2000">
                <a:ea typeface="+mn-lt"/>
                <a:cs typeface="+mn-lt"/>
              </a:rPr>
              <a:t>.</a:t>
            </a:r>
            <a:endParaRPr lang="fi-FI">
              <a:ea typeface="+mn-lt"/>
              <a:cs typeface="+mn-lt"/>
            </a:endParaRPr>
          </a:p>
          <a:p>
            <a:pPr marL="0" indent="0">
              <a:buNone/>
            </a:pPr>
            <a:endParaRPr lang="fi-FI" sz="2000">
              <a:cs typeface="Calibri"/>
            </a:endParaRPr>
          </a:p>
        </p:txBody>
      </p:sp>
    </p:spTree>
    <p:extLst>
      <p:ext uri="{BB962C8B-B14F-4D97-AF65-F5344CB8AC3E}">
        <p14:creationId xmlns:p14="http://schemas.microsoft.com/office/powerpoint/2010/main" val="4035161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Kuva 2">
            <a:extLst>
              <a:ext uri="{FF2B5EF4-FFF2-40B4-BE49-F238E27FC236}">
                <a16:creationId xmlns:a16="http://schemas.microsoft.com/office/drawing/2014/main" id="{08830014-34B2-4527-836C-664ED73AF88B}"/>
              </a:ext>
            </a:extLst>
          </p:cNvPr>
          <p:cNvPicPr>
            <a:picLocks noChangeAspect="1"/>
          </p:cNvPicPr>
          <p:nvPr/>
        </p:nvPicPr>
        <p:blipFill>
          <a:blip r:embed="rId2"/>
          <a:stretch>
            <a:fillRect/>
          </a:stretch>
        </p:blipFill>
        <p:spPr>
          <a:xfrm>
            <a:off x="2558143" y="457200"/>
            <a:ext cx="7075714" cy="5943600"/>
          </a:xfrm>
          <a:prstGeom prst="rect">
            <a:avLst/>
          </a:prstGeom>
        </p:spPr>
      </p:pic>
    </p:spTree>
    <p:extLst>
      <p:ext uri="{BB962C8B-B14F-4D97-AF65-F5344CB8AC3E}">
        <p14:creationId xmlns:p14="http://schemas.microsoft.com/office/powerpoint/2010/main" val="289062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2" descr="Kuva, joka sisältää kohteen teksti&#10;&#10;Kuvaus luotu automaattisesti">
            <a:extLst>
              <a:ext uri="{FF2B5EF4-FFF2-40B4-BE49-F238E27FC236}">
                <a16:creationId xmlns:a16="http://schemas.microsoft.com/office/drawing/2014/main" id="{783F038A-3DE8-4580-B544-2E1751B94D50}"/>
              </a:ext>
            </a:extLst>
          </p:cNvPr>
          <p:cNvPicPr>
            <a:picLocks noChangeAspect="1"/>
          </p:cNvPicPr>
          <p:nvPr/>
        </p:nvPicPr>
        <p:blipFill>
          <a:blip r:embed="rId2"/>
          <a:stretch>
            <a:fillRect/>
          </a:stretch>
        </p:blipFill>
        <p:spPr>
          <a:xfrm>
            <a:off x="756746" y="-5063"/>
            <a:ext cx="10823026" cy="6920676"/>
          </a:xfrm>
          <a:prstGeom prst="rect">
            <a:avLst/>
          </a:prstGeom>
        </p:spPr>
      </p:pic>
    </p:spTree>
    <p:extLst>
      <p:ext uri="{BB962C8B-B14F-4D97-AF65-F5344CB8AC3E}">
        <p14:creationId xmlns:p14="http://schemas.microsoft.com/office/powerpoint/2010/main" val="3112268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7EA9CB-F4A7-4AD5-B252-50B026B414DE}"/>
              </a:ext>
            </a:extLst>
          </p:cNvPr>
          <p:cNvSpPr>
            <a:spLocks noGrp="1"/>
          </p:cNvSpPr>
          <p:nvPr>
            <p:ph type="title"/>
          </p:nvPr>
        </p:nvSpPr>
        <p:spPr>
          <a:xfrm>
            <a:off x="104064" y="102366"/>
            <a:ext cx="10515600" cy="1325563"/>
          </a:xfrm>
        </p:spPr>
        <p:txBody>
          <a:bodyPr/>
          <a:lstStyle/>
          <a:p>
            <a:r>
              <a:rPr lang="fi-FI" b="1">
                <a:cs typeface="Calibri Light"/>
              </a:rPr>
              <a:t>Perusopetuksen päättöarvioinnin kriteerit</a:t>
            </a:r>
            <a:endParaRPr lang="fi-FI" b="1"/>
          </a:p>
        </p:txBody>
      </p:sp>
      <p:sp>
        <p:nvSpPr>
          <p:cNvPr id="3" name="Tekstin paikkamerkki 2">
            <a:extLst>
              <a:ext uri="{FF2B5EF4-FFF2-40B4-BE49-F238E27FC236}">
                <a16:creationId xmlns:a16="http://schemas.microsoft.com/office/drawing/2014/main" id="{2D84AD57-9581-48FB-B3DC-0A82730AFE99}"/>
              </a:ext>
            </a:extLst>
          </p:cNvPr>
          <p:cNvSpPr>
            <a:spLocks noGrp="1"/>
          </p:cNvSpPr>
          <p:nvPr>
            <p:ph type="body" idx="1"/>
          </p:nvPr>
        </p:nvSpPr>
        <p:spPr/>
        <p:txBody>
          <a:bodyPr>
            <a:normAutofit/>
          </a:bodyPr>
          <a:lstStyle/>
          <a:p>
            <a:r>
              <a:rPr lang="fi-FI" sz="3600">
                <a:cs typeface="Calibri"/>
              </a:rPr>
              <a:t>UUTTA</a:t>
            </a:r>
          </a:p>
        </p:txBody>
      </p:sp>
      <p:pic>
        <p:nvPicPr>
          <p:cNvPr id="7" name="Kuva 7" descr="Palapelin palat tasaisella täytöllä">
            <a:extLst>
              <a:ext uri="{FF2B5EF4-FFF2-40B4-BE49-F238E27FC236}">
                <a16:creationId xmlns:a16="http://schemas.microsoft.com/office/drawing/2014/main" id="{482B9785-32A2-4B17-8341-77AF6EFF974A}"/>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10176915" y="103461"/>
            <a:ext cx="1781503" cy="1781503"/>
          </a:xfrm>
        </p:spPr>
      </p:pic>
      <p:sp>
        <p:nvSpPr>
          <p:cNvPr id="5" name="Tekstin paikkamerkki 4">
            <a:extLst>
              <a:ext uri="{FF2B5EF4-FFF2-40B4-BE49-F238E27FC236}">
                <a16:creationId xmlns:a16="http://schemas.microsoft.com/office/drawing/2014/main" id="{DB025B2B-7684-4623-A140-E55BADD346B1}"/>
              </a:ext>
            </a:extLst>
          </p:cNvPr>
          <p:cNvSpPr>
            <a:spLocks noGrp="1"/>
          </p:cNvSpPr>
          <p:nvPr>
            <p:ph type="body" sz="quarter" idx="3"/>
          </p:nvPr>
        </p:nvSpPr>
        <p:spPr/>
        <p:txBody>
          <a:bodyPr>
            <a:normAutofit/>
          </a:bodyPr>
          <a:lstStyle/>
          <a:p>
            <a:r>
              <a:rPr lang="fi-FI" sz="3600">
                <a:cs typeface="Calibri"/>
              </a:rPr>
              <a:t>MUUTTUNUTTA</a:t>
            </a:r>
            <a:endParaRPr lang="fi-FI" sz="3600"/>
          </a:p>
        </p:txBody>
      </p:sp>
      <p:sp>
        <p:nvSpPr>
          <p:cNvPr id="6" name="Sisällön paikkamerkki 5">
            <a:extLst>
              <a:ext uri="{FF2B5EF4-FFF2-40B4-BE49-F238E27FC236}">
                <a16:creationId xmlns:a16="http://schemas.microsoft.com/office/drawing/2014/main" id="{EDC61CF5-6A0E-47E8-8E2A-1444B71B16AF}"/>
              </a:ext>
            </a:extLst>
          </p:cNvPr>
          <p:cNvSpPr>
            <a:spLocks noGrp="1"/>
          </p:cNvSpPr>
          <p:nvPr>
            <p:ph sz="quarter" idx="4"/>
          </p:nvPr>
        </p:nvSpPr>
        <p:spPr/>
        <p:txBody>
          <a:bodyPr/>
          <a:lstStyle/>
          <a:p>
            <a:endParaRPr lang="fi-FI"/>
          </a:p>
        </p:txBody>
      </p:sp>
    </p:spTree>
    <p:extLst>
      <p:ext uri="{BB962C8B-B14F-4D97-AF65-F5344CB8AC3E}">
        <p14:creationId xmlns:p14="http://schemas.microsoft.com/office/powerpoint/2010/main" val="428319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7EA9CB-F4A7-4AD5-B252-50B026B414DE}"/>
              </a:ext>
            </a:extLst>
          </p:cNvPr>
          <p:cNvSpPr>
            <a:spLocks noGrp="1"/>
          </p:cNvSpPr>
          <p:nvPr>
            <p:ph type="title"/>
          </p:nvPr>
        </p:nvSpPr>
        <p:spPr>
          <a:xfrm>
            <a:off x="104064" y="102366"/>
            <a:ext cx="10515600" cy="1325563"/>
          </a:xfrm>
        </p:spPr>
        <p:txBody>
          <a:bodyPr/>
          <a:lstStyle/>
          <a:p>
            <a:r>
              <a:rPr lang="fi-FI" b="1">
                <a:cs typeface="Calibri Light"/>
              </a:rPr>
              <a:t>Perusopetuksen päättöarvioinnin kriteerit</a:t>
            </a:r>
            <a:endParaRPr lang="fi-FI" b="1"/>
          </a:p>
        </p:txBody>
      </p:sp>
      <p:sp>
        <p:nvSpPr>
          <p:cNvPr id="3" name="Tekstin paikkamerkki 2">
            <a:extLst>
              <a:ext uri="{FF2B5EF4-FFF2-40B4-BE49-F238E27FC236}">
                <a16:creationId xmlns:a16="http://schemas.microsoft.com/office/drawing/2014/main" id="{2D84AD57-9581-48FB-B3DC-0A82730AFE99}"/>
              </a:ext>
            </a:extLst>
          </p:cNvPr>
          <p:cNvSpPr>
            <a:spLocks noGrp="1"/>
          </p:cNvSpPr>
          <p:nvPr>
            <p:ph type="body" idx="1"/>
          </p:nvPr>
        </p:nvSpPr>
        <p:spPr/>
        <p:txBody>
          <a:bodyPr>
            <a:normAutofit/>
          </a:bodyPr>
          <a:lstStyle/>
          <a:p>
            <a:r>
              <a:rPr lang="fi-FI" sz="3600">
                <a:cs typeface="Calibri"/>
              </a:rPr>
              <a:t>UUTTA</a:t>
            </a:r>
          </a:p>
        </p:txBody>
      </p:sp>
      <p:pic>
        <p:nvPicPr>
          <p:cNvPr id="7" name="Kuva 7" descr="Palapelin palat tasaisella täytöllä">
            <a:extLst>
              <a:ext uri="{FF2B5EF4-FFF2-40B4-BE49-F238E27FC236}">
                <a16:creationId xmlns:a16="http://schemas.microsoft.com/office/drawing/2014/main" id="{482B9785-32A2-4B17-8341-77AF6EFF974A}"/>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10176915" y="103461"/>
            <a:ext cx="1781503" cy="1781503"/>
          </a:xfrm>
        </p:spPr>
      </p:pic>
      <p:sp>
        <p:nvSpPr>
          <p:cNvPr id="5" name="Tekstin paikkamerkki 4">
            <a:extLst>
              <a:ext uri="{FF2B5EF4-FFF2-40B4-BE49-F238E27FC236}">
                <a16:creationId xmlns:a16="http://schemas.microsoft.com/office/drawing/2014/main" id="{DB025B2B-7684-4623-A140-E55BADD346B1}"/>
              </a:ext>
            </a:extLst>
          </p:cNvPr>
          <p:cNvSpPr>
            <a:spLocks noGrp="1"/>
          </p:cNvSpPr>
          <p:nvPr>
            <p:ph type="body" sz="quarter" idx="3"/>
          </p:nvPr>
        </p:nvSpPr>
        <p:spPr/>
        <p:txBody>
          <a:bodyPr>
            <a:normAutofit/>
          </a:bodyPr>
          <a:lstStyle/>
          <a:p>
            <a:r>
              <a:rPr lang="fi-FI" sz="3600">
                <a:cs typeface="Calibri"/>
              </a:rPr>
              <a:t>MUUTTUNUTTA</a:t>
            </a:r>
            <a:endParaRPr lang="fi-FI" sz="3600"/>
          </a:p>
        </p:txBody>
      </p:sp>
      <p:sp>
        <p:nvSpPr>
          <p:cNvPr id="6" name="Sisällön paikkamerkki 5">
            <a:extLst>
              <a:ext uri="{FF2B5EF4-FFF2-40B4-BE49-F238E27FC236}">
                <a16:creationId xmlns:a16="http://schemas.microsoft.com/office/drawing/2014/main" id="{EDC61CF5-6A0E-47E8-8E2A-1444B71B16AF}"/>
              </a:ext>
            </a:extLst>
          </p:cNvPr>
          <p:cNvSpPr>
            <a:spLocks noGrp="1"/>
          </p:cNvSpPr>
          <p:nvPr>
            <p:ph sz="quarter" idx="4"/>
          </p:nvPr>
        </p:nvSpPr>
        <p:spPr/>
        <p:txBody>
          <a:bodyPr vert="horz" lIns="91440" tIns="45720" rIns="91440" bIns="45720" rtlCol="0" anchor="t">
            <a:normAutofit/>
          </a:bodyPr>
          <a:lstStyle/>
          <a:p>
            <a:r>
              <a:rPr lang="fi-FI">
                <a:cs typeface="Calibri"/>
              </a:rPr>
              <a:t>Arvosanan 8 kriteereihin on voinut tulla muutoksia</a:t>
            </a:r>
          </a:p>
          <a:p>
            <a:endParaRPr lang="fi-FI">
              <a:cs typeface="Calibri"/>
            </a:endParaRPr>
          </a:p>
          <a:p>
            <a:endParaRPr lang="fi-FI">
              <a:cs typeface="Calibri"/>
            </a:endParaRPr>
          </a:p>
          <a:p>
            <a:r>
              <a:rPr lang="fi-FI" sz="2000">
                <a:cs typeface="Calibri"/>
              </a:rPr>
              <a:t>Muista tutustua myös johdantotekstiin!</a:t>
            </a:r>
          </a:p>
        </p:txBody>
      </p:sp>
      <p:sp>
        <p:nvSpPr>
          <p:cNvPr id="4" name="Sisällön paikkamerkki 5">
            <a:extLst>
              <a:ext uri="{FF2B5EF4-FFF2-40B4-BE49-F238E27FC236}">
                <a16:creationId xmlns:a16="http://schemas.microsoft.com/office/drawing/2014/main" id="{2BF0A491-62CE-462C-8F55-2F77E41105A9}"/>
              </a:ext>
            </a:extLst>
          </p:cNvPr>
          <p:cNvSpPr txBox="1">
            <a:spLocks/>
          </p:cNvSpPr>
          <p:nvPr/>
        </p:nvSpPr>
        <p:spPr>
          <a:xfrm>
            <a:off x="911772" y="2512958"/>
            <a:ext cx="5183188" cy="36845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cs typeface="Calibri"/>
              </a:rPr>
              <a:t>Päättöarvioinnin kriteerit on määritelty myös arvosanoille 5, 7 ja 9</a:t>
            </a:r>
          </a:p>
          <a:p>
            <a:r>
              <a:rPr lang="fi-FI">
                <a:cs typeface="Calibri"/>
              </a:rPr>
              <a:t>Oppimisen tavoitteet on  määritelty vasta nyt </a:t>
            </a:r>
            <a:r>
              <a:rPr lang="fi-FI">
                <a:ea typeface="+mn-lt"/>
                <a:cs typeface="+mn-lt"/>
              </a:rPr>
              <a:t>ensimmäisen kerran</a:t>
            </a:r>
          </a:p>
        </p:txBody>
      </p:sp>
      <p:pic>
        <p:nvPicPr>
          <p:cNvPr id="9" name="Kuva 9" descr="Kuva, joka sisältää kohteen pöytä&#10;&#10;Kuvaus luotu automaattisesti">
            <a:extLst>
              <a:ext uri="{FF2B5EF4-FFF2-40B4-BE49-F238E27FC236}">
                <a16:creationId xmlns:a16="http://schemas.microsoft.com/office/drawing/2014/main" id="{8D98CD88-C354-458B-B24E-B0157F4C9528}"/>
              </a:ext>
            </a:extLst>
          </p:cNvPr>
          <p:cNvPicPr>
            <a:picLocks noChangeAspect="1"/>
          </p:cNvPicPr>
          <p:nvPr/>
        </p:nvPicPr>
        <p:blipFill>
          <a:blip r:embed="rId4"/>
          <a:stretch>
            <a:fillRect/>
          </a:stretch>
        </p:blipFill>
        <p:spPr>
          <a:xfrm>
            <a:off x="270641" y="5245087"/>
            <a:ext cx="11466786" cy="1320826"/>
          </a:xfrm>
          <a:prstGeom prst="rect">
            <a:avLst/>
          </a:prstGeom>
        </p:spPr>
      </p:pic>
    </p:spTree>
    <p:extLst>
      <p:ext uri="{BB962C8B-B14F-4D97-AF65-F5344CB8AC3E}">
        <p14:creationId xmlns:p14="http://schemas.microsoft.com/office/powerpoint/2010/main" val="737825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DA9C8D46-54D8-4DF1-99A2-E651C7B13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91999" cy="6858000"/>
          </a:xfrm>
          <a:prstGeom prst="rect">
            <a:avLst/>
          </a:prstGeom>
          <a:gradFill>
            <a:gsLst>
              <a:gs pos="0">
                <a:schemeClr val="accent1">
                  <a:lumMod val="50000"/>
                </a:schemeClr>
              </a:gs>
              <a:gs pos="100000">
                <a:srgbClr val="000000"/>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1">
            <a:extLst>
              <a:ext uri="{FF2B5EF4-FFF2-40B4-BE49-F238E27FC236}">
                <a16:creationId xmlns:a16="http://schemas.microsoft.com/office/drawing/2014/main" id="{DE12BF4D-F47A-41C1-85FC-652E412D3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8591">
            <a:off x="7897613" y="684022"/>
            <a:ext cx="5330585" cy="5218721"/>
          </a:xfrm>
          <a:custGeom>
            <a:avLst/>
            <a:gdLst>
              <a:gd name="connsiteX0" fmla="*/ 4721855 w 5330585"/>
              <a:gd name="connsiteY0" fmla="*/ 4361426 h 5218721"/>
              <a:gd name="connsiteX1" fmla="*/ 3457542 w 5330585"/>
              <a:gd name="connsiteY1" fmla="*/ 5211667 h 5218721"/>
              <a:gd name="connsiteX2" fmla="*/ 3430109 w 5330585"/>
              <a:gd name="connsiteY2" fmla="*/ 5218721 h 5218721"/>
              <a:gd name="connsiteX3" fmla="*/ 0 w 5330585"/>
              <a:gd name="connsiteY3" fmla="*/ 2647363 h 5218721"/>
              <a:gd name="connsiteX4" fmla="*/ 12834 w 5330585"/>
              <a:gd name="connsiteY4" fmla="*/ 2393199 h 5218721"/>
              <a:gd name="connsiteX5" fmla="*/ 2664828 w 5330585"/>
              <a:gd name="connsiteY5" fmla="*/ 0 h 5218721"/>
              <a:gd name="connsiteX6" fmla="*/ 5330585 w 5330585"/>
              <a:gd name="connsiteY6" fmla="*/ 2665757 h 5218721"/>
              <a:gd name="connsiteX7" fmla="*/ 4721855 w 5330585"/>
              <a:gd name="connsiteY7" fmla="*/ 4361426 h 521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0585" h="5218721">
                <a:moveTo>
                  <a:pt x="4721855" y="4361426"/>
                </a:moveTo>
                <a:cubicBezTo>
                  <a:pt x="4395896" y="4756397"/>
                  <a:pt x="3958379" y="5055891"/>
                  <a:pt x="3457542" y="5211667"/>
                </a:cubicBezTo>
                <a:lnTo>
                  <a:pt x="3430109" y="5218721"/>
                </a:lnTo>
                <a:lnTo>
                  <a:pt x="0" y="2647363"/>
                </a:lnTo>
                <a:lnTo>
                  <a:pt x="12834" y="2393199"/>
                </a:lnTo>
                <a:cubicBezTo>
                  <a:pt x="149347" y="1048975"/>
                  <a:pt x="1284587" y="0"/>
                  <a:pt x="2664828" y="0"/>
                </a:cubicBezTo>
                <a:cubicBezTo>
                  <a:pt x="4137085" y="0"/>
                  <a:pt x="5330585" y="1193500"/>
                  <a:pt x="5330585" y="2665757"/>
                </a:cubicBezTo>
                <a:cubicBezTo>
                  <a:pt x="5330585" y="3309870"/>
                  <a:pt x="5102142" y="3900626"/>
                  <a:pt x="4721855" y="4361426"/>
                </a:cubicBezTo>
                <a:close/>
              </a:path>
            </a:pathLst>
          </a:custGeom>
          <a:gradFill>
            <a:gsLst>
              <a:gs pos="16000">
                <a:srgbClr val="000000">
                  <a:alpha val="41000"/>
                </a:srgbClr>
              </a:gs>
              <a:gs pos="85000">
                <a:schemeClr val="accent1">
                  <a:alpha val="2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13">
            <a:extLst>
              <a:ext uri="{FF2B5EF4-FFF2-40B4-BE49-F238E27FC236}">
                <a16:creationId xmlns:a16="http://schemas.microsoft.com/office/drawing/2014/main" id="{AAF055B3-1F95-4ABA-BFE4-A58320A8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65981" cy="4480890"/>
          </a:xfrm>
          <a:prstGeom prst="rect">
            <a:avLst/>
          </a:prstGeom>
          <a:gradFill>
            <a:gsLst>
              <a:gs pos="0">
                <a:schemeClr val="accent1">
                  <a:lumMod val="75000"/>
                  <a:alpha val="50000"/>
                </a:schemeClr>
              </a:gs>
              <a:gs pos="99000">
                <a:srgbClr val="000000">
                  <a:alpha val="34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65FBF53F-BBBA-4974-AD72-0E8CD294E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622" y="-2"/>
            <a:ext cx="12179371" cy="6400796"/>
          </a:xfrm>
          <a:prstGeom prst="rect">
            <a:avLst/>
          </a:prstGeom>
          <a:gradFill>
            <a:gsLst>
              <a:gs pos="45000">
                <a:schemeClr val="accent1">
                  <a:lumMod val="75000"/>
                  <a:alpha val="0"/>
                </a:schemeClr>
              </a:gs>
              <a:gs pos="99000">
                <a:srgbClr val="000000">
                  <a:alpha val="68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076C380-9EB9-4C42-92FD-D4CF4FEEE035}"/>
              </a:ext>
            </a:extLst>
          </p:cNvPr>
          <p:cNvSpPr>
            <a:spLocks noGrp="1"/>
          </p:cNvSpPr>
          <p:nvPr>
            <p:ph type="title"/>
          </p:nvPr>
        </p:nvSpPr>
        <p:spPr>
          <a:xfrm>
            <a:off x="3817712" y="1374184"/>
            <a:ext cx="7993287" cy="2779619"/>
          </a:xfrm>
        </p:spPr>
        <p:txBody>
          <a:bodyPr vert="horz" lIns="91440" tIns="45720" rIns="91440" bIns="45720" rtlCol="0" anchor="b">
            <a:normAutofit/>
          </a:bodyPr>
          <a:lstStyle/>
          <a:p>
            <a:r>
              <a:rPr lang="en-US" sz="4800" err="1">
                <a:solidFill>
                  <a:schemeClr val="bg1"/>
                </a:solidFill>
                <a:ea typeface="+mj-lt"/>
                <a:cs typeface="+mj-lt"/>
              </a:rPr>
              <a:t>Taksonomia-ajattelu</a:t>
            </a:r>
            <a:r>
              <a:rPr lang="en-US" sz="4800">
                <a:solidFill>
                  <a:schemeClr val="bg1"/>
                </a:solidFill>
                <a:ea typeface="+mj-lt"/>
                <a:cs typeface="+mj-lt"/>
              </a:rPr>
              <a:t> ja </a:t>
            </a:r>
            <a:r>
              <a:rPr lang="en-US" sz="4800" err="1">
                <a:solidFill>
                  <a:schemeClr val="bg1"/>
                </a:solidFill>
                <a:ea typeface="+mj-lt"/>
                <a:cs typeface="+mj-lt"/>
              </a:rPr>
              <a:t>arviointi</a:t>
            </a:r>
            <a:endParaRPr lang="en-US" sz="4800" err="1">
              <a:solidFill>
                <a:schemeClr val="bg1"/>
              </a:solidFill>
              <a:cs typeface="Calibri Light"/>
            </a:endParaRPr>
          </a:p>
        </p:txBody>
      </p:sp>
      <p:sp>
        <p:nvSpPr>
          <p:cNvPr id="13" name="Rectangle 17">
            <a:extLst>
              <a:ext uri="{FF2B5EF4-FFF2-40B4-BE49-F238E27FC236}">
                <a16:creationId xmlns:a16="http://schemas.microsoft.com/office/drawing/2014/main" id="{5A2875D7-3769-4291-959E-9FAD764A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461" y="0"/>
            <a:ext cx="3214360" cy="6858000"/>
          </a:xfrm>
          <a:prstGeom prst="rect">
            <a:avLst/>
          </a:prstGeom>
          <a:gradFill>
            <a:gsLst>
              <a:gs pos="0">
                <a:srgbClr val="000000">
                  <a:alpha val="41000"/>
                </a:srgbClr>
              </a:gs>
              <a:gs pos="86000">
                <a:schemeClr val="accent1">
                  <a:alpha val="3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207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4F3C19B7-D40D-4AE0-978C-425373517B78}"/>
              </a:ext>
            </a:extLst>
          </p:cNvPr>
          <p:cNvSpPr>
            <a:spLocks noGrp="1"/>
          </p:cNvSpPr>
          <p:nvPr>
            <p:ph type="title"/>
          </p:nvPr>
        </p:nvSpPr>
        <p:spPr>
          <a:xfrm>
            <a:off x="826396" y="586855"/>
            <a:ext cx="4230100" cy="3387497"/>
          </a:xfrm>
        </p:spPr>
        <p:txBody>
          <a:bodyPr anchor="b">
            <a:normAutofit/>
          </a:bodyPr>
          <a:lstStyle/>
          <a:p>
            <a:pPr algn="r"/>
            <a:r>
              <a:rPr lang="fi-FI" sz="4000">
                <a:solidFill>
                  <a:srgbClr val="FFFFFF"/>
                </a:solidFill>
                <a:cs typeface="Calibri Light"/>
              </a:rPr>
              <a:t>Yhteinen osuus</a:t>
            </a:r>
          </a:p>
        </p:txBody>
      </p:sp>
      <p:sp>
        <p:nvSpPr>
          <p:cNvPr id="3" name="Sisällön paikkamerkki 2">
            <a:extLst>
              <a:ext uri="{FF2B5EF4-FFF2-40B4-BE49-F238E27FC236}">
                <a16:creationId xmlns:a16="http://schemas.microsoft.com/office/drawing/2014/main" id="{F97ADC7A-3969-41D8-B2E9-97C4B9E17F04}"/>
              </a:ext>
            </a:extLst>
          </p:cNvPr>
          <p:cNvSpPr>
            <a:spLocks noGrp="1"/>
          </p:cNvSpPr>
          <p:nvPr>
            <p:ph idx="1"/>
          </p:nvPr>
        </p:nvSpPr>
        <p:spPr>
          <a:xfrm>
            <a:off x="6237613" y="407025"/>
            <a:ext cx="5786083" cy="5546047"/>
          </a:xfrm>
        </p:spPr>
        <p:txBody>
          <a:bodyPr vert="horz" lIns="91440" tIns="45720" rIns="91440" bIns="45720" rtlCol="0" anchor="ctr">
            <a:normAutofit/>
          </a:bodyPr>
          <a:lstStyle/>
          <a:p>
            <a:pPr marL="0" indent="0">
              <a:lnSpc>
                <a:spcPct val="150000"/>
              </a:lnSpc>
              <a:buNone/>
            </a:pPr>
            <a:r>
              <a:rPr lang="fi-FI">
                <a:cs typeface="Calibri" panose="020F0502020204030204"/>
              </a:rPr>
              <a:t>Arviointiluku 6 </a:t>
            </a:r>
            <a:endParaRPr lang="fi-FI"/>
          </a:p>
          <a:p>
            <a:pPr marL="0" indent="0">
              <a:lnSpc>
                <a:spcPct val="150000"/>
              </a:lnSpc>
              <a:buNone/>
            </a:pPr>
            <a:r>
              <a:rPr lang="fi-FI">
                <a:cs typeface="Calibri" panose="020F0502020204030204"/>
              </a:rPr>
              <a:t>Päättöarvioinnin kriteerit </a:t>
            </a:r>
          </a:p>
          <a:p>
            <a:pPr marL="0" indent="0">
              <a:lnSpc>
                <a:spcPct val="150000"/>
              </a:lnSpc>
              <a:buNone/>
            </a:pPr>
            <a:r>
              <a:rPr lang="fi-FI">
                <a:cs typeface="Calibri" panose="020F0502020204030204"/>
              </a:rPr>
              <a:t>Taksonomia-ajattelu ja arviointi </a:t>
            </a:r>
          </a:p>
        </p:txBody>
      </p:sp>
    </p:spTree>
    <p:extLst>
      <p:ext uri="{BB962C8B-B14F-4D97-AF65-F5344CB8AC3E}">
        <p14:creationId xmlns:p14="http://schemas.microsoft.com/office/powerpoint/2010/main" val="2466472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263235" y="409993"/>
            <a:ext cx="9895951" cy="1033669"/>
          </a:xfrm>
        </p:spPr>
        <p:txBody>
          <a:bodyPr>
            <a:normAutofit/>
          </a:bodyPr>
          <a:lstStyle/>
          <a:p>
            <a:r>
              <a:rPr lang="fi-FI" sz="4000">
                <a:solidFill>
                  <a:srgbClr val="FFFFFF"/>
                </a:solidFill>
              </a:rPr>
              <a:t>KRITEERIPERUSTEINEN</a:t>
            </a:r>
            <a:r>
              <a:rPr lang="fi-FI" sz="4000" b="1">
                <a:solidFill>
                  <a:srgbClr val="FFFFFF"/>
                </a:solidFill>
              </a:rPr>
              <a:t> </a:t>
            </a:r>
            <a:r>
              <a:rPr lang="fi-FI" sz="4000">
                <a:solidFill>
                  <a:srgbClr val="FFFFFF"/>
                </a:solidFill>
              </a:rPr>
              <a:t>ARVIOINTI</a:t>
            </a:r>
          </a:p>
        </p:txBody>
      </p:sp>
      <p:sp>
        <p:nvSpPr>
          <p:cNvPr id="3" name="Sisällön paikkamerkki 2"/>
          <p:cNvSpPr>
            <a:spLocks noGrp="1"/>
          </p:cNvSpPr>
          <p:nvPr>
            <p:ph idx="1"/>
          </p:nvPr>
        </p:nvSpPr>
        <p:spPr>
          <a:xfrm>
            <a:off x="1371599" y="2318197"/>
            <a:ext cx="9724031" cy="3683358"/>
          </a:xfrm>
        </p:spPr>
        <p:txBody>
          <a:bodyPr vert="horz" lIns="91440" tIns="45720" rIns="91440" bIns="45720" rtlCol="0" anchor="ctr">
            <a:normAutofit/>
          </a:bodyPr>
          <a:lstStyle/>
          <a:p>
            <a:pPr marL="0" indent="0">
              <a:buNone/>
            </a:pPr>
            <a:r>
              <a:rPr lang="fi-FI" sz="2000">
                <a:ea typeface="+mn-lt"/>
                <a:cs typeface="+mn-lt"/>
              </a:rPr>
              <a:t>Jotta tehtäviä, oppiaineita tai asiakokonaisuuksia voitaisiin arvioida, niiden tulee perustua asetettuihin tavoitteisiin.  </a:t>
            </a:r>
            <a:endParaRPr lang="fi-FI"/>
          </a:p>
          <a:p>
            <a:pPr marL="0" indent="0">
              <a:buNone/>
            </a:pPr>
            <a:endParaRPr lang="fi-FI" sz="2000"/>
          </a:p>
          <a:p>
            <a:pPr marL="0" indent="0">
              <a:buNone/>
            </a:pPr>
            <a:r>
              <a:rPr lang="fi-FI" sz="2000"/>
              <a:t>Andersonin ja </a:t>
            </a:r>
            <a:r>
              <a:rPr lang="fi-FI" sz="2000" err="1"/>
              <a:t>Krathwohlin</a:t>
            </a:r>
            <a:r>
              <a:rPr lang="fi-FI" sz="2000"/>
              <a:t> (2001) taksonomian avulla on mahdollista luokitella minkä tahansa oppiaineen tai oppiainekokonaisuuden tavoitteita tai esimerkiksi oppimisen arvioinnissa käytettäviä tehtäviä, joita voidaan tarkastella sekä tiedon ulottuvuuden että kognitiivisten prosessien näkökulmista.  </a:t>
            </a:r>
            <a:endParaRPr lang="fi-FI" sz="2000">
              <a:cs typeface="Calibri"/>
            </a:endParaRPr>
          </a:p>
          <a:p>
            <a:pPr marL="0" indent="0">
              <a:buNone/>
            </a:pPr>
            <a:endParaRPr lang="fi-FI" sz="2000">
              <a:cs typeface="Calibri"/>
            </a:endParaRPr>
          </a:p>
        </p:txBody>
      </p:sp>
      <p:sp>
        <p:nvSpPr>
          <p:cNvPr id="4" name="Päivämäärän paikkamerkki 3"/>
          <p:cNvSpPr>
            <a:spLocks noGrp="1"/>
          </p:cNvSpPr>
          <p:nvPr>
            <p:ph type="dt" sz="half" idx="10"/>
          </p:nvPr>
        </p:nvSpPr>
        <p:spPr>
          <a:xfrm>
            <a:off x="8970264" y="6455664"/>
            <a:ext cx="2743200" cy="365125"/>
          </a:xfrm>
        </p:spPr>
        <p:txBody>
          <a:bodyPr>
            <a:normAutofit/>
          </a:bodyPr>
          <a:lstStyle/>
          <a:p>
            <a:pPr algn="r">
              <a:spcAft>
                <a:spcPts val="600"/>
              </a:spcAft>
            </a:pPr>
            <a:fld id="{4AC59255-EC95-401F-AE76-4EA424E8D937}" type="datetime1">
              <a:rPr lang="en-US" sz="1100">
                <a:solidFill>
                  <a:schemeClr val="tx1">
                    <a:lumMod val="50000"/>
                    <a:lumOff val="50000"/>
                  </a:schemeClr>
                </a:solidFill>
              </a:rPr>
              <a:pPr algn="r">
                <a:spcAft>
                  <a:spcPts val="600"/>
                </a:spcAft>
              </a:pPr>
              <a:t>4/20/2021</a:t>
            </a:fld>
            <a:endParaRPr lang="en-US" sz="1100">
              <a:solidFill>
                <a:schemeClr val="tx1">
                  <a:lumMod val="50000"/>
                  <a:lumOff val="50000"/>
                </a:schemeClr>
              </a:solidFill>
            </a:endParaRPr>
          </a:p>
        </p:txBody>
      </p:sp>
      <p:sp>
        <p:nvSpPr>
          <p:cNvPr id="6" name="Dian numeron paikkamerkki 5"/>
          <p:cNvSpPr>
            <a:spLocks noGrp="1"/>
          </p:cNvSpPr>
          <p:nvPr>
            <p:ph type="sldNum" sz="quarter" idx="12"/>
          </p:nvPr>
        </p:nvSpPr>
        <p:spPr>
          <a:xfrm>
            <a:off x="11704320" y="6455664"/>
            <a:ext cx="448056" cy="365125"/>
          </a:xfrm>
        </p:spPr>
        <p:txBody>
          <a:bodyPr>
            <a:normAutofit/>
          </a:bodyPr>
          <a:lstStyle/>
          <a:p>
            <a:pPr>
              <a:spcAft>
                <a:spcPts val="600"/>
              </a:spcAft>
            </a:pPr>
            <a:fld id="{4CDF0FAE-1381-491E-AD57-3DEA12A280AF}" type="slidenum">
              <a:rPr lang="en-US" sz="1100">
                <a:solidFill>
                  <a:schemeClr val="tx1">
                    <a:lumMod val="50000"/>
                    <a:lumOff val="50000"/>
                  </a:schemeClr>
                </a:solidFill>
              </a:rPr>
              <a:pPr>
                <a:spcAft>
                  <a:spcPts val="600"/>
                </a:spcAft>
              </a:pPr>
              <a:t>30</a:t>
            </a:fld>
            <a:endParaRPr lang="en-US" sz="1100">
              <a:solidFill>
                <a:schemeClr val="tx1">
                  <a:lumMod val="50000"/>
                  <a:lumOff val="50000"/>
                </a:schemeClr>
              </a:solidFill>
            </a:endParaRPr>
          </a:p>
        </p:txBody>
      </p:sp>
    </p:spTree>
    <p:extLst>
      <p:ext uri="{BB962C8B-B14F-4D97-AF65-F5344CB8AC3E}">
        <p14:creationId xmlns:p14="http://schemas.microsoft.com/office/powerpoint/2010/main" val="918178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1371597" y="348865"/>
            <a:ext cx="10044023" cy="877729"/>
          </a:xfrm>
        </p:spPr>
        <p:txBody>
          <a:bodyPr anchor="ctr">
            <a:normAutofit fontScale="90000"/>
          </a:bodyPr>
          <a:lstStyle/>
          <a:p>
            <a:r>
              <a:rPr lang="fi-FI" sz="1900">
                <a:solidFill>
                  <a:srgbClr val="FFFFFF"/>
                </a:solidFill>
              </a:rPr>
              <a:t>KRITEERIPERUSTEINEN ARVIOINTI</a:t>
            </a:r>
            <a:br>
              <a:rPr lang="fi-FI" sz="1900">
                <a:solidFill>
                  <a:srgbClr val="FFFFFF"/>
                </a:solidFill>
                <a:cs typeface="Calibri Light"/>
              </a:rPr>
            </a:br>
            <a:br>
              <a:rPr lang="fi-FI" sz="1900"/>
            </a:br>
            <a:r>
              <a:rPr lang="fi-FI" sz="1900" err="1">
                <a:solidFill>
                  <a:srgbClr val="FFFFFF"/>
                </a:solidFill>
              </a:rPr>
              <a:t>Krathwohlin</a:t>
            </a:r>
            <a:r>
              <a:rPr lang="fi-FI" sz="1900">
                <a:solidFill>
                  <a:srgbClr val="FFFFFF"/>
                </a:solidFill>
              </a:rPr>
              <a:t> ja Andersonin taksonomia jossa on kuvattu tiedon ja kognitiivisen prosessin ulottuvuudet (Anderson  ym. 2001, 28)</a:t>
            </a:r>
          </a:p>
        </p:txBody>
      </p:sp>
      <p:sp>
        <p:nvSpPr>
          <p:cNvPr id="4" name="Päivämäärän paikkamerkki 3"/>
          <p:cNvSpPr>
            <a:spLocks noGrp="1"/>
          </p:cNvSpPr>
          <p:nvPr>
            <p:ph type="dt" sz="half" idx="10"/>
          </p:nvPr>
        </p:nvSpPr>
        <p:spPr>
          <a:xfrm>
            <a:off x="8970264" y="6455664"/>
            <a:ext cx="2743200" cy="365125"/>
          </a:xfrm>
        </p:spPr>
        <p:txBody>
          <a:bodyPr>
            <a:normAutofit/>
          </a:bodyPr>
          <a:lstStyle/>
          <a:p>
            <a:pPr algn="r">
              <a:spcAft>
                <a:spcPts val="600"/>
              </a:spcAft>
            </a:pPr>
            <a:fld id="{AFB6AD31-9166-4810-9489-67E7A6D38A80}" type="datetime1">
              <a:rPr lang="en-US" sz="1100">
                <a:solidFill>
                  <a:schemeClr val="tx1">
                    <a:lumMod val="50000"/>
                    <a:lumOff val="50000"/>
                  </a:schemeClr>
                </a:solidFill>
              </a:rPr>
              <a:pPr algn="r">
                <a:spcAft>
                  <a:spcPts val="600"/>
                </a:spcAft>
              </a:pPr>
              <a:t>4/20/2021</a:t>
            </a:fld>
            <a:endParaRPr lang="en-US" sz="1100">
              <a:solidFill>
                <a:schemeClr val="tx1">
                  <a:lumMod val="50000"/>
                  <a:lumOff val="50000"/>
                </a:schemeClr>
              </a:solidFill>
            </a:endParaRPr>
          </a:p>
        </p:txBody>
      </p:sp>
      <p:sp>
        <p:nvSpPr>
          <p:cNvPr id="6" name="Dian numeron paikkamerkki 5"/>
          <p:cNvSpPr>
            <a:spLocks noGrp="1"/>
          </p:cNvSpPr>
          <p:nvPr>
            <p:ph type="sldNum" sz="quarter" idx="12"/>
          </p:nvPr>
        </p:nvSpPr>
        <p:spPr>
          <a:xfrm>
            <a:off x="11704320" y="6455664"/>
            <a:ext cx="448056" cy="365125"/>
          </a:xfrm>
        </p:spPr>
        <p:txBody>
          <a:bodyPr>
            <a:normAutofit/>
          </a:bodyPr>
          <a:lstStyle/>
          <a:p>
            <a:pPr>
              <a:spcAft>
                <a:spcPts val="600"/>
              </a:spcAft>
            </a:pPr>
            <a:fld id="{4CDF0FAE-1381-491E-AD57-3DEA12A280AF}" type="slidenum">
              <a:rPr lang="en-US" sz="1100">
                <a:solidFill>
                  <a:schemeClr val="tx1">
                    <a:lumMod val="50000"/>
                    <a:lumOff val="50000"/>
                  </a:schemeClr>
                </a:solidFill>
              </a:rPr>
              <a:pPr>
                <a:spcAft>
                  <a:spcPts val="600"/>
                </a:spcAft>
              </a:pPr>
              <a:t>31</a:t>
            </a:fld>
            <a:endParaRPr lang="en-US" sz="1100">
              <a:solidFill>
                <a:schemeClr val="tx1">
                  <a:lumMod val="50000"/>
                  <a:lumOff val="50000"/>
                </a:schemeClr>
              </a:solidFill>
            </a:endParaRPr>
          </a:p>
        </p:txBody>
      </p:sp>
      <p:graphicFrame>
        <p:nvGraphicFramePr>
          <p:cNvPr id="5" name="Sisällön paikkamerkki 4"/>
          <p:cNvGraphicFramePr>
            <a:graphicFrameLocks noGrp="1"/>
          </p:cNvGraphicFramePr>
          <p:nvPr>
            <p:ph idx="1"/>
          </p:nvPr>
        </p:nvGraphicFramePr>
        <p:xfrm>
          <a:off x="1503443" y="2112579"/>
          <a:ext cx="9209059" cy="4192806"/>
        </p:xfrm>
        <a:graphic>
          <a:graphicData uri="http://schemas.openxmlformats.org/drawingml/2006/table">
            <a:tbl>
              <a:tblPr>
                <a:solidFill>
                  <a:schemeClr val="bg1"/>
                </a:solidFill>
                <a:tableStyleId>{5C22544A-7EE6-4342-B048-85BDC9FD1C3A}</a:tableStyleId>
              </a:tblPr>
              <a:tblGrid>
                <a:gridCol w="1903471">
                  <a:extLst>
                    <a:ext uri="{9D8B030D-6E8A-4147-A177-3AD203B41FA5}">
                      <a16:colId xmlns:a16="http://schemas.microsoft.com/office/drawing/2014/main" val="20000"/>
                    </a:ext>
                  </a:extLst>
                </a:gridCol>
                <a:gridCol w="1065944">
                  <a:extLst>
                    <a:ext uri="{9D8B030D-6E8A-4147-A177-3AD203B41FA5}">
                      <a16:colId xmlns:a16="http://schemas.microsoft.com/office/drawing/2014/main" val="20001"/>
                    </a:ext>
                  </a:extLst>
                </a:gridCol>
                <a:gridCol w="1294360">
                  <a:extLst>
                    <a:ext uri="{9D8B030D-6E8A-4147-A177-3AD203B41FA5}">
                      <a16:colId xmlns:a16="http://schemas.microsoft.com/office/drawing/2014/main" val="20002"/>
                    </a:ext>
                  </a:extLst>
                </a:gridCol>
                <a:gridCol w="1142083">
                  <a:extLst>
                    <a:ext uri="{9D8B030D-6E8A-4147-A177-3AD203B41FA5}">
                      <a16:colId xmlns:a16="http://schemas.microsoft.com/office/drawing/2014/main" val="20003"/>
                    </a:ext>
                  </a:extLst>
                </a:gridCol>
                <a:gridCol w="1446638">
                  <a:extLst>
                    <a:ext uri="{9D8B030D-6E8A-4147-A177-3AD203B41FA5}">
                      <a16:colId xmlns:a16="http://schemas.microsoft.com/office/drawing/2014/main" val="20004"/>
                    </a:ext>
                  </a:extLst>
                </a:gridCol>
                <a:gridCol w="1065944">
                  <a:extLst>
                    <a:ext uri="{9D8B030D-6E8A-4147-A177-3AD203B41FA5}">
                      <a16:colId xmlns:a16="http://schemas.microsoft.com/office/drawing/2014/main" val="20005"/>
                    </a:ext>
                  </a:extLst>
                </a:gridCol>
                <a:gridCol w="1008484">
                  <a:extLst>
                    <a:ext uri="{9D8B030D-6E8A-4147-A177-3AD203B41FA5}">
                      <a16:colId xmlns:a16="http://schemas.microsoft.com/office/drawing/2014/main" val="20006"/>
                    </a:ext>
                  </a:extLst>
                </a:gridCol>
                <a:gridCol w="282135">
                  <a:extLst>
                    <a:ext uri="{9D8B030D-6E8A-4147-A177-3AD203B41FA5}">
                      <a16:colId xmlns:a16="http://schemas.microsoft.com/office/drawing/2014/main" val="20007"/>
                    </a:ext>
                  </a:extLst>
                </a:gridCol>
              </a:tblGrid>
              <a:tr h="478076">
                <a:tc rowSpan="2">
                  <a:txBody>
                    <a:bodyPr/>
                    <a:lstStyle/>
                    <a:p>
                      <a:pPr marL="347980">
                        <a:lnSpc>
                          <a:spcPct val="115000"/>
                        </a:lnSpc>
                        <a:spcAft>
                          <a:spcPts val="0"/>
                        </a:spcAft>
                      </a:pPr>
                      <a:r>
                        <a:rPr lang="fi-FI" sz="1500" b="1" cap="none" spc="0">
                          <a:solidFill>
                            <a:schemeClr val="tx1"/>
                          </a:solidFill>
                          <a:effectLst/>
                        </a:rPr>
                        <a:t>TIEDON DIMENSIO </a:t>
                      </a:r>
                      <a:endParaRPr lang="fi-FI" sz="15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5691" marR="72514" marT="96686" marB="96686">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gridSpan="7">
                  <a:txBody>
                    <a:bodyPr/>
                    <a:lstStyle/>
                    <a:p>
                      <a:pPr>
                        <a:lnSpc>
                          <a:spcPct val="115000"/>
                        </a:lnSpc>
                        <a:spcAft>
                          <a:spcPts val="0"/>
                        </a:spcAft>
                      </a:pPr>
                      <a:r>
                        <a:rPr lang="fi-FI" sz="1500" b="1" cap="none" spc="0">
                          <a:solidFill>
                            <a:schemeClr val="tx1"/>
                          </a:solidFill>
                          <a:effectLst/>
                        </a:rPr>
                        <a:t>KOGNITIIVISEN PROSESSIN DIMENSIO </a:t>
                      </a:r>
                      <a:endParaRPr lang="fi-FI" sz="15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5691" marR="72514" marT="96686" marB="96686">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10000"/>
                  </a:ext>
                </a:extLst>
              </a:tr>
              <a:tr h="742946">
                <a:tc vMerge="1">
                  <a:txBody>
                    <a:bodyPr/>
                    <a:lstStyle/>
                    <a:p>
                      <a:endParaRPr lang="fi-FI"/>
                    </a:p>
                  </a:txBody>
                  <a:tcPr/>
                </a:tc>
                <a:tc>
                  <a:txBody>
                    <a:bodyPr/>
                    <a:lstStyle/>
                    <a:p>
                      <a:pPr>
                        <a:lnSpc>
                          <a:spcPct val="115000"/>
                        </a:lnSpc>
                        <a:spcAft>
                          <a:spcPts val="0"/>
                        </a:spcAft>
                      </a:pPr>
                      <a:r>
                        <a:rPr lang="fi-FI" sz="1500" cap="none" spc="0">
                          <a:solidFill>
                            <a:schemeClr val="tx1"/>
                          </a:solidFill>
                          <a:effectLst/>
                        </a:rPr>
                        <a:t>1. </a:t>
                      </a:r>
                    </a:p>
                    <a:p>
                      <a:pPr>
                        <a:lnSpc>
                          <a:spcPct val="115000"/>
                        </a:lnSpc>
                        <a:spcAft>
                          <a:spcPts val="0"/>
                        </a:spcAft>
                      </a:pPr>
                      <a:r>
                        <a:rPr lang="fi-FI" sz="1500" cap="none" spc="0">
                          <a:solidFill>
                            <a:schemeClr val="tx1"/>
                          </a:solidFill>
                          <a:effectLst/>
                        </a:rPr>
                        <a:t>Muistaa </a:t>
                      </a:r>
                      <a:endParaRPr lang="fi-FI" sz="15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5691" marR="72514" marT="96686" marB="96686">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nSpc>
                          <a:spcPct val="115000"/>
                        </a:lnSpc>
                        <a:spcAft>
                          <a:spcPts val="0"/>
                        </a:spcAft>
                      </a:pPr>
                      <a:r>
                        <a:rPr lang="fi-FI" sz="1500" cap="none" spc="0">
                          <a:solidFill>
                            <a:schemeClr val="tx1"/>
                          </a:solidFill>
                          <a:effectLst/>
                        </a:rPr>
                        <a:t>2. </a:t>
                      </a:r>
                    </a:p>
                    <a:p>
                      <a:pPr>
                        <a:lnSpc>
                          <a:spcPct val="115000"/>
                        </a:lnSpc>
                        <a:spcAft>
                          <a:spcPts val="0"/>
                        </a:spcAft>
                      </a:pPr>
                      <a:r>
                        <a:rPr lang="fi-FI" sz="1500" cap="none" spc="0">
                          <a:solidFill>
                            <a:schemeClr val="tx1"/>
                          </a:solidFill>
                          <a:effectLst/>
                        </a:rPr>
                        <a:t>Ymmärtää </a:t>
                      </a:r>
                      <a:endParaRPr lang="fi-FI" sz="15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5691" marR="72514" marT="96686" marB="96686">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nSpc>
                          <a:spcPct val="115000"/>
                        </a:lnSpc>
                        <a:spcAft>
                          <a:spcPts val="0"/>
                        </a:spcAft>
                      </a:pPr>
                      <a:r>
                        <a:rPr lang="fi-FI" sz="1500" cap="none" spc="0">
                          <a:solidFill>
                            <a:schemeClr val="tx1"/>
                          </a:solidFill>
                          <a:effectLst/>
                        </a:rPr>
                        <a:t>3. </a:t>
                      </a:r>
                    </a:p>
                    <a:p>
                      <a:pPr>
                        <a:lnSpc>
                          <a:spcPct val="115000"/>
                        </a:lnSpc>
                        <a:spcAft>
                          <a:spcPts val="0"/>
                        </a:spcAft>
                      </a:pPr>
                      <a:r>
                        <a:rPr lang="fi-FI" sz="1500" cap="none" spc="0">
                          <a:solidFill>
                            <a:schemeClr val="tx1"/>
                          </a:solidFill>
                          <a:effectLst/>
                        </a:rPr>
                        <a:t>Soveltaa </a:t>
                      </a:r>
                      <a:endParaRPr lang="fi-FI" sz="15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5691" marR="72514" marT="96686" marB="96686">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nSpc>
                          <a:spcPct val="115000"/>
                        </a:lnSpc>
                        <a:spcAft>
                          <a:spcPts val="0"/>
                        </a:spcAft>
                      </a:pPr>
                      <a:r>
                        <a:rPr lang="fi-FI" sz="1500" cap="none" spc="0">
                          <a:solidFill>
                            <a:schemeClr val="tx1"/>
                          </a:solidFill>
                          <a:effectLst/>
                        </a:rPr>
                        <a:t>4. </a:t>
                      </a:r>
                    </a:p>
                    <a:p>
                      <a:pPr>
                        <a:lnSpc>
                          <a:spcPct val="115000"/>
                        </a:lnSpc>
                        <a:spcAft>
                          <a:spcPts val="0"/>
                        </a:spcAft>
                      </a:pPr>
                      <a:r>
                        <a:rPr lang="fi-FI" sz="1500" cap="none" spc="0">
                          <a:solidFill>
                            <a:schemeClr val="tx1"/>
                          </a:solidFill>
                          <a:effectLst/>
                        </a:rPr>
                        <a:t>Analysoida </a:t>
                      </a:r>
                      <a:endParaRPr lang="fi-FI" sz="15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5691" marR="72514" marT="96686" marB="96686">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nSpc>
                          <a:spcPct val="115000"/>
                        </a:lnSpc>
                        <a:spcAft>
                          <a:spcPts val="0"/>
                        </a:spcAft>
                      </a:pPr>
                      <a:r>
                        <a:rPr lang="fi-FI" sz="1500" cap="none" spc="0">
                          <a:solidFill>
                            <a:schemeClr val="tx1"/>
                          </a:solidFill>
                          <a:effectLst/>
                        </a:rPr>
                        <a:t>5. </a:t>
                      </a:r>
                    </a:p>
                    <a:p>
                      <a:pPr>
                        <a:lnSpc>
                          <a:spcPct val="115000"/>
                        </a:lnSpc>
                        <a:spcAft>
                          <a:spcPts val="0"/>
                        </a:spcAft>
                      </a:pPr>
                      <a:r>
                        <a:rPr lang="fi-FI" sz="1500" cap="none" spc="0">
                          <a:solidFill>
                            <a:schemeClr val="tx1"/>
                          </a:solidFill>
                          <a:effectLst/>
                        </a:rPr>
                        <a:t>Arvioida </a:t>
                      </a:r>
                      <a:endParaRPr lang="fi-FI" sz="15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5691" marR="72514" marT="96686" marB="96686">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nSpc>
                          <a:spcPct val="115000"/>
                        </a:lnSpc>
                        <a:spcAft>
                          <a:spcPts val="0"/>
                        </a:spcAft>
                      </a:pPr>
                      <a:r>
                        <a:rPr lang="fi-FI" sz="1500" cap="none" spc="0">
                          <a:solidFill>
                            <a:schemeClr val="tx1"/>
                          </a:solidFill>
                          <a:effectLst/>
                        </a:rPr>
                        <a:t>6. </a:t>
                      </a:r>
                    </a:p>
                    <a:p>
                      <a:pPr>
                        <a:lnSpc>
                          <a:spcPct val="115000"/>
                        </a:lnSpc>
                        <a:spcAft>
                          <a:spcPts val="0"/>
                        </a:spcAft>
                      </a:pPr>
                      <a:r>
                        <a:rPr lang="fi-FI" sz="1500" cap="none" spc="0">
                          <a:solidFill>
                            <a:schemeClr val="tx1"/>
                          </a:solidFill>
                          <a:effectLst/>
                        </a:rPr>
                        <a:t>Luoda </a:t>
                      </a:r>
                      <a:endParaRPr lang="fi-FI" sz="15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5691" marR="72514" marT="96686" marB="96686">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nSpc>
                          <a:spcPct val="115000"/>
                        </a:lnSpc>
                        <a:spcAft>
                          <a:spcPts val="1000"/>
                        </a:spcAft>
                      </a:pPr>
                      <a:r>
                        <a:rPr lang="fi-FI" sz="1500" cap="none" spc="0">
                          <a:solidFill>
                            <a:schemeClr val="tx1"/>
                          </a:solidFill>
                          <a:effectLst/>
                        </a:rPr>
                        <a:t> </a:t>
                      </a:r>
                      <a:endParaRPr lang="fi-FI" sz="15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5691" marR="0" marT="96686" marB="9668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001"/>
                  </a:ext>
                </a:extLst>
              </a:tr>
              <a:tr h="742946">
                <a:tc gridSpan="8">
                  <a:txBody>
                    <a:bodyPr/>
                    <a:lstStyle/>
                    <a:p>
                      <a:pPr>
                        <a:lnSpc>
                          <a:spcPct val="115000"/>
                        </a:lnSpc>
                        <a:spcAft>
                          <a:spcPts val="0"/>
                        </a:spcAft>
                      </a:pPr>
                      <a:r>
                        <a:rPr lang="fi-FI" sz="1500" cap="none" spc="0">
                          <a:solidFill>
                            <a:schemeClr val="tx1"/>
                          </a:solidFill>
                          <a:effectLst/>
                        </a:rPr>
                        <a:t>A. </a:t>
                      </a:r>
                    </a:p>
                    <a:p>
                      <a:pPr>
                        <a:lnSpc>
                          <a:spcPct val="115000"/>
                        </a:lnSpc>
                        <a:spcAft>
                          <a:spcPts val="0"/>
                        </a:spcAft>
                      </a:pPr>
                      <a:r>
                        <a:rPr lang="fi-FI" sz="1500" cap="none" spc="0">
                          <a:solidFill>
                            <a:schemeClr val="tx1"/>
                          </a:solidFill>
                          <a:effectLst/>
                        </a:rPr>
                        <a:t>Faktatieto </a:t>
                      </a:r>
                      <a:endParaRPr lang="fi-FI" sz="15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5691" marR="72514" marT="96686" marB="96686">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10002"/>
                  </a:ext>
                </a:extLst>
              </a:tr>
              <a:tr h="742946">
                <a:tc gridSpan="8">
                  <a:txBody>
                    <a:bodyPr/>
                    <a:lstStyle/>
                    <a:p>
                      <a:pPr>
                        <a:lnSpc>
                          <a:spcPct val="115000"/>
                        </a:lnSpc>
                        <a:spcAft>
                          <a:spcPts val="0"/>
                        </a:spcAft>
                      </a:pPr>
                      <a:r>
                        <a:rPr lang="fi-FI" sz="1500" cap="none" spc="0">
                          <a:solidFill>
                            <a:schemeClr val="tx1"/>
                          </a:solidFill>
                          <a:effectLst/>
                        </a:rPr>
                        <a:t>B. </a:t>
                      </a:r>
                    </a:p>
                    <a:p>
                      <a:pPr>
                        <a:lnSpc>
                          <a:spcPct val="115000"/>
                        </a:lnSpc>
                        <a:spcAft>
                          <a:spcPts val="0"/>
                        </a:spcAft>
                      </a:pPr>
                      <a:r>
                        <a:rPr lang="fi-FI" sz="1500" cap="none" spc="0">
                          <a:solidFill>
                            <a:schemeClr val="tx1"/>
                          </a:solidFill>
                          <a:effectLst/>
                        </a:rPr>
                        <a:t>Käsitetieto </a:t>
                      </a:r>
                      <a:endParaRPr lang="fi-FI" sz="15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5691" marR="72514" marT="96686" marB="96686">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10003"/>
                  </a:ext>
                </a:extLst>
              </a:tr>
              <a:tr h="742946">
                <a:tc gridSpan="8">
                  <a:txBody>
                    <a:bodyPr/>
                    <a:lstStyle/>
                    <a:p>
                      <a:pPr>
                        <a:lnSpc>
                          <a:spcPct val="115000"/>
                        </a:lnSpc>
                        <a:spcAft>
                          <a:spcPts val="0"/>
                        </a:spcAft>
                      </a:pPr>
                      <a:r>
                        <a:rPr lang="fi-FI" sz="1500" cap="none" spc="0">
                          <a:solidFill>
                            <a:schemeClr val="tx1"/>
                          </a:solidFill>
                          <a:effectLst/>
                        </a:rPr>
                        <a:t>C. </a:t>
                      </a:r>
                    </a:p>
                    <a:p>
                      <a:pPr>
                        <a:lnSpc>
                          <a:spcPct val="115000"/>
                        </a:lnSpc>
                        <a:spcAft>
                          <a:spcPts val="0"/>
                        </a:spcAft>
                      </a:pPr>
                      <a:r>
                        <a:rPr lang="fi-FI" sz="1500" cap="none" spc="0">
                          <a:solidFill>
                            <a:schemeClr val="tx1"/>
                          </a:solidFill>
                          <a:effectLst/>
                        </a:rPr>
                        <a:t>Menetelmätieto </a:t>
                      </a:r>
                      <a:endParaRPr lang="fi-FI" sz="15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5691" marR="72514" marT="96686" marB="96686">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10004"/>
                  </a:ext>
                </a:extLst>
              </a:tr>
              <a:tr h="742946">
                <a:tc gridSpan="8">
                  <a:txBody>
                    <a:bodyPr/>
                    <a:lstStyle/>
                    <a:p>
                      <a:pPr>
                        <a:lnSpc>
                          <a:spcPct val="115000"/>
                        </a:lnSpc>
                        <a:spcAft>
                          <a:spcPts val="0"/>
                        </a:spcAft>
                      </a:pPr>
                      <a:r>
                        <a:rPr lang="fi-FI" sz="1500" cap="none" spc="0">
                          <a:solidFill>
                            <a:schemeClr val="tx1"/>
                          </a:solidFill>
                          <a:effectLst/>
                        </a:rPr>
                        <a:t>D. </a:t>
                      </a:r>
                    </a:p>
                    <a:p>
                      <a:pPr>
                        <a:lnSpc>
                          <a:spcPct val="115000"/>
                        </a:lnSpc>
                        <a:spcAft>
                          <a:spcPts val="0"/>
                        </a:spcAft>
                      </a:pPr>
                      <a:r>
                        <a:rPr lang="fi-FI" sz="1500" cap="none" spc="0">
                          <a:solidFill>
                            <a:schemeClr val="tx1"/>
                          </a:solidFill>
                          <a:effectLst/>
                        </a:rPr>
                        <a:t>Metakognitiivinen tieto </a:t>
                      </a:r>
                      <a:endParaRPr lang="fi-FI" sz="15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5691" marR="72514" marT="96686" marB="96686">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74518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Kuva 2" descr="Kuva, joka sisältää kohteen teksti&#10;&#10;Kuvaus luotu automaattisesti">
            <a:extLst>
              <a:ext uri="{FF2B5EF4-FFF2-40B4-BE49-F238E27FC236}">
                <a16:creationId xmlns:a16="http://schemas.microsoft.com/office/drawing/2014/main" id="{A2445CD9-353B-4CE5-98E2-E028F9CAE762}"/>
              </a:ext>
            </a:extLst>
          </p:cNvPr>
          <p:cNvPicPr>
            <a:picLocks noChangeAspect="1"/>
          </p:cNvPicPr>
          <p:nvPr/>
        </p:nvPicPr>
        <p:blipFill rotWithShape="1">
          <a:blip r:embed="rId2"/>
          <a:srcRect r="3094" b="1"/>
          <a:stretch/>
        </p:blipFill>
        <p:spPr>
          <a:xfrm>
            <a:off x="811814" y="457200"/>
            <a:ext cx="10568371" cy="5943600"/>
          </a:xfrm>
          <a:prstGeom prst="rect">
            <a:avLst/>
          </a:prstGeom>
        </p:spPr>
      </p:pic>
    </p:spTree>
    <p:extLst>
      <p:ext uri="{BB962C8B-B14F-4D97-AF65-F5344CB8AC3E}">
        <p14:creationId xmlns:p14="http://schemas.microsoft.com/office/powerpoint/2010/main" val="654761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1371599" y="294538"/>
            <a:ext cx="9895951" cy="1033669"/>
          </a:xfrm>
        </p:spPr>
        <p:txBody>
          <a:bodyPr>
            <a:normAutofit/>
          </a:bodyPr>
          <a:lstStyle/>
          <a:p>
            <a:r>
              <a:rPr lang="fi-FI" sz="4000">
                <a:solidFill>
                  <a:srgbClr val="FFFFFF"/>
                </a:solidFill>
              </a:rPr>
              <a:t>KRITEERIPERUSTEINEN ARVIOINTI</a:t>
            </a:r>
            <a:endParaRPr lang="fi-FI" sz="4000">
              <a:solidFill>
                <a:srgbClr val="FFFFFF"/>
              </a:solidFill>
              <a:cs typeface="Calibri Light"/>
            </a:endParaRPr>
          </a:p>
        </p:txBody>
      </p:sp>
      <p:sp>
        <p:nvSpPr>
          <p:cNvPr id="6" name="Sisällön paikkamerkki 5"/>
          <p:cNvSpPr>
            <a:spLocks noGrp="1"/>
          </p:cNvSpPr>
          <p:nvPr>
            <p:ph idx="1"/>
          </p:nvPr>
        </p:nvSpPr>
        <p:spPr>
          <a:xfrm>
            <a:off x="1371599" y="2318197"/>
            <a:ext cx="9724031" cy="3683358"/>
          </a:xfrm>
        </p:spPr>
        <p:txBody>
          <a:bodyPr anchor="ctr">
            <a:normAutofit/>
          </a:bodyPr>
          <a:lstStyle/>
          <a:p>
            <a:pPr marL="0" indent="0">
              <a:buNone/>
            </a:pPr>
            <a:r>
              <a:rPr lang="fi-FI" sz="2000" b="1"/>
              <a:t>Ymmärtämistä </a:t>
            </a:r>
            <a:r>
              <a:rPr lang="fi-FI" sz="2000" b="1" i="1"/>
              <a:t>(</a:t>
            </a:r>
            <a:r>
              <a:rPr lang="fi-FI" sz="2000" b="1" i="1" err="1"/>
              <a:t>understand</a:t>
            </a:r>
            <a:r>
              <a:rPr lang="fi-FI" sz="2000" b="1"/>
              <a:t>) </a:t>
            </a:r>
            <a:r>
              <a:rPr lang="fi-FI" sz="2000"/>
              <a:t>vaativa osaaminen edellyttää, että sen sisältämä suullinen tai kirjallinen ohjeistus on ymmärretty. </a:t>
            </a:r>
            <a:endParaRPr lang="fi-FI"/>
          </a:p>
          <a:p>
            <a:pPr marL="0" indent="0">
              <a:buNone/>
            </a:pPr>
            <a:endParaRPr lang="fi-FI" sz="2000">
              <a:cs typeface="Calibri"/>
            </a:endParaRPr>
          </a:p>
          <a:p>
            <a:pPr marL="0" indent="0">
              <a:buNone/>
            </a:pPr>
            <a:r>
              <a:rPr lang="fi-FI" sz="2000"/>
              <a:t>Tiedon ymmärtämiseen kuuluvia kognitiivisia prosesseja ovat tiedon tulkitseminen, havainnollistaminen, luokitteleminen, asioiden summaaminen, päätteleminen, vertaileminen ja selittäminen. </a:t>
            </a:r>
            <a:endParaRPr lang="fi-FI" sz="2000">
              <a:cs typeface="Calibri"/>
            </a:endParaRPr>
          </a:p>
          <a:p>
            <a:pPr marL="0" indent="0">
              <a:buNone/>
            </a:pPr>
            <a:endParaRPr lang="fi-FI" sz="2000">
              <a:cs typeface="Calibri"/>
            </a:endParaRPr>
          </a:p>
          <a:p>
            <a:pPr marL="0" indent="0">
              <a:buNone/>
            </a:pPr>
            <a:r>
              <a:rPr lang="fi-FI" sz="2000"/>
              <a:t>Oppilaan voidaan ajatella ymmärtäneen tietoa silloin, kun hän osaa yhdistää uutta tietoa jo aiemmin omaksumaansa tietoon (Anderson et al31,70).</a:t>
            </a:r>
            <a:endParaRPr lang="fi-FI" sz="2000">
              <a:cs typeface="Calibri" panose="020F0502020204030204"/>
            </a:endParaRPr>
          </a:p>
        </p:txBody>
      </p:sp>
    </p:spTree>
    <p:extLst>
      <p:ext uri="{BB962C8B-B14F-4D97-AF65-F5344CB8AC3E}">
        <p14:creationId xmlns:p14="http://schemas.microsoft.com/office/powerpoint/2010/main" val="1393676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182417" y="282993"/>
            <a:ext cx="9895951" cy="1033669"/>
          </a:xfrm>
        </p:spPr>
        <p:txBody>
          <a:bodyPr>
            <a:normAutofit/>
          </a:bodyPr>
          <a:lstStyle/>
          <a:p>
            <a:r>
              <a:rPr lang="fi-FI" sz="4000">
                <a:solidFill>
                  <a:srgbClr val="FFFFFF"/>
                </a:solidFill>
              </a:rPr>
              <a:t>KRITEERIPERUSTEINEN ARVIOINTI</a:t>
            </a:r>
          </a:p>
        </p:txBody>
      </p:sp>
      <p:sp>
        <p:nvSpPr>
          <p:cNvPr id="3" name="Sisällön paikkamerkki 2"/>
          <p:cNvSpPr>
            <a:spLocks noGrp="1"/>
          </p:cNvSpPr>
          <p:nvPr>
            <p:ph idx="1"/>
          </p:nvPr>
        </p:nvSpPr>
        <p:spPr>
          <a:xfrm>
            <a:off x="1371599" y="2318197"/>
            <a:ext cx="9724031" cy="3683358"/>
          </a:xfrm>
        </p:spPr>
        <p:txBody>
          <a:bodyPr anchor="ctr">
            <a:normAutofit lnSpcReduction="10000"/>
          </a:bodyPr>
          <a:lstStyle/>
          <a:p>
            <a:pPr marL="0" indent="0">
              <a:buNone/>
            </a:pPr>
            <a:r>
              <a:rPr lang="fi-FI" sz="2000" b="1"/>
              <a:t>Soveltaminen (</a:t>
            </a:r>
            <a:r>
              <a:rPr lang="fi-FI" sz="2000" b="1" i="1" err="1"/>
              <a:t>apply</a:t>
            </a:r>
            <a:r>
              <a:rPr lang="fi-FI" sz="2000" b="1"/>
              <a:t>)</a:t>
            </a:r>
            <a:r>
              <a:rPr lang="fi-FI" sz="2000"/>
              <a:t> edellyttää ongelmaratkaisua esimerkiksi tehtävässä annetussa tilanteessa. </a:t>
            </a:r>
            <a:endParaRPr lang="fi-FI"/>
          </a:p>
          <a:p>
            <a:pPr marL="0" indent="0">
              <a:buNone/>
            </a:pPr>
            <a:endParaRPr lang="fi-FI" sz="2000">
              <a:cs typeface="Calibri"/>
            </a:endParaRPr>
          </a:p>
          <a:p>
            <a:pPr marL="0" indent="0">
              <a:buNone/>
            </a:pPr>
            <a:r>
              <a:rPr lang="fi-FI" sz="2000"/>
              <a:t>Soveltaminen käsittää kaksi kognitiivista prosessia: </a:t>
            </a:r>
          </a:p>
          <a:p>
            <a:pPr marL="342900" indent="-342900"/>
            <a:r>
              <a:rPr lang="fi-FI" sz="2000" b="1"/>
              <a:t>tiedon soveltamista käytäntöön (</a:t>
            </a:r>
            <a:r>
              <a:rPr lang="fi-FI" sz="2000" b="1" i="1" err="1"/>
              <a:t>executing</a:t>
            </a:r>
            <a:r>
              <a:rPr lang="fi-FI" sz="2000" b="1"/>
              <a:t>)</a:t>
            </a:r>
            <a:r>
              <a:rPr lang="fi-FI" sz="2000"/>
              <a:t>, jos on kyse tutusta asiasta esimerkiksi soveltava harjoitustehtävä</a:t>
            </a:r>
          </a:p>
          <a:p>
            <a:pPr marL="342900" indent="-342900"/>
            <a:r>
              <a:rPr lang="fi-FI" sz="2000" b="1"/>
              <a:t>tiedon käyttöön ottoa (</a:t>
            </a:r>
            <a:r>
              <a:rPr lang="fi-FI" sz="2000" b="1" i="1" err="1"/>
              <a:t>implementing</a:t>
            </a:r>
            <a:r>
              <a:rPr lang="fi-FI" sz="2000" b="1"/>
              <a:t>)</a:t>
            </a:r>
            <a:r>
              <a:rPr lang="fi-FI" sz="2000"/>
              <a:t>, mikäli kyseessä on ongelmaratkaisutehtävä tai uusi tilanne, jossa tietoa sovelletaan</a:t>
            </a:r>
            <a:endParaRPr lang="fi-FI" sz="2000">
              <a:cs typeface="Calibri"/>
            </a:endParaRPr>
          </a:p>
          <a:p>
            <a:pPr marL="0" indent="0">
              <a:buNone/>
            </a:pPr>
            <a:endParaRPr lang="fi-FI" sz="2000"/>
          </a:p>
          <a:p>
            <a:pPr marL="0" indent="0">
              <a:buNone/>
            </a:pPr>
            <a:r>
              <a:rPr lang="fi-FI" sz="2000"/>
              <a:t>Esimerkkinä tiedon soveltamisesta ongelmaratkaisutehtävässä voisi olla tilanne, joka edellyttää Newtonin toisen eli dynamiikan lain soveltamista. (Anderson et </a:t>
            </a:r>
            <a:r>
              <a:rPr lang="fi-FI" sz="2000" err="1"/>
              <a:t>al</a:t>
            </a:r>
            <a:r>
              <a:rPr lang="fi-FI" sz="2000"/>
              <a:t> 31, 77).</a:t>
            </a:r>
            <a:endParaRPr lang="fi-FI" sz="2000">
              <a:cs typeface="Calibri" panose="020F0502020204030204"/>
            </a:endParaRPr>
          </a:p>
          <a:p>
            <a:endParaRPr lang="fi-FI" sz="2000"/>
          </a:p>
        </p:txBody>
      </p:sp>
    </p:spTree>
    <p:extLst>
      <p:ext uri="{BB962C8B-B14F-4D97-AF65-F5344CB8AC3E}">
        <p14:creationId xmlns:p14="http://schemas.microsoft.com/office/powerpoint/2010/main" val="102103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263235" y="329174"/>
            <a:ext cx="9895951" cy="1033669"/>
          </a:xfrm>
        </p:spPr>
        <p:txBody>
          <a:bodyPr>
            <a:normAutofit/>
          </a:bodyPr>
          <a:lstStyle/>
          <a:p>
            <a:r>
              <a:rPr lang="fi-FI" sz="4000">
                <a:solidFill>
                  <a:srgbClr val="FFFFFF"/>
                </a:solidFill>
              </a:rPr>
              <a:t>KRITEERIPERUSTEINEN ARVIOINTI</a:t>
            </a:r>
          </a:p>
        </p:txBody>
      </p:sp>
      <p:sp>
        <p:nvSpPr>
          <p:cNvPr id="3" name="Sisällön paikkamerkki 2"/>
          <p:cNvSpPr>
            <a:spLocks noGrp="1"/>
          </p:cNvSpPr>
          <p:nvPr>
            <p:ph idx="1"/>
          </p:nvPr>
        </p:nvSpPr>
        <p:spPr>
          <a:xfrm>
            <a:off x="1371599" y="2318197"/>
            <a:ext cx="9724031" cy="3683358"/>
          </a:xfrm>
        </p:spPr>
        <p:txBody>
          <a:bodyPr anchor="ctr">
            <a:normAutofit/>
          </a:bodyPr>
          <a:lstStyle/>
          <a:p>
            <a:pPr marL="0" indent="0">
              <a:buNone/>
            </a:pPr>
            <a:r>
              <a:rPr lang="fi-FI" sz="2000" b="1"/>
              <a:t>Analysointi (</a:t>
            </a:r>
            <a:r>
              <a:rPr lang="fi-FI" sz="2000" b="1" i="1" err="1"/>
              <a:t>analyze</a:t>
            </a:r>
            <a:r>
              <a:rPr lang="fi-FI" sz="2000" b="1"/>
              <a:t>) </a:t>
            </a:r>
            <a:r>
              <a:rPr lang="fi-FI" sz="2000"/>
              <a:t>edellyttää esimerkiksi tiedon jakamista osiin ja sen ymmärtämistä, miten osat liittyvät toisiinsa. </a:t>
            </a:r>
            <a:endParaRPr lang="fi-FI"/>
          </a:p>
          <a:p>
            <a:pPr marL="0" indent="0">
              <a:buNone/>
            </a:pPr>
            <a:endParaRPr lang="fi-FI" sz="2000">
              <a:cs typeface="Calibri"/>
            </a:endParaRPr>
          </a:p>
          <a:p>
            <a:pPr marL="0" indent="0">
              <a:buNone/>
            </a:pPr>
            <a:r>
              <a:rPr lang="fi-FI" sz="2000"/>
              <a:t>Analysointia edellyttävä kognitiivinen prosessi sisältää tiedon erottelua sekä tiedon järjestämistä ja liittämistä uudelleen. </a:t>
            </a:r>
            <a:endParaRPr lang="fi-FI" sz="2000">
              <a:cs typeface="Calibri"/>
            </a:endParaRPr>
          </a:p>
          <a:p>
            <a:pPr marL="0" indent="0">
              <a:buNone/>
            </a:pPr>
            <a:endParaRPr lang="fi-FI" sz="2000">
              <a:cs typeface="Calibri"/>
            </a:endParaRPr>
          </a:p>
          <a:p>
            <a:pPr marL="0" indent="0">
              <a:buNone/>
            </a:pPr>
            <a:r>
              <a:rPr lang="fi-FI" sz="2000"/>
              <a:t>Usein eri oppiaineissa, kuten yhteiskuntaopissa tai historiassa edellytetään oppilaalta, että hän osaa analysoida tietoa erottaessaan faktat mielipiteistä, yhdistää syitä ja seurauksia sekä erottaa oleellisen tiedon epäoleellisesta. </a:t>
            </a:r>
            <a:endParaRPr lang="fi-FI" sz="2000">
              <a:cs typeface="Calibri" panose="020F0502020204030204"/>
            </a:endParaRPr>
          </a:p>
        </p:txBody>
      </p:sp>
    </p:spTree>
    <p:extLst>
      <p:ext uri="{BB962C8B-B14F-4D97-AF65-F5344CB8AC3E}">
        <p14:creationId xmlns:p14="http://schemas.microsoft.com/office/powerpoint/2010/main" val="2590982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263235" y="409993"/>
            <a:ext cx="9895951" cy="1033669"/>
          </a:xfrm>
        </p:spPr>
        <p:txBody>
          <a:bodyPr>
            <a:normAutofit/>
          </a:bodyPr>
          <a:lstStyle/>
          <a:p>
            <a:r>
              <a:rPr lang="fi-FI" sz="4000">
                <a:solidFill>
                  <a:srgbClr val="FFFFFF"/>
                </a:solidFill>
              </a:rPr>
              <a:t>KRITEERIPERUSTEINEN ARVIOINTI</a:t>
            </a:r>
          </a:p>
        </p:txBody>
      </p:sp>
      <p:sp>
        <p:nvSpPr>
          <p:cNvPr id="3" name="Sisällön paikkamerkki 2"/>
          <p:cNvSpPr>
            <a:spLocks noGrp="1"/>
          </p:cNvSpPr>
          <p:nvPr>
            <p:ph idx="1"/>
          </p:nvPr>
        </p:nvSpPr>
        <p:spPr>
          <a:xfrm>
            <a:off x="1371599" y="2318197"/>
            <a:ext cx="9724031" cy="3683358"/>
          </a:xfrm>
        </p:spPr>
        <p:txBody>
          <a:bodyPr anchor="ctr">
            <a:normAutofit/>
          </a:bodyPr>
          <a:lstStyle/>
          <a:p>
            <a:pPr marL="0" indent="0">
              <a:buNone/>
            </a:pPr>
            <a:r>
              <a:rPr lang="fi-FI" sz="2000" b="1"/>
              <a:t>Arvioiminen (</a:t>
            </a:r>
            <a:r>
              <a:rPr lang="fi-FI" sz="2000" b="1" i="1" err="1"/>
              <a:t>evaluate</a:t>
            </a:r>
            <a:r>
              <a:rPr lang="fi-FI" sz="2000" b="1"/>
              <a:t>) </a:t>
            </a:r>
            <a:r>
              <a:rPr lang="fi-FI" sz="2000"/>
              <a:t>tarkoittaa päättelyä, joka perustuu annettuihin kriteereihin.</a:t>
            </a:r>
            <a:endParaRPr lang="fi-FI"/>
          </a:p>
          <a:p>
            <a:pPr marL="0" indent="0">
              <a:buNone/>
            </a:pPr>
            <a:endParaRPr lang="fi-FI" sz="2000"/>
          </a:p>
          <a:p>
            <a:pPr marL="0" indent="0">
              <a:buNone/>
            </a:pPr>
            <a:r>
              <a:rPr lang="fi-FI" sz="2000"/>
              <a:t>Päättelyyn kuuluu asian </a:t>
            </a:r>
            <a:r>
              <a:rPr lang="fi-FI" sz="2000" b="1"/>
              <a:t>tarkastaminen (</a:t>
            </a:r>
            <a:r>
              <a:rPr lang="fi-FI" sz="2000" b="1" i="1" err="1"/>
              <a:t>checking</a:t>
            </a:r>
            <a:r>
              <a:rPr lang="fi-FI" sz="2000" b="1"/>
              <a:t>), </a:t>
            </a:r>
            <a:r>
              <a:rPr lang="fi-FI" sz="2000"/>
              <a:t>kuten esimerkiksi sen selvittäminen nousevatko tutkimuksen johtopäätökset tutkimusaineistosta, kuten niiden kuuluisi. </a:t>
            </a:r>
          </a:p>
          <a:p>
            <a:pPr marL="0" indent="0">
              <a:buNone/>
            </a:pPr>
            <a:endParaRPr lang="fi-FI" sz="2000">
              <a:cs typeface="Calibri" panose="020F0502020204030204"/>
            </a:endParaRPr>
          </a:p>
          <a:p>
            <a:pPr marL="0" indent="0">
              <a:buNone/>
            </a:pPr>
            <a:r>
              <a:rPr lang="fi-FI" sz="2000"/>
              <a:t>Toinen arvioimiseen liittyvä kognitiivinen prosessi on asioiden </a:t>
            </a:r>
            <a:r>
              <a:rPr lang="fi-FI" sz="2000" b="1"/>
              <a:t>kriittinen tarkastelu (</a:t>
            </a:r>
            <a:r>
              <a:rPr lang="fi-FI" sz="2000" b="1" i="1" err="1"/>
              <a:t>critiquing</a:t>
            </a:r>
            <a:r>
              <a:rPr lang="fi-FI" sz="2000" b="1"/>
              <a:t>), </a:t>
            </a:r>
            <a:r>
              <a:rPr lang="fi-FI" sz="2000"/>
              <a:t>josta esimerkkinä voisi olla tilanne, jossa henkilö arvioi, mikä menettämä sopii parhaiten annetun ongelman ratkaisemiseksi. (Anderson et al31, 83–84).</a:t>
            </a:r>
            <a:endParaRPr lang="fi-FI" sz="2000">
              <a:cs typeface="Calibri" panose="020F0502020204030204"/>
            </a:endParaRPr>
          </a:p>
          <a:p>
            <a:pPr marL="0" indent="0">
              <a:buNone/>
            </a:pPr>
            <a:endParaRPr lang="fi-FI" sz="2000">
              <a:cs typeface="Calibri" panose="020F0502020204030204"/>
            </a:endParaRPr>
          </a:p>
        </p:txBody>
      </p:sp>
    </p:spTree>
    <p:extLst>
      <p:ext uri="{BB962C8B-B14F-4D97-AF65-F5344CB8AC3E}">
        <p14:creationId xmlns:p14="http://schemas.microsoft.com/office/powerpoint/2010/main" val="1141597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4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4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4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tsikko 4"/>
          <p:cNvSpPr>
            <a:spLocks noGrp="1"/>
          </p:cNvSpPr>
          <p:nvPr>
            <p:ph type="title"/>
          </p:nvPr>
        </p:nvSpPr>
        <p:spPr>
          <a:xfrm>
            <a:off x="139873" y="398922"/>
            <a:ext cx="9895951" cy="1033669"/>
          </a:xfrm>
        </p:spPr>
        <p:txBody>
          <a:bodyPr>
            <a:normAutofit/>
          </a:bodyPr>
          <a:lstStyle/>
          <a:p>
            <a:r>
              <a:rPr lang="en-US" sz="3700">
                <a:solidFill>
                  <a:srgbClr val="FFFFFF"/>
                </a:solidFill>
              </a:rPr>
              <a:t>OPPIMISEN, OPETTAMISEN JA ARVIOINNIN YHTEYS</a:t>
            </a:r>
            <a:endParaRPr lang="en-US" sz="3700">
              <a:solidFill>
                <a:srgbClr val="FFFFFF"/>
              </a:solidFill>
              <a:cs typeface="Calibri Light"/>
            </a:endParaRPr>
          </a:p>
        </p:txBody>
      </p:sp>
      <p:sp>
        <p:nvSpPr>
          <p:cNvPr id="6" name="Sisällön paikkamerkki 5"/>
          <p:cNvSpPr>
            <a:spLocks noGrp="1"/>
          </p:cNvSpPr>
          <p:nvPr>
            <p:ph idx="1"/>
          </p:nvPr>
        </p:nvSpPr>
        <p:spPr>
          <a:xfrm>
            <a:off x="1371599" y="2318197"/>
            <a:ext cx="9724031" cy="3683358"/>
          </a:xfrm>
        </p:spPr>
        <p:txBody>
          <a:bodyPr vert="horz" lIns="91440" tIns="45720" rIns="91440" bIns="45720" rtlCol="0" anchor="ctr">
            <a:noAutofit/>
          </a:bodyPr>
          <a:lstStyle/>
          <a:p>
            <a:pPr marL="0" indent="0">
              <a:buNone/>
            </a:pPr>
            <a:r>
              <a:rPr lang="fi-FI" sz="1600"/>
              <a:t>Edellä kuvattu oppimisen arvioinnissa käytetty tapa luokitella  tehtäviä auttaa opettajaa opetuksen suunnittelussa ja opetussuunnitelman tavoitteiden tulkinnassa. </a:t>
            </a:r>
            <a:endParaRPr lang="fi-FI" sz="1600">
              <a:cs typeface="Calibri"/>
            </a:endParaRPr>
          </a:p>
          <a:p>
            <a:pPr marL="0" indent="0">
              <a:buNone/>
            </a:pPr>
            <a:endParaRPr lang="fi-FI" sz="1600">
              <a:cs typeface="Calibri"/>
            </a:endParaRPr>
          </a:p>
          <a:p>
            <a:pPr marL="0" indent="0">
              <a:buNone/>
            </a:pPr>
            <a:r>
              <a:rPr lang="fi-FI" sz="1600"/>
              <a:t>Taksonomiataulu auttaa tiedon järjestämisessä ja jäsentämisessä, ja se soveltuu laajemman opetuskokonaisuuden suunnitteluun. </a:t>
            </a:r>
            <a:endParaRPr lang="fi-FI" sz="1600">
              <a:cs typeface="Calibri"/>
            </a:endParaRPr>
          </a:p>
          <a:p>
            <a:pPr marL="0" indent="0">
              <a:buNone/>
            </a:pPr>
            <a:endParaRPr lang="fi-FI" sz="1600">
              <a:cs typeface="Calibri"/>
            </a:endParaRPr>
          </a:p>
          <a:p>
            <a:pPr marL="0" indent="0">
              <a:buNone/>
            </a:pPr>
            <a:r>
              <a:rPr lang="fi-FI" sz="1600"/>
              <a:t>Luokittelu auttaa opettajaa tarkastelemaan opetuksen tavoitteita oppilaan näkökulmasta </a:t>
            </a:r>
            <a:endParaRPr lang="fi-FI" sz="1600">
              <a:cs typeface="Calibri"/>
            </a:endParaRPr>
          </a:p>
          <a:p>
            <a:pPr marL="0" indent="0">
              <a:buNone/>
            </a:pPr>
            <a:endParaRPr lang="fi-FI" sz="1600">
              <a:cs typeface="Calibri"/>
            </a:endParaRPr>
          </a:p>
          <a:p>
            <a:r>
              <a:rPr lang="fi-FI" sz="1600"/>
              <a:t>Miten erilaisten oppijoiden osaaminen tehdään näkyväksi? </a:t>
            </a:r>
            <a:endParaRPr lang="fi-FI" sz="1600">
              <a:cs typeface="Calibri" panose="020F0502020204030204"/>
            </a:endParaRPr>
          </a:p>
          <a:p>
            <a:r>
              <a:rPr lang="fi-FI" sz="1600">
                <a:ea typeface="+mn-lt"/>
                <a:cs typeface="+mn-lt"/>
              </a:rPr>
              <a:t>Mikä on haluttu oppimistulos? Pitääkö oppilaan osata luetella faktoja vai käsiterakennelmia? </a:t>
            </a:r>
          </a:p>
          <a:p>
            <a:r>
              <a:rPr lang="fi-FI" sz="1600">
                <a:ea typeface="+mn-lt"/>
                <a:cs typeface="+mn-lt"/>
              </a:rPr>
              <a:t>Tavoitellaanko sitä, että oppilas osaa luokitella (ymmärtää) tai erotella (analysoida) vai molempia? </a:t>
            </a:r>
            <a:endParaRPr lang="fi-FI" sz="1600">
              <a:cs typeface="Calibri"/>
            </a:endParaRPr>
          </a:p>
          <a:p>
            <a:pPr marL="0" indent="0">
              <a:buNone/>
            </a:pPr>
            <a:endParaRPr lang="en-US" sz="1600">
              <a:cs typeface="Calibri"/>
            </a:endParaRPr>
          </a:p>
          <a:p>
            <a:pPr marL="0" indent="0">
              <a:buNone/>
            </a:pPr>
            <a:endParaRPr lang="fi-FI" sz="1600">
              <a:cs typeface="Calibri"/>
            </a:endParaRPr>
          </a:p>
          <a:p>
            <a:pPr marL="0" indent="0">
              <a:buNone/>
            </a:pPr>
            <a:r>
              <a:rPr lang="fi-FI" sz="1600"/>
              <a:t>Tavoitteena voi olla myös oppilaan itsearvioinnin harjoittaminen (metakognitiivinen tieto). </a:t>
            </a:r>
            <a:endParaRPr lang="en-US" sz="1600">
              <a:cs typeface="Calibri"/>
            </a:endParaRPr>
          </a:p>
        </p:txBody>
      </p:sp>
      <p:sp>
        <p:nvSpPr>
          <p:cNvPr id="2" name="Päivämäärän paikkamerkki 1"/>
          <p:cNvSpPr>
            <a:spLocks noGrp="1"/>
          </p:cNvSpPr>
          <p:nvPr>
            <p:ph type="dt" sz="half" idx="10"/>
          </p:nvPr>
        </p:nvSpPr>
        <p:spPr>
          <a:xfrm>
            <a:off x="8970264" y="6455431"/>
            <a:ext cx="2743200" cy="365125"/>
          </a:xfrm>
        </p:spPr>
        <p:txBody>
          <a:bodyPr>
            <a:normAutofit/>
          </a:bodyPr>
          <a:lstStyle/>
          <a:p>
            <a:pPr algn="r">
              <a:spcAft>
                <a:spcPts val="600"/>
              </a:spcAft>
            </a:pPr>
            <a:fld id="{E33C51B1-E560-4A95-9743-6669B3C32009}" type="datetime1">
              <a:rPr lang="en-US" sz="1100">
                <a:solidFill>
                  <a:schemeClr val="tx1">
                    <a:lumMod val="50000"/>
                    <a:lumOff val="50000"/>
                  </a:schemeClr>
                </a:solidFill>
              </a:rPr>
              <a:pPr algn="r">
                <a:spcAft>
                  <a:spcPts val="600"/>
                </a:spcAft>
              </a:pPr>
              <a:t>4/20/2021</a:t>
            </a:fld>
            <a:endParaRPr lang="en-US" sz="1100">
              <a:solidFill>
                <a:schemeClr val="tx1">
                  <a:lumMod val="50000"/>
                  <a:lumOff val="50000"/>
                </a:schemeClr>
              </a:solidFill>
            </a:endParaRPr>
          </a:p>
        </p:txBody>
      </p:sp>
      <p:sp>
        <p:nvSpPr>
          <p:cNvPr id="4" name="Dian numeron paikkamerkki 3"/>
          <p:cNvSpPr>
            <a:spLocks noGrp="1"/>
          </p:cNvSpPr>
          <p:nvPr>
            <p:ph type="sldNum" sz="quarter" idx="12"/>
          </p:nvPr>
        </p:nvSpPr>
        <p:spPr>
          <a:xfrm>
            <a:off x="11704320" y="6455431"/>
            <a:ext cx="445913" cy="365125"/>
          </a:xfrm>
        </p:spPr>
        <p:txBody>
          <a:bodyPr>
            <a:normAutofit/>
          </a:bodyPr>
          <a:lstStyle/>
          <a:p>
            <a:pPr>
              <a:spcAft>
                <a:spcPts val="600"/>
              </a:spcAft>
            </a:pPr>
            <a:fld id="{D1480462-B333-4751-9A6C-6EED2CF4CB0A}" type="slidenum">
              <a:rPr lang="en-US" sz="1100">
                <a:solidFill>
                  <a:schemeClr val="tx1">
                    <a:lumMod val="50000"/>
                    <a:lumOff val="50000"/>
                  </a:schemeClr>
                </a:solidFill>
              </a:rPr>
              <a:pPr>
                <a:spcAft>
                  <a:spcPts val="600"/>
                </a:spcAft>
              </a:pPr>
              <a:t>37</a:t>
            </a:fld>
            <a:endParaRPr lang="en-US" sz="1100">
              <a:solidFill>
                <a:schemeClr val="tx1">
                  <a:lumMod val="50000"/>
                  <a:lumOff val="50000"/>
                </a:schemeClr>
              </a:solidFill>
            </a:endParaRPr>
          </a:p>
        </p:txBody>
      </p:sp>
    </p:spTree>
    <p:extLst>
      <p:ext uri="{BB962C8B-B14F-4D97-AF65-F5344CB8AC3E}">
        <p14:creationId xmlns:p14="http://schemas.microsoft.com/office/powerpoint/2010/main" val="571254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tsikko 4"/>
          <p:cNvSpPr>
            <a:spLocks noGrp="1"/>
          </p:cNvSpPr>
          <p:nvPr>
            <p:ph type="title"/>
          </p:nvPr>
        </p:nvSpPr>
        <p:spPr>
          <a:xfrm>
            <a:off x="1371599" y="294538"/>
            <a:ext cx="9895951" cy="1033669"/>
          </a:xfrm>
        </p:spPr>
        <p:txBody>
          <a:bodyPr>
            <a:normAutofit/>
          </a:bodyPr>
          <a:lstStyle/>
          <a:p>
            <a:r>
              <a:rPr lang="en-US" sz="4000">
                <a:solidFill>
                  <a:srgbClr val="FFFFFF"/>
                </a:solidFill>
              </a:rPr>
              <a:t>TAVOITTEIDEN ARVIOINTI</a:t>
            </a:r>
            <a:endParaRPr lang="en-US" sz="4000">
              <a:solidFill>
                <a:srgbClr val="FFFFFF"/>
              </a:solidFill>
              <a:cs typeface="Calibri Light"/>
            </a:endParaRPr>
          </a:p>
        </p:txBody>
      </p:sp>
      <p:sp>
        <p:nvSpPr>
          <p:cNvPr id="6" name="Sisällön paikkamerkki 5"/>
          <p:cNvSpPr>
            <a:spLocks noGrp="1"/>
          </p:cNvSpPr>
          <p:nvPr>
            <p:ph idx="1"/>
          </p:nvPr>
        </p:nvSpPr>
        <p:spPr>
          <a:xfrm>
            <a:off x="1371599" y="2318197"/>
            <a:ext cx="9724031" cy="3683358"/>
          </a:xfrm>
        </p:spPr>
        <p:txBody>
          <a:bodyPr anchor="ctr">
            <a:normAutofit/>
          </a:bodyPr>
          <a:lstStyle/>
          <a:p>
            <a:pPr marL="0" indent="0">
              <a:buNone/>
            </a:pPr>
            <a:r>
              <a:rPr lang="en-US" sz="2000" b="1" err="1"/>
              <a:t>Taksonomia</a:t>
            </a:r>
            <a:r>
              <a:rPr lang="en-US" sz="2000" b="1"/>
              <a:t> </a:t>
            </a:r>
            <a:r>
              <a:rPr lang="en-US" sz="2000" b="1" err="1"/>
              <a:t>perustuu</a:t>
            </a:r>
            <a:r>
              <a:rPr lang="en-US" sz="2000" b="1"/>
              <a:t>:</a:t>
            </a:r>
            <a:endParaRPr lang="en-US" sz="2000" b="1">
              <a:cs typeface="Calibri"/>
            </a:endParaRPr>
          </a:p>
          <a:p>
            <a:pPr marL="0" indent="0">
              <a:buNone/>
            </a:pPr>
            <a:endParaRPr lang="en-US" sz="2000" u="sng"/>
          </a:p>
          <a:p>
            <a:r>
              <a:rPr lang="en-US" sz="2000" err="1"/>
              <a:t>Kaksiulotteisuuteen</a:t>
            </a:r>
            <a:endParaRPr lang="en-US" sz="2000" err="1">
              <a:cs typeface="Calibri"/>
            </a:endParaRPr>
          </a:p>
          <a:p>
            <a:r>
              <a:rPr lang="en-US" sz="2000" err="1"/>
              <a:t>Tavoiteverbi</a:t>
            </a:r>
            <a:r>
              <a:rPr lang="en-US" sz="2000"/>
              <a:t> on </a:t>
            </a:r>
            <a:r>
              <a:rPr lang="en-US" sz="2000" err="1"/>
              <a:t>arvioitavissa</a:t>
            </a:r>
            <a:r>
              <a:rPr lang="en-US" sz="2000"/>
              <a:t> = </a:t>
            </a:r>
            <a:r>
              <a:rPr lang="en-US" sz="2000" err="1"/>
              <a:t>esim</a:t>
            </a:r>
            <a:r>
              <a:rPr lang="en-US" sz="2000"/>
              <a:t>. </a:t>
            </a:r>
            <a:r>
              <a:rPr lang="en-US" sz="2000" err="1"/>
              <a:t>muistaa</a:t>
            </a:r>
            <a:r>
              <a:rPr lang="en-US" sz="2000"/>
              <a:t>, </a:t>
            </a:r>
            <a:r>
              <a:rPr lang="en-US" sz="2000" err="1"/>
              <a:t>osaa</a:t>
            </a:r>
            <a:r>
              <a:rPr lang="en-US" sz="2000"/>
              <a:t> </a:t>
            </a:r>
            <a:r>
              <a:rPr lang="en-US" sz="2000" err="1"/>
              <a:t>antaa</a:t>
            </a:r>
            <a:r>
              <a:rPr lang="en-US" sz="2000"/>
              <a:t> </a:t>
            </a:r>
            <a:r>
              <a:rPr lang="en-US" sz="2000" err="1"/>
              <a:t>esimerkin</a:t>
            </a:r>
            <a:r>
              <a:rPr lang="en-US" sz="2000"/>
              <a:t> , </a:t>
            </a:r>
            <a:r>
              <a:rPr lang="en-US" sz="2000" err="1"/>
              <a:t>osaa</a:t>
            </a:r>
            <a:r>
              <a:rPr lang="en-US" sz="2000"/>
              <a:t> </a:t>
            </a:r>
            <a:r>
              <a:rPr lang="en-US" sz="2000" err="1"/>
              <a:t>soveltaa</a:t>
            </a:r>
            <a:r>
              <a:rPr lang="en-US" sz="2000"/>
              <a:t> </a:t>
            </a:r>
            <a:endParaRPr lang="en-US" sz="2000">
              <a:cs typeface="Calibri"/>
            </a:endParaRPr>
          </a:p>
          <a:p>
            <a:endParaRPr lang="en-US" sz="2000"/>
          </a:p>
          <a:p>
            <a:endParaRPr lang="en-US" sz="2000"/>
          </a:p>
          <a:p>
            <a:pPr marL="0" indent="0">
              <a:buNone/>
            </a:pPr>
            <a:r>
              <a:rPr lang="en-US" sz="2000" b="1" err="1"/>
              <a:t>Edellyttää</a:t>
            </a:r>
            <a:r>
              <a:rPr lang="en-US" sz="2000" b="1"/>
              <a:t>:</a:t>
            </a:r>
            <a:endParaRPr lang="en-US" sz="2000" b="1">
              <a:cs typeface="Calibri"/>
            </a:endParaRPr>
          </a:p>
          <a:p>
            <a:r>
              <a:rPr lang="en-US" sz="2000" err="1"/>
              <a:t>Opetuskokonaisuuden</a:t>
            </a:r>
            <a:r>
              <a:rPr lang="en-US" sz="2000"/>
              <a:t> </a:t>
            </a:r>
            <a:r>
              <a:rPr lang="en-US" sz="2000" err="1"/>
              <a:t>suunnittelua</a:t>
            </a:r>
            <a:r>
              <a:rPr lang="en-US" sz="2000"/>
              <a:t> </a:t>
            </a:r>
            <a:r>
              <a:rPr lang="en-US" sz="2000" err="1"/>
              <a:t>niin</a:t>
            </a:r>
            <a:r>
              <a:rPr lang="en-US" sz="2000"/>
              <a:t>, </a:t>
            </a:r>
            <a:r>
              <a:rPr lang="en-US" sz="2000" err="1"/>
              <a:t>että</a:t>
            </a:r>
            <a:r>
              <a:rPr lang="en-US" sz="2000"/>
              <a:t> </a:t>
            </a:r>
            <a:r>
              <a:rPr lang="en-US" sz="2000" err="1"/>
              <a:t>tavoitteet</a:t>
            </a:r>
            <a:r>
              <a:rPr lang="en-US" sz="2000"/>
              <a:t>, </a:t>
            </a:r>
            <a:r>
              <a:rPr lang="en-US" sz="2000" err="1"/>
              <a:t>toteutus</a:t>
            </a:r>
            <a:r>
              <a:rPr lang="en-US" sz="2000"/>
              <a:t> ja </a:t>
            </a:r>
            <a:r>
              <a:rPr lang="en-US" sz="2000" err="1"/>
              <a:t>arviointi</a:t>
            </a:r>
            <a:r>
              <a:rPr lang="en-US" sz="2000"/>
              <a:t> </a:t>
            </a:r>
            <a:r>
              <a:rPr lang="en-US" sz="2000" err="1"/>
              <a:t>liittyvät</a:t>
            </a:r>
            <a:r>
              <a:rPr lang="en-US" sz="2000"/>
              <a:t> </a:t>
            </a:r>
            <a:r>
              <a:rPr lang="en-US" sz="2000" err="1"/>
              <a:t>toisiinsa</a:t>
            </a:r>
            <a:r>
              <a:rPr lang="en-US" sz="2000"/>
              <a:t>.</a:t>
            </a:r>
            <a:endParaRPr lang="en-US" sz="2000">
              <a:cs typeface="Calibri"/>
            </a:endParaRPr>
          </a:p>
        </p:txBody>
      </p:sp>
      <p:sp>
        <p:nvSpPr>
          <p:cNvPr id="2" name="Päivämäärän paikkamerkki 1"/>
          <p:cNvSpPr>
            <a:spLocks noGrp="1"/>
          </p:cNvSpPr>
          <p:nvPr>
            <p:ph type="dt" sz="half" idx="10"/>
          </p:nvPr>
        </p:nvSpPr>
        <p:spPr>
          <a:xfrm>
            <a:off x="8970264" y="6455664"/>
            <a:ext cx="2743200" cy="365125"/>
          </a:xfrm>
        </p:spPr>
        <p:txBody>
          <a:bodyPr>
            <a:normAutofit/>
          </a:bodyPr>
          <a:lstStyle/>
          <a:p>
            <a:pPr algn="r">
              <a:spcAft>
                <a:spcPts val="600"/>
              </a:spcAft>
            </a:pPr>
            <a:fld id="{A405A7BC-C009-4F73-9DF7-4795E34F87E1}" type="datetime1">
              <a:rPr lang="en-US" sz="1100">
                <a:solidFill>
                  <a:schemeClr val="tx1">
                    <a:lumMod val="50000"/>
                    <a:lumOff val="50000"/>
                  </a:schemeClr>
                </a:solidFill>
              </a:rPr>
              <a:pPr algn="r">
                <a:spcAft>
                  <a:spcPts val="600"/>
                </a:spcAft>
              </a:pPr>
              <a:t>4/20/2021</a:t>
            </a:fld>
            <a:endParaRPr lang="en-US" sz="1100">
              <a:solidFill>
                <a:schemeClr val="tx1">
                  <a:lumMod val="50000"/>
                  <a:lumOff val="50000"/>
                </a:schemeClr>
              </a:solidFill>
            </a:endParaRPr>
          </a:p>
        </p:txBody>
      </p:sp>
      <p:sp>
        <p:nvSpPr>
          <p:cNvPr id="3" name="Dian numeron paikkamerkki 2"/>
          <p:cNvSpPr>
            <a:spLocks noGrp="1"/>
          </p:cNvSpPr>
          <p:nvPr>
            <p:ph type="sldNum" sz="quarter" idx="12"/>
          </p:nvPr>
        </p:nvSpPr>
        <p:spPr>
          <a:xfrm>
            <a:off x="11704320" y="6455664"/>
            <a:ext cx="448056" cy="365125"/>
          </a:xfrm>
        </p:spPr>
        <p:txBody>
          <a:bodyPr>
            <a:normAutofit/>
          </a:bodyPr>
          <a:lstStyle/>
          <a:p>
            <a:pPr>
              <a:spcAft>
                <a:spcPts val="600"/>
              </a:spcAft>
            </a:pPr>
            <a:fld id="{4CDF0FAE-1381-491E-AD57-3DEA12A280AF}" type="slidenum">
              <a:rPr lang="en-US" sz="1100">
                <a:solidFill>
                  <a:schemeClr val="tx1">
                    <a:lumMod val="50000"/>
                    <a:lumOff val="50000"/>
                  </a:schemeClr>
                </a:solidFill>
              </a:rPr>
              <a:pPr>
                <a:spcAft>
                  <a:spcPts val="600"/>
                </a:spcAft>
              </a:pPr>
              <a:t>38</a:t>
            </a:fld>
            <a:endParaRPr lang="en-US" sz="1100">
              <a:solidFill>
                <a:schemeClr val="tx1">
                  <a:lumMod val="50000"/>
                  <a:lumOff val="50000"/>
                </a:schemeClr>
              </a:solidFill>
            </a:endParaRPr>
          </a:p>
        </p:txBody>
      </p:sp>
    </p:spTree>
    <p:extLst>
      <p:ext uri="{BB962C8B-B14F-4D97-AF65-F5344CB8AC3E}">
        <p14:creationId xmlns:p14="http://schemas.microsoft.com/office/powerpoint/2010/main" val="858658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Kuva 2" descr="Kuva, joka sisältää kohteen pöytä&#10;&#10;Kuvaus luotu automaattisesti">
            <a:extLst>
              <a:ext uri="{FF2B5EF4-FFF2-40B4-BE49-F238E27FC236}">
                <a16:creationId xmlns:a16="http://schemas.microsoft.com/office/drawing/2014/main" id="{946168AE-CEA9-446E-8470-7004EFF70735}"/>
              </a:ext>
            </a:extLst>
          </p:cNvPr>
          <p:cNvPicPr>
            <a:picLocks noChangeAspect="1"/>
          </p:cNvPicPr>
          <p:nvPr/>
        </p:nvPicPr>
        <p:blipFill rotWithShape="1">
          <a:blip r:embed="rId2"/>
          <a:srcRect r="1315"/>
          <a:stretch/>
        </p:blipFill>
        <p:spPr>
          <a:xfrm>
            <a:off x="811820" y="457200"/>
            <a:ext cx="10568360" cy="5943600"/>
          </a:xfrm>
          <a:prstGeom prst="rect">
            <a:avLst/>
          </a:prstGeom>
        </p:spPr>
      </p:pic>
    </p:spTree>
    <p:extLst>
      <p:ext uri="{BB962C8B-B14F-4D97-AF65-F5344CB8AC3E}">
        <p14:creationId xmlns:p14="http://schemas.microsoft.com/office/powerpoint/2010/main" val="2928564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DA9C8D46-54D8-4DF1-99A2-E651C7B13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91999" cy="6858000"/>
          </a:xfrm>
          <a:prstGeom prst="rect">
            <a:avLst/>
          </a:prstGeom>
          <a:gradFill>
            <a:gsLst>
              <a:gs pos="0">
                <a:schemeClr val="accent1">
                  <a:lumMod val="50000"/>
                </a:schemeClr>
              </a:gs>
              <a:gs pos="100000">
                <a:srgbClr val="000000"/>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1">
            <a:extLst>
              <a:ext uri="{FF2B5EF4-FFF2-40B4-BE49-F238E27FC236}">
                <a16:creationId xmlns:a16="http://schemas.microsoft.com/office/drawing/2014/main" id="{DE12BF4D-F47A-41C1-85FC-652E412D3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8591">
            <a:off x="7897613" y="684022"/>
            <a:ext cx="5330585" cy="5218721"/>
          </a:xfrm>
          <a:custGeom>
            <a:avLst/>
            <a:gdLst>
              <a:gd name="connsiteX0" fmla="*/ 4721855 w 5330585"/>
              <a:gd name="connsiteY0" fmla="*/ 4361426 h 5218721"/>
              <a:gd name="connsiteX1" fmla="*/ 3457542 w 5330585"/>
              <a:gd name="connsiteY1" fmla="*/ 5211667 h 5218721"/>
              <a:gd name="connsiteX2" fmla="*/ 3430109 w 5330585"/>
              <a:gd name="connsiteY2" fmla="*/ 5218721 h 5218721"/>
              <a:gd name="connsiteX3" fmla="*/ 0 w 5330585"/>
              <a:gd name="connsiteY3" fmla="*/ 2647363 h 5218721"/>
              <a:gd name="connsiteX4" fmla="*/ 12834 w 5330585"/>
              <a:gd name="connsiteY4" fmla="*/ 2393199 h 5218721"/>
              <a:gd name="connsiteX5" fmla="*/ 2664828 w 5330585"/>
              <a:gd name="connsiteY5" fmla="*/ 0 h 5218721"/>
              <a:gd name="connsiteX6" fmla="*/ 5330585 w 5330585"/>
              <a:gd name="connsiteY6" fmla="*/ 2665757 h 5218721"/>
              <a:gd name="connsiteX7" fmla="*/ 4721855 w 5330585"/>
              <a:gd name="connsiteY7" fmla="*/ 4361426 h 521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0585" h="5218721">
                <a:moveTo>
                  <a:pt x="4721855" y="4361426"/>
                </a:moveTo>
                <a:cubicBezTo>
                  <a:pt x="4395896" y="4756397"/>
                  <a:pt x="3958379" y="5055891"/>
                  <a:pt x="3457542" y="5211667"/>
                </a:cubicBezTo>
                <a:lnTo>
                  <a:pt x="3430109" y="5218721"/>
                </a:lnTo>
                <a:lnTo>
                  <a:pt x="0" y="2647363"/>
                </a:lnTo>
                <a:lnTo>
                  <a:pt x="12834" y="2393199"/>
                </a:lnTo>
                <a:cubicBezTo>
                  <a:pt x="149347" y="1048975"/>
                  <a:pt x="1284587" y="0"/>
                  <a:pt x="2664828" y="0"/>
                </a:cubicBezTo>
                <a:cubicBezTo>
                  <a:pt x="4137085" y="0"/>
                  <a:pt x="5330585" y="1193500"/>
                  <a:pt x="5330585" y="2665757"/>
                </a:cubicBezTo>
                <a:cubicBezTo>
                  <a:pt x="5330585" y="3309870"/>
                  <a:pt x="5102142" y="3900626"/>
                  <a:pt x="4721855" y="4361426"/>
                </a:cubicBezTo>
                <a:close/>
              </a:path>
            </a:pathLst>
          </a:custGeom>
          <a:gradFill>
            <a:gsLst>
              <a:gs pos="16000">
                <a:srgbClr val="000000">
                  <a:alpha val="41000"/>
                </a:srgbClr>
              </a:gs>
              <a:gs pos="85000">
                <a:schemeClr val="accent1">
                  <a:alpha val="2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13">
            <a:extLst>
              <a:ext uri="{FF2B5EF4-FFF2-40B4-BE49-F238E27FC236}">
                <a16:creationId xmlns:a16="http://schemas.microsoft.com/office/drawing/2014/main" id="{AAF055B3-1F95-4ABA-BFE4-A58320A8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65981" cy="4480890"/>
          </a:xfrm>
          <a:prstGeom prst="rect">
            <a:avLst/>
          </a:prstGeom>
          <a:gradFill>
            <a:gsLst>
              <a:gs pos="0">
                <a:schemeClr val="accent1">
                  <a:lumMod val="75000"/>
                  <a:alpha val="50000"/>
                </a:schemeClr>
              </a:gs>
              <a:gs pos="99000">
                <a:srgbClr val="000000">
                  <a:alpha val="34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65FBF53F-BBBA-4974-AD72-0E8CD294E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622" y="-2"/>
            <a:ext cx="12179371" cy="6400796"/>
          </a:xfrm>
          <a:prstGeom prst="rect">
            <a:avLst/>
          </a:prstGeom>
          <a:gradFill>
            <a:gsLst>
              <a:gs pos="45000">
                <a:schemeClr val="accent1">
                  <a:lumMod val="75000"/>
                  <a:alpha val="0"/>
                </a:schemeClr>
              </a:gs>
              <a:gs pos="99000">
                <a:srgbClr val="000000">
                  <a:alpha val="68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076C380-9EB9-4C42-92FD-D4CF4FEEE035}"/>
              </a:ext>
            </a:extLst>
          </p:cNvPr>
          <p:cNvSpPr>
            <a:spLocks noGrp="1"/>
          </p:cNvSpPr>
          <p:nvPr>
            <p:ph type="title"/>
          </p:nvPr>
        </p:nvSpPr>
        <p:spPr>
          <a:xfrm>
            <a:off x="4221803" y="1201002"/>
            <a:ext cx="7208197" cy="2779619"/>
          </a:xfrm>
        </p:spPr>
        <p:txBody>
          <a:bodyPr vert="horz" lIns="91440" tIns="45720" rIns="91440" bIns="45720" rtlCol="0" anchor="b">
            <a:normAutofit/>
          </a:bodyPr>
          <a:lstStyle/>
          <a:p>
            <a:r>
              <a:rPr lang="en-US" sz="4800" kern="1200">
                <a:solidFill>
                  <a:srgbClr val="FFFFFF"/>
                </a:solidFill>
                <a:latin typeface="+mj-lt"/>
                <a:ea typeface="+mj-ea"/>
                <a:cs typeface="+mj-cs"/>
              </a:rPr>
              <a:t>20.4.2021 </a:t>
            </a:r>
            <a:r>
              <a:rPr lang="en-US" sz="4800" kern="1200" err="1">
                <a:solidFill>
                  <a:srgbClr val="FFFFFF"/>
                </a:solidFill>
                <a:latin typeface="+mj-lt"/>
                <a:ea typeface="+mj-ea"/>
                <a:cs typeface="+mj-cs"/>
              </a:rPr>
              <a:t>VESOn</a:t>
            </a:r>
            <a:r>
              <a:rPr lang="en-US" sz="4800" kern="1200">
                <a:solidFill>
                  <a:srgbClr val="FFFFFF"/>
                </a:solidFill>
                <a:latin typeface="+mj-lt"/>
                <a:ea typeface="+mj-ea"/>
                <a:cs typeface="+mj-cs"/>
              </a:rPr>
              <a:t> päämäärä</a:t>
            </a:r>
            <a:r>
              <a:rPr lang="en-US" sz="4800">
                <a:solidFill>
                  <a:srgbClr val="FFFFFF"/>
                </a:solidFill>
              </a:rPr>
              <a:t> </a:t>
            </a:r>
            <a:endParaRPr lang="en-US" sz="4800" kern="1200">
              <a:solidFill>
                <a:srgbClr val="FFFFFF"/>
              </a:solidFill>
              <a:latin typeface="+mj-lt"/>
              <a:cs typeface="Calibri Light"/>
            </a:endParaRPr>
          </a:p>
        </p:txBody>
      </p:sp>
      <p:sp>
        <p:nvSpPr>
          <p:cNvPr id="13" name="Rectangle 17">
            <a:extLst>
              <a:ext uri="{FF2B5EF4-FFF2-40B4-BE49-F238E27FC236}">
                <a16:creationId xmlns:a16="http://schemas.microsoft.com/office/drawing/2014/main" id="{5A2875D7-3769-4291-959E-9FAD764A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461" y="0"/>
            <a:ext cx="3214360" cy="6858000"/>
          </a:xfrm>
          <a:prstGeom prst="rect">
            <a:avLst/>
          </a:prstGeom>
          <a:gradFill>
            <a:gsLst>
              <a:gs pos="0">
                <a:srgbClr val="000000">
                  <a:alpha val="41000"/>
                </a:srgbClr>
              </a:gs>
              <a:gs pos="86000">
                <a:schemeClr val="accent1">
                  <a:alpha val="3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0108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Kuva 2">
            <a:extLst>
              <a:ext uri="{FF2B5EF4-FFF2-40B4-BE49-F238E27FC236}">
                <a16:creationId xmlns:a16="http://schemas.microsoft.com/office/drawing/2014/main" id="{5387912E-F8E3-4FD4-89AA-F3A9558626E0}"/>
              </a:ext>
            </a:extLst>
          </p:cNvPr>
          <p:cNvPicPr>
            <a:picLocks noChangeAspect="1"/>
          </p:cNvPicPr>
          <p:nvPr/>
        </p:nvPicPr>
        <p:blipFill rotWithShape="1">
          <a:blip r:embed="rId2"/>
          <a:srcRect b="3298"/>
          <a:stretch/>
        </p:blipFill>
        <p:spPr>
          <a:xfrm>
            <a:off x="457200" y="457200"/>
            <a:ext cx="11277600" cy="5943600"/>
          </a:xfrm>
          <a:prstGeom prst="rect">
            <a:avLst/>
          </a:prstGeom>
        </p:spPr>
      </p:pic>
    </p:spTree>
    <p:extLst>
      <p:ext uri="{BB962C8B-B14F-4D97-AF65-F5344CB8AC3E}">
        <p14:creationId xmlns:p14="http://schemas.microsoft.com/office/powerpoint/2010/main" val="1348966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Kuva 2">
            <a:extLst>
              <a:ext uri="{FF2B5EF4-FFF2-40B4-BE49-F238E27FC236}">
                <a16:creationId xmlns:a16="http://schemas.microsoft.com/office/drawing/2014/main" id="{8FADEEDB-B218-4F70-89DF-2330B3984271}"/>
              </a:ext>
            </a:extLst>
          </p:cNvPr>
          <p:cNvPicPr>
            <a:picLocks noChangeAspect="1"/>
          </p:cNvPicPr>
          <p:nvPr/>
        </p:nvPicPr>
        <p:blipFill>
          <a:blip r:embed="rId2"/>
          <a:stretch>
            <a:fillRect/>
          </a:stretch>
        </p:blipFill>
        <p:spPr>
          <a:xfrm>
            <a:off x="567070" y="457200"/>
            <a:ext cx="11057860" cy="5943600"/>
          </a:xfrm>
          <a:prstGeom prst="rect">
            <a:avLst/>
          </a:prstGeom>
        </p:spPr>
      </p:pic>
    </p:spTree>
    <p:extLst>
      <p:ext uri="{BB962C8B-B14F-4D97-AF65-F5344CB8AC3E}">
        <p14:creationId xmlns:p14="http://schemas.microsoft.com/office/powerpoint/2010/main" val="42398329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9B4CD57F-8786-4C68-B9F2-0F19B30A9EC8}"/>
              </a:ext>
            </a:extLst>
          </p:cNvPr>
          <p:cNvSpPr>
            <a:spLocks noGrp="1"/>
          </p:cNvSpPr>
          <p:nvPr>
            <p:ph type="ctrTitle"/>
          </p:nvPr>
        </p:nvSpPr>
        <p:spPr>
          <a:xfrm>
            <a:off x="2878354" y="1145964"/>
            <a:ext cx="6105194" cy="2031055"/>
          </a:xfrm>
        </p:spPr>
        <p:txBody>
          <a:bodyPr>
            <a:normAutofit/>
          </a:bodyPr>
          <a:lstStyle/>
          <a:p>
            <a:r>
              <a:rPr lang="fi-FI">
                <a:solidFill>
                  <a:srgbClr val="FFFFFF"/>
                </a:solidFill>
                <a:cs typeface="Calibri Light"/>
              </a:rPr>
              <a:t>Tehtävät</a:t>
            </a:r>
          </a:p>
        </p:txBody>
      </p:sp>
      <p:sp>
        <p:nvSpPr>
          <p:cNvPr id="3" name="Alaotsikko 2">
            <a:extLst>
              <a:ext uri="{FF2B5EF4-FFF2-40B4-BE49-F238E27FC236}">
                <a16:creationId xmlns:a16="http://schemas.microsoft.com/office/drawing/2014/main" id="{C840F2CC-D215-477C-B4CF-BD560B6157ED}"/>
              </a:ext>
            </a:extLst>
          </p:cNvPr>
          <p:cNvSpPr>
            <a:spLocks noGrp="1"/>
          </p:cNvSpPr>
          <p:nvPr>
            <p:ph type="subTitle" idx="1"/>
          </p:nvPr>
        </p:nvSpPr>
        <p:spPr>
          <a:xfrm>
            <a:off x="2659149" y="3604992"/>
            <a:ext cx="6950700" cy="1558900"/>
          </a:xfrm>
        </p:spPr>
        <p:txBody>
          <a:bodyPr vert="horz" lIns="91440" tIns="45720" rIns="91440" bIns="45720" rtlCol="0" anchor="t">
            <a:normAutofit/>
          </a:bodyPr>
          <a:lstStyle/>
          <a:p>
            <a:r>
              <a:rPr lang="fi-FI" sz="800">
                <a:solidFill>
                  <a:srgbClr val="FFFFFF"/>
                </a:solidFill>
                <a:cs typeface="Calibri"/>
              </a:rPr>
              <a:t> </a:t>
            </a:r>
            <a:r>
              <a:rPr lang="fi-FI" sz="1800">
                <a:solidFill>
                  <a:srgbClr val="FFFFFF"/>
                </a:solidFill>
                <a:cs typeface="Calibri"/>
              </a:rPr>
              <a:t>Perehtymistä oppiaineiden tavoitteisiin ja kriteereihin </a:t>
            </a:r>
          </a:p>
          <a:p>
            <a:r>
              <a:rPr lang="fi-FI" sz="1800">
                <a:solidFill>
                  <a:srgbClr val="FFFFFF"/>
                </a:solidFill>
                <a:cs typeface="Calibri"/>
              </a:rPr>
              <a:t>---&gt;</a:t>
            </a:r>
          </a:p>
          <a:p>
            <a:r>
              <a:rPr lang="fi-FI" sz="1800">
                <a:solidFill>
                  <a:srgbClr val="FFFFFF"/>
                </a:solidFill>
                <a:cs typeface="Calibri"/>
              </a:rPr>
              <a:t>Opetuksen ja arvioinnin suunnittelemista lukuvuotta 2021-2022 varten</a:t>
            </a:r>
          </a:p>
        </p:txBody>
      </p:sp>
    </p:spTree>
    <p:extLst>
      <p:ext uri="{BB962C8B-B14F-4D97-AF65-F5344CB8AC3E}">
        <p14:creationId xmlns:p14="http://schemas.microsoft.com/office/powerpoint/2010/main" val="312787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0FE13BA-EE3A-4EE7-A001-8ABBBEB937C1}"/>
              </a:ext>
            </a:extLst>
          </p:cNvPr>
          <p:cNvSpPr>
            <a:spLocks noGrp="1"/>
          </p:cNvSpPr>
          <p:nvPr>
            <p:ph type="title"/>
          </p:nvPr>
        </p:nvSpPr>
        <p:spPr>
          <a:xfrm>
            <a:off x="838200" y="963507"/>
            <a:ext cx="3494362" cy="4930986"/>
          </a:xfrm>
        </p:spPr>
        <p:txBody>
          <a:bodyPr>
            <a:normAutofit/>
          </a:bodyPr>
          <a:lstStyle/>
          <a:p>
            <a:pPr algn="r"/>
            <a:r>
              <a:rPr lang="fi-FI">
                <a:solidFill>
                  <a:schemeClr val="accent1"/>
                </a:solidFill>
                <a:ea typeface="+mj-lt"/>
                <a:cs typeface="+mj-lt"/>
              </a:rPr>
              <a:t>Perehtymistä oppiaineiden tavoitteisiin ja kriteereihin</a:t>
            </a:r>
            <a:endParaRPr lang="fi-FI">
              <a:solidFill>
                <a:schemeClr val="accent1"/>
              </a:solidFill>
            </a:endParaRP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89889BBF-73C0-4552-B896-7796031185E9}"/>
              </a:ext>
            </a:extLst>
          </p:cNvPr>
          <p:cNvSpPr>
            <a:spLocks noGrp="1"/>
          </p:cNvSpPr>
          <p:nvPr>
            <p:ph sz="half" idx="1"/>
          </p:nvPr>
        </p:nvSpPr>
        <p:spPr>
          <a:xfrm>
            <a:off x="4976030" y="963507"/>
            <a:ext cx="6250940" cy="2304627"/>
          </a:xfrm>
        </p:spPr>
        <p:txBody>
          <a:bodyPr vert="horz" lIns="91440" tIns="45720" rIns="91440" bIns="45720" rtlCol="0" anchor="b">
            <a:normAutofit/>
          </a:bodyPr>
          <a:lstStyle/>
          <a:p>
            <a:r>
              <a:rPr lang="fi-FI" sz="2000">
                <a:cs typeface="Calibri"/>
              </a:rPr>
              <a:t>Omien opetettavien aineiden tavoitteisiin ja arviointikriteereihin perehtyminen, jotta opettajien "</a:t>
            </a:r>
            <a:r>
              <a:rPr lang="fi-FI" sz="2000" b="1">
                <a:cs typeface="Calibri"/>
              </a:rPr>
              <a:t>tuntuma</a:t>
            </a:r>
            <a:r>
              <a:rPr lang="fi-FI" sz="2000">
                <a:cs typeface="Calibri"/>
              </a:rPr>
              <a:t>" niihin päivittyisi, varmistuisi ja selkiytyisi. Mahdollisesti myös kurkistaminen itselle vieraaseen aineeseen näkökulman avartamiseksi.</a:t>
            </a:r>
            <a:endParaRPr lang="fi-FI" sz="2000"/>
          </a:p>
        </p:txBody>
      </p:sp>
      <p:sp>
        <p:nvSpPr>
          <p:cNvPr id="4" name="Sisällön paikkamerkki 3">
            <a:extLst>
              <a:ext uri="{FF2B5EF4-FFF2-40B4-BE49-F238E27FC236}">
                <a16:creationId xmlns:a16="http://schemas.microsoft.com/office/drawing/2014/main" id="{EBDF520D-580F-40FB-A0B7-6FFE83BCFDA2}"/>
              </a:ext>
            </a:extLst>
          </p:cNvPr>
          <p:cNvSpPr>
            <a:spLocks noGrp="1"/>
          </p:cNvSpPr>
          <p:nvPr>
            <p:ph sz="half" idx="2"/>
          </p:nvPr>
        </p:nvSpPr>
        <p:spPr>
          <a:xfrm>
            <a:off x="4976030" y="3589866"/>
            <a:ext cx="6250940" cy="2304628"/>
          </a:xfrm>
        </p:spPr>
        <p:txBody>
          <a:bodyPr vert="horz" lIns="91440" tIns="45720" rIns="91440" bIns="45720" rtlCol="0" anchor="t">
            <a:normAutofit/>
          </a:bodyPr>
          <a:lstStyle/>
          <a:p>
            <a:r>
              <a:rPr lang="en-US" sz="2000">
                <a:ea typeface="+mn-lt"/>
                <a:cs typeface="+mn-lt"/>
              </a:rPr>
              <a:t>OPS: "</a:t>
            </a:r>
            <a:r>
              <a:rPr lang="en-US" sz="2000" err="1">
                <a:ea typeface="+mn-lt"/>
                <a:cs typeface="+mn-lt"/>
              </a:rPr>
              <a:t>Päättöarvosana</a:t>
            </a:r>
            <a:r>
              <a:rPr lang="en-US" sz="2000">
                <a:ea typeface="+mn-lt"/>
                <a:cs typeface="+mn-lt"/>
              </a:rPr>
              <a:t> on </a:t>
            </a:r>
            <a:r>
              <a:rPr lang="en-US" sz="2000" err="1">
                <a:ea typeface="+mn-lt"/>
                <a:cs typeface="+mn-lt"/>
              </a:rPr>
              <a:t>oppiaineentavoitteiden</a:t>
            </a:r>
            <a:r>
              <a:rPr lang="en-US" sz="2000">
                <a:ea typeface="+mn-lt"/>
                <a:cs typeface="+mn-lt"/>
              </a:rPr>
              <a:t> ja </a:t>
            </a:r>
            <a:r>
              <a:rPr lang="en-US" sz="2000" err="1">
                <a:ea typeface="+mn-lt"/>
                <a:cs typeface="+mn-lt"/>
              </a:rPr>
              <a:t>kriteerien</a:t>
            </a:r>
            <a:r>
              <a:rPr lang="en-US" sz="2000">
                <a:ea typeface="+mn-lt"/>
                <a:cs typeface="+mn-lt"/>
              </a:rPr>
              <a:t> </a:t>
            </a:r>
            <a:r>
              <a:rPr lang="en-US" sz="2000" err="1">
                <a:ea typeface="+mn-lt"/>
                <a:cs typeface="+mn-lt"/>
              </a:rPr>
              <a:t>perusteella</a:t>
            </a:r>
            <a:r>
              <a:rPr lang="en-US" sz="2000">
                <a:ea typeface="+mn-lt"/>
                <a:cs typeface="+mn-lt"/>
              </a:rPr>
              <a:t> </a:t>
            </a:r>
            <a:r>
              <a:rPr lang="en-US" sz="2000" err="1">
                <a:ea typeface="+mn-lt"/>
                <a:cs typeface="+mn-lt"/>
              </a:rPr>
              <a:t>muodostettu</a:t>
            </a:r>
            <a:r>
              <a:rPr lang="en-US" sz="2000">
                <a:ea typeface="+mn-lt"/>
                <a:cs typeface="+mn-lt"/>
              </a:rPr>
              <a:t> </a:t>
            </a:r>
            <a:r>
              <a:rPr lang="en-US" sz="2000" b="1" err="1">
                <a:ea typeface="+mn-lt"/>
                <a:cs typeface="+mn-lt"/>
              </a:rPr>
              <a:t>kokonaisarviointi</a:t>
            </a:r>
            <a:r>
              <a:rPr lang="en-US" sz="2000">
                <a:ea typeface="+mn-lt"/>
                <a:cs typeface="+mn-lt"/>
              </a:rPr>
              <a:t>"</a:t>
            </a:r>
            <a:endParaRPr lang="fi-FI" sz="2000"/>
          </a:p>
        </p:txBody>
      </p:sp>
    </p:spTree>
    <p:extLst>
      <p:ext uri="{BB962C8B-B14F-4D97-AF65-F5344CB8AC3E}">
        <p14:creationId xmlns:p14="http://schemas.microsoft.com/office/powerpoint/2010/main" val="951105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Otsikko 1">
            <a:extLst>
              <a:ext uri="{FF2B5EF4-FFF2-40B4-BE49-F238E27FC236}">
                <a16:creationId xmlns:a16="http://schemas.microsoft.com/office/drawing/2014/main" id="{53ADA066-6643-4C36-9842-CDB42B6B0D58}"/>
              </a:ext>
            </a:extLst>
          </p:cNvPr>
          <p:cNvSpPr>
            <a:spLocks noGrp="1"/>
          </p:cNvSpPr>
          <p:nvPr>
            <p:ph type="title"/>
          </p:nvPr>
        </p:nvSpPr>
        <p:spPr>
          <a:xfrm>
            <a:off x="731520" y="731520"/>
            <a:ext cx="6089904" cy="1426464"/>
          </a:xfrm>
        </p:spPr>
        <p:txBody>
          <a:bodyPr>
            <a:normAutofit/>
          </a:bodyPr>
          <a:lstStyle/>
          <a:p>
            <a:r>
              <a:rPr lang="fi-FI">
                <a:solidFill>
                  <a:srgbClr val="FFFFFF"/>
                </a:solidFill>
                <a:cs typeface="Calibri Light"/>
              </a:rPr>
              <a:t>Toimi näin!</a:t>
            </a:r>
            <a:endParaRPr lang="fi-FI">
              <a:solidFill>
                <a:srgbClr val="FFFFFF"/>
              </a:solidFill>
            </a:endParaRP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isällön paikkamerkki 2">
            <a:extLst>
              <a:ext uri="{FF2B5EF4-FFF2-40B4-BE49-F238E27FC236}">
                <a16:creationId xmlns:a16="http://schemas.microsoft.com/office/drawing/2014/main" id="{B22C164D-4A82-4CE0-9AC8-8ECA0A51C2EE}"/>
              </a:ext>
            </a:extLst>
          </p:cNvPr>
          <p:cNvGraphicFramePr>
            <a:graphicFrameLocks noGrp="1"/>
          </p:cNvGraphicFramePr>
          <p:nvPr>
            <p:ph idx="1"/>
            <p:extLst>
              <p:ext uri="{D42A27DB-BD31-4B8C-83A1-F6EECF244321}">
                <p14:modId xmlns:p14="http://schemas.microsoft.com/office/powerpoint/2010/main" val="1641939451"/>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24594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CC4FF2A-33E9-49E9-8F59-05A8C05C753B}"/>
              </a:ext>
            </a:extLst>
          </p:cNvPr>
          <p:cNvSpPr>
            <a:spLocks noGrp="1"/>
          </p:cNvSpPr>
          <p:nvPr>
            <p:ph type="title"/>
          </p:nvPr>
        </p:nvSpPr>
        <p:spPr>
          <a:xfrm>
            <a:off x="466722" y="586855"/>
            <a:ext cx="3201366" cy="3387497"/>
          </a:xfrm>
        </p:spPr>
        <p:txBody>
          <a:bodyPr anchor="b">
            <a:normAutofit/>
          </a:bodyPr>
          <a:lstStyle/>
          <a:p>
            <a:pPr algn="r"/>
            <a:r>
              <a:rPr lang="fi-FI" sz="4000">
                <a:solidFill>
                  <a:srgbClr val="FFFFFF"/>
                </a:solidFill>
                <a:latin typeface="Calibri"/>
                <a:cs typeface="Calibri"/>
              </a:rPr>
              <a:t>a) Tutki eri arvosanojen kriteerien kuvauksia</a:t>
            </a:r>
            <a:endParaRPr lang="fi-FI" sz="4000">
              <a:solidFill>
                <a:srgbClr val="FFFFFF"/>
              </a:solidFill>
            </a:endParaRPr>
          </a:p>
        </p:txBody>
      </p:sp>
      <p:sp>
        <p:nvSpPr>
          <p:cNvPr id="5" name="Sisällön paikkamerkki 4">
            <a:extLst>
              <a:ext uri="{FF2B5EF4-FFF2-40B4-BE49-F238E27FC236}">
                <a16:creationId xmlns:a16="http://schemas.microsoft.com/office/drawing/2014/main" id="{FAB1ED6F-04B1-411F-8CD1-F1FE402D5B8F}"/>
              </a:ext>
            </a:extLst>
          </p:cNvPr>
          <p:cNvSpPr>
            <a:spLocks noGrp="1"/>
          </p:cNvSpPr>
          <p:nvPr>
            <p:ph idx="1"/>
          </p:nvPr>
        </p:nvSpPr>
        <p:spPr>
          <a:xfrm>
            <a:off x="4581727" y="649480"/>
            <a:ext cx="3025303" cy="5546047"/>
          </a:xfrm>
        </p:spPr>
        <p:txBody>
          <a:bodyPr vert="horz" lIns="91440" tIns="45720" rIns="91440" bIns="45720" rtlCol="0" anchor="ctr">
            <a:normAutofit/>
          </a:bodyPr>
          <a:lstStyle/>
          <a:p>
            <a:r>
              <a:rPr lang="fi-FI" sz="2000">
                <a:cs typeface="Calibri"/>
              </a:rPr>
              <a:t>Avaa kriteerit </a:t>
            </a:r>
            <a:r>
              <a:rPr lang="fi-FI" sz="2000">
                <a:cs typeface="Calibri"/>
                <a:hlinkClick r:id="rId2"/>
              </a:rPr>
              <a:t>täältä</a:t>
            </a:r>
            <a:r>
              <a:rPr lang="fi-FI" sz="2000">
                <a:cs typeface="Calibri"/>
              </a:rPr>
              <a:t>.</a:t>
            </a:r>
            <a:endParaRPr lang="fi-FI"/>
          </a:p>
          <a:p>
            <a:r>
              <a:rPr lang="fi-FI" sz="2000">
                <a:cs typeface="Calibri"/>
              </a:rPr>
              <a:t>Etsi kriteereistä eri arvosanoja kuvaavia verbejä.</a:t>
            </a:r>
            <a:endParaRPr lang="fi-FI"/>
          </a:p>
          <a:p>
            <a:r>
              <a:rPr lang="fi-FI" sz="2000">
                <a:cs typeface="Calibri"/>
              </a:rPr>
              <a:t>Tallenna nämä itsellesi oman opetuksen suunnitteluun.</a:t>
            </a:r>
          </a:p>
          <a:p>
            <a:endParaRPr lang="fi-FI" sz="2000">
              <a:cs typeface="Calibri"/>
            </a:endParaRPr>
          </a:p>
        </p:txBody>
      </p:sp>
      <p:pic>
        <p:nvPicPr>
          <p:cNvPr id="3" name="Kuva 2">
            <a:extLst>
              <a:ext uri="{FF2B5EF4-FFF2-40B4-BE49-F238E27FC236}">
                <a16:creationId xmlns:a16="http://schemas.microsoft.com/office/drawing/2014/main" id="{3CBB6387-E08A-47C6-94B5-212E2C3498F6}"/>
              </a:ext>
            </a:extLst>
          </p:cNvPr>
          <p:cNvPicPr>
            <a:picLocks noChangeAspect="1"/>
          </p:cNvPicPr>
          <p:nvPr/>
        </p:nvPicPr>
        <p:blipFill>
          <a:blip r:embed="rId3"/>
          <a:stretch>
            <a:fillRect/>
          </a:stretch>
        </p:blipFill>
        <p:spPr>
          <a:xfrm>
            <a:off x="8109502" y="2431562"/>
            <a:ext cx="3615776" cy="2006755"/>
          </a:xfrm>
          <a:prstGeom prst="rect">
            <a:avLst/>
          </a:prstGeom>
        </p:spPr>
      </p:pic>
    </p:spTree>
    <p:extLst>
      <p:ext uri="{BB962C8B-B14F-4D97-AF65-F5344CB8AC3E}">
        <p14:creationId xmlns:p14="http://schemas.microsoft.com/office/powerpoint/2010/main" val="4121374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Kuva 2">
            <a:extLst>
              <a:ext uri="{FF2B5EF4-FFF2-40B4-BE49-F238E27FC236}">
                <a16:creationId xmlns:a16="http://schemas.microsoft.com/office/drawing/2014/main" id="{F51632CA-5CF9-488B-B56E-EC4F71F68802}"/>
              </a:ext>
            </a:extLst>
          </p:cNvPr>
          <p:cNvPicPr>
            <a:picLocks noChangeAspect="1"/>
          </p:cNvPicPr>
          <p:nvPr/>
        </p:nvPicPr>
        <p:blipFill>
          <a:blip r:embed="rId2"/>
          <a:stretch>
            <a:fillRect/>
          </a:stretch>
        </p:blipFill>
        <p:spPr>
          <a:xfrm>
            <a:off x="741405" y="457200"/>
            <a:ext cx="10709190" cy="5943600"/>
          </a:xfrm>
          <a:prstGeom prst="rect">
            <a:avLst/>
          </a:prstGeom>
        </p:spPr>
      </p:pic>
    </p:spTree>
    <p:extLst>
      <p:ext uri="{BB962C8B-B14F-4D97-AF65-F5344CB8AC3E}">
        <p14:creationId xmlns:p14="http://schemas.microsoft.com/office/powerpoint/2010/main" val="3249711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CC4FF2A-33E9-49E9-8F59-05A8C05C753B}"/>
              </a:ext>
            </a:extLst>
          </p:cNvPr>
          <p:cNvSpPr>
            <a:spLocks noGrp="1"/>
          </p:cNvSpPr>
          <p:nvPr>
            <p:ph type="title"/>
          </p:nvPr>
        </p:nvSpPr>
        <p:spPr>
          <a:xfrm>
            <a:off x="1371599" y="294538"/>
            <a:ext cx="9895951" cy="1033669"/>
          </a:xfrm>
        </p:spPr>
        <p:txBody>
          <a:bodyPr>
            <a:normAutofit/>
          </a:bodyPr>
          <a:lstStyle/>
          <a:p>
            <a:r>
              <a:rPr lang="fi-FI" sz="4000">
                <a:solidFill>
                  <a:srgbClr val="FFFFFF"/>
                </a:solidFill>
                <a:latin typeface="Calibri"/>
                <a:cs typeface="Calibri"/>
              </a:rPr>
              <a:t>b) Tutki arvosanaa 5</a:t>
            </a:r>
            <a:endParaRPr lang="fi-FI" sz="4000">
              <a:solidFill>
                <a:srgbClr val="FFFFFF"/>
              </a:solidFill>
            </a:endParaRPr>
          </a:p>
        </p:txBody>
      </p:sp>
      <p:sp>
        <p:nvSpPr>
          <p:cNvPr id="5" name="Sisällön paikkamerkki 4">
            <a:extLst>
              <a:ext uri="{FF2B5EF4-FFF2-40B4-BE49-F238E27FC236}">
                <a16:creationId xmlns:a16="http://schemas.microsoft.com/office/drawing/2014/main" id="{FAB1ED6F-04B1-411F-8CD1-F1FE402D5B8F}"/>
              </a:ext>
            </a:extLst>
          </p:cNvPr>
          <p:cNvSpPr>
            <a:spLocks noGrp="1"/>
          </p:cNvSpPr>
          <p:nvPr>
            <p:ph idx="1"/>
          </p:nvPr>
        </p:nvSpPr>
        <p:spPr>
          <a:xfrm>
            <a:off x="1371599" y="2318197"/>
            <a:ext cx="9724031" cy="3683358"/>
          </a:xfrm>
        </p:spPr>
        <p:txBody>
          <a:bodyPr vert="horz" lIns="91440" tIns="45720" rIns="91440" bIns="45720" rtlCol="0" anchor="ctr">
            <a:normAutofit/>
          </a:bodyPr>
          <a:lstStyle/>
          <a:p>
            <a:r>
              <a:rPr lang="fi-FI" sz="2000">
                <a:ea typeface="+mn-lt"/>
                <a:cs typeface="+mn-lt"/>
              </a:rPr>
              <a:t>Avaa kriteerit </a:t>
            </a:r>
            <a:r>
              <a:rPr lang="fi-FI" sz="2000">
                <a:ea typeface="+mn-lt"/>
                <a:cs typeface="+mn-lt"/>
                <a:hlinkClick r:id="rId2"/>
              </a:rPr>
              <a:t>täältä</a:t>
            </a:r>
            <a:endParaRPr lang="fi-FI"/>
          </a:p>
          <a:p>
            <a:r>
              <a:rPr lang="fi-FI" sz="2000">
                <a:cs typeface="Calibri"/>
              </a:rPr>
              <a:t>Mitä vaaditaan, että oppiaine on suoritettu vähintään arvosanalla viisi?</a:t>
            </a:r>
            <a:endParaRPr lang="fi-FI" sz="2000"/>
          </a:p>
          <a:p>
            <a:r>
              <a:rPr lang="fi-FI" sz="2000">
                <a:cs typeface="Calibri"/>
              </a:rPr>
              <a:t>Milloin annetaan arvosana 4?</a:t>
            </a:r>
            <a:endParaRPr lang="fi-FI"/>
          </a:p>
          <a:p>
            <a:r>
              <a:rPr lang="fi-FI" sz="2000">
                <a:cs typeface="Calibri"/>
              </a:rPr>
              <a:t>Kirjaa nämä tuotokset </a:t>
            </a:r>
            <a:r>
              <a:rPr lang="fi-FI" sz="2000">
                <a:cs typeface="Calibri"/>
                <a:hlinkClick r:id="rId3"/>
              </a:rPr>
              <a:t>Pedanetiin Opettajan tietoreppuun</a:t>
            </a:r>
            <a:r>
              <a:rPr lang="fi-FI" sz="2000">
                <a:cs typeface="Calibri"/>
              </a:rPr>
              <a:t>.</a:t>
            </a:r>
            <a:endParaRPr lang="fi-FI"/>
          </a:p>
          <a:p>
            <a:endParaRPr lang="fi-FI"/>
          </a:p>
          <a:p>
            <a:pPr marL="0" indent="0">
              <a:buNone/>
            </a:pPr>
            <a:endParaRPr lang="fi-FI"/>
          </a:p>
          <a:p>
            <a:endParaRPr lang="fi-FI"/>
          </a:p>
        </p:txBody>
      </p:sp>
    </p:spTree>
    <p:extLst>
      <p:ext uri="{BB962C8B-B14F-4D97-AF65-F5344CB8AC3E}">
        <p14:creationId xmlns:p14="http://schemas.microsoft.com/office/powerpoint/2010/main" val="32621748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CC4FF2A-33E9-49E9-8F59-05A8C05C753B}"/>
              </a:ext>
            </a:extLst>
          </p:cNvPr>
          <p:cNvSpPr>
            <a:spLocks noGrp="1"/>
          </p:cNvSpPr>
          <p:nvPr>
            <p:ph type="title"/>
          </p:nvPr>
        </p:nvSpPr>
        <p:spPr>
          <a:xfrm>
            <a:off x="1371599" y="294538"/>
            <a:ext cx="10385808" cy="1033669"/>
          </a:xfrm>
        </p:spPr>
        <p:txBody>
          <a:bodyPr>
            <a:normAutofit fontScale="90000"/>
          </a:bodyPr>
          <a:lstStyle/>
          <a:p>
            <a:r>
              <a:rPr lang="fi-FI" sz="4000">
                <a:solidFill>
                  <a:srgbClr val="FFFFFF"/>
                </a:solidFill>
                <a:latin typeface="Calibri"/>
                <a:cs typeface="Calibri"/>
              </a:rPr>
              <a:t>c) Suunnittele lukuvuosi oppimisen tavoitteiden avulla</a:t>
            </a:r>
            <a:br>
              <a:rPr lang="fi-FI" sz="4000">
                <a:solidFill>
                  <a:srgbClr val="FFFFFF"/>
                </a:solidFill>
                <a:latin typeface="Calibri"/>
                <a:cs typeface="Calibri"/>
              </a:rPr>
            </a:br>
            <a:endParaRPr lang="fi-FI" sz="4000">
              <a:solidFill>
                <a:srgbClr val="FFFFFF"/>
              </a:solidFill>
            </a:endParaRPr>
          </a:p>
        </p:txBody>
      </p:sp>
      <p:sp>
        <p:nvSpPr>
          <p:cNvPr id="3" name="Tekstiruutu 2">
            <a:extLst>
              <a:ext uri="{FF2B5EF4-FFF2-40B4-BE49-F238E27FC236}">
                <a16:creationId xmlns:a16="http://schemas.microsoft.com/office/drawing/2014/main" id="{A3B112A3-101B-4595-9DF9-A7EF4DA766B5}"/>
              </a:ext>
            </a:extLst>
          </p:cNvPr>
          <p:cNvSpPr txBox="1"/>
          <p:nvPr/>
        </p:nvSpPr>
        <p:spPr>
          <a:xfrm>
            <a:off x="1373155" y="1878563"/>
            <a:ext cx="1033209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a:t>Poimi yhdeksännen luokan </a:t>
            </a:r>
            <a:r>
              <a:rPr lang="fi-FI">
                <a:hlinkClick r:id="rId2"/>
              </a:rPr>
              <a:t>oppimisen tavoitteet</a:t>
            </a:r>
            <a:r>
              <a:rPr lang="fi-FI"/>
              <a:t> (T) ja suunnittele niiden pohjalta seuraava lukuvuosi.</a:t>
            </a:r>
            <a:endParaRPr lang="fi-FI" err="1"/>
          </a:p>
          <a:p>
            <a:endParaRPr lang="fi-FI">
              <a:cs typeface="Calibri"/>
            </a:endParaRPr>
          </a:p>
          <a:p>
            <a:r>
              <a:rPr lang="fi-FI">
                <a:ea typeface="+mn-lt"/>
                <a:cs typeface="+mn-lt"/>
              </a:rPr>
              <a:t>Suunnittele omasta näkökulmastasi. </a:t>
            </a:r>
            <a:r>
              <a:rPr lang="fi-FI">
                <a:cs typeface="Calibri"/>
              </a:rPr>
              <a:t>Suunnitelma voi sisältää esimerkiksi:</a:t>
            </a:r>
            <a:endParaRPr lang="fi-FI"/>
          </a:p>
          <a:p>
            <a:pPr marL="285750" indent="-285750">
              <a:buFont typeface="Arial"/>
              <a:buChar char="•"/>
            </a:pPr>
            <a:r>
              <a:rPr lang="fi-FI">
                <a:cs typeface="Calibri"/>
              </a:rPr>
              <a:t>jaksot</a:t>
            </a:r>
          </a:p>
          <a:p>
            <a:pPr marL="285750" indent="-285750">
              <a:buFont typeface="Arial"/>
              <a:buChar char="•"/>
            </a:pPr>
            <a:r>
              <a:rPr lang="fi-FI">
                <a:cs typeface="Calibri"/>
              </a:rPr>
              <a:t>opetuskerrat</a:t>
            </a:r>
          </a:p>
          <a:p>
            <a:pPr marL="285750" indent="-285750">
              <a:buFont typeface="Arial"/>
              <a:buChar char="•"/>
            </a:pPr>
            <a:r>
              <a:rPr lang="fi-FI">
                <a:cs typeface="Calibri"/>
              </a:rPr>
              <a:t>arviointitavat</a:t>
            </a:r>
          </a:p>
          <a:p>
            <a:pPr marL="285750" indent="-285750">
              <a:buFont typeface="Arial"/>
              <a:buChar char="•"/>
            </a:pPr>
            <a:r>
              <a:rPr lang="fi-FI">
                <a:cs typeface="Calibri"/>
              </a:rPr>
              <a:t>harjoitus- ja arviointitehtävät</a:t>
            </a:r>
          </a:p>
          <a:p>
            <a:pPr marL="285750" indent="-285750">
              <a:buFont typeface="Arial"/>
              <a:buChar char="•"/>
            </a:pPr>
            <a:r>
              <a:rPr lang="fi-FI">
                <a:cs typeface="Calibri"/>
              </a:rPr>
              <a:t>tai jotain muuta.</a:t>
            </a:r>
          </a:p>
          <a:p>
            <a:pPr marL="285750" indent="-285750">
              <a:buFont typeface="Arial"/>
              <a:buChar char="•"/>
            </a:pPr>
            <a:endParaRPr lang="fi-FI">
              <a:cs typeface="Calibri"/>
            </a:endParaRPr>
          </a:p>
          <a:p>
            <a:r>
              <a:rPr lang="fi-FI">
                <a:cs typeface="Calibri"/>
              </a:rPr>
              <a:t> Oleellista on suunnitella lukuvuosi </a:t>
            </a:r>
            <a:r>
              <a:rPr lang="fi-FI" b="1">
                <a:cs typeface="Calibri"/>
              </a:rPr>
              <a:t>oppimisen tavoitteiden avulla.</a:t>
            </a:r>
            <a:endParaRPr lang="fi-FI">
              <a:cs typeface="Calibri"/>
            </a:endParaRPr>
          </a:p>
          <a:p>
            <a:pPr marL="285750" indent="-285750">
              <a:buFont typeface="Arial"/>
              <a:buChar char="•"/>
            </a:pPr>
            <a:endParaRPr lang="fi-FI">
              <a:cs typeface="Calibri"/>
            </a:endParaRPr>
          </a:p>
        </p:txBody>
      </p:sp>
    </p:spTree>
    <p:extLst>
      <p:ext uri="{BB962C8B-B14F-4D97-AF65-F5344CB8AC3E}">
        <p14:creationId xmlns:p14="http://schemas.microsoft.com/office/powerpoint/2010/main" val="31437130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CC4FF2A-33E9-49E9-8F59-05A8C05C753B}"/>
              </a:ext>
            </a:extLst>
          </p:cNvPr>
          <p:cNvSpPr>
            <a:spLocks noGrp="1"/>
          </p:cNvSpPr>
          <p:nvPr>
            <p:ph type="title"/>
          </p:nvPr>
        </p:nvSpPr>
        <p:spPr>
          <a:xfrm>
            <a:off x="466722" y="586855"/>
            <a:ext cx="3201366" cy="4196150"/>
          </a:xfrm>
        </p:spPr>
        <p:txBody>
          <a:bodyPr anchor="b">
            <a:normAutofit/>
          </a:bodyPr>
          <a:lstStyle/>
          <a:p>
            <a:pPr algn="r"/>
            <a:r>
              <a:rPr lang="fi-FI" sz="4000">
                <a:solidFill>
                  <a:srgbClr val="FFFFFF"/>
                </a:solidFill>
                <a:latin typeface="Calibri"/>
                <a:cs typeface="Calibri"/>
              </a:rPr>
              <a:t>LISÄTEHTÄVÄ) Voit tutkia tavoitteita myös oheisen taulukon avulla</a:t>
            </a:r>
            <a:endParaRPr lang="fi-FI" sz="4000">
              <a:solidFill>
                <a:srgbClr val="FFFFFF"/>
              </a:solidFill>
            </a:endParaRPr>
          </a:p>
        </p:txBody>
      </p:sp>
      <p:sp>
        <p:nvSpPr>
          <p:cNvPr id="5" name="Sisällön paikkamerkki 4">
            <a:extLst>
              <a:ext uri="{FF2B5EF4-FFF2-40B4-BE49-F238E27FC236}">
                <a16:creationId xmlns:a16="http://schemas.microsoft.com/office/drawing/2014/main" id="{FAB1ED6F-04B1-411F-8CD1-F1FE402D5B8F}"/>
              </a:ext>
            </a:extLst>
          </p:cNvPr>
          <p:cNvSpPr>
            <a:spLocks noGrp="1"/>
          </p:cNvSpPr>
          <p:nvPr>
            <p:ph idx="1"/>
          </p:nvPr>
        </p:nvSpPr>
        <p:spPr>
          <a:xfrm>
            <a:off x="4581727" y="649480"/>
            <a:ext cx="5256874" cy="1992639"/>
          </a:xfrm>
        </p:spPr>
        <p:txBody>
          <a:bodyPr vert="horz" lIns="91440" tIns="45720" rIns="91440" bIns="45720" rtlCol="0" anchor="ctr">
            <a:normAutofit/>
          </a:bodyPr>
          <a:lstStyle/>
          <a:p>
            <a:r>
              <a:rPr lang="fi-FI" sz="2000">
                <a:cs typeface="Calibri"/>
              </a:rPr>
              <a:t>Avaa kriteerit </a:t>
            </a:r>
            <a:r>
              <a:rPr lang="fi-FI" sz="2000">
                <a:cs typeface="Calibri"/>
                <a:hlinkClick r:id="rId2"/>
              </a:rPr>
              <a:t>täältä</a:t>
            </a:r>
            <a:endParaRPr lang="fi-FI" sz="2000">
              <a:cs typeface="Calibri"/>
            </a:endParaRPr>
          </a:p>
          <a:p>
            <a:r>
              <a:rPr lang="fi-FI" sz="2000">
                <a:cs typeface="Calibri"/>
              </a:rPr>
              <a:t>Sijoita tavoitteita Anderson – </a:t>
            </a:r>
            <a:r>
              <a:rPr lang="fi-FI" sz="2000" err="1">
                <a:cs typeface="Calibri"/>
              </a:rPr>
              <a:t>Krathwohlin</a:t>
            </a:r>
            <a:r>
              <a:rPr lang="fi-FI" sz="2000">
                <a:cs typeface="Calibri"/>
              </a:rPr>
              <a:t> taksonomiaan perustuvaan taulukkoon </a:t>
            </a:r>
          </a:p>
          <a:p>
            <a:endParaRPr lang="fi-FI" sz="2000">
              <a:cs typeface="Calibri"/>
            </a:endParaRPr>
          </a:p>
        </p:txBody>
      </p:sp>
      <p:pic>
        <p:nvPicPr>
          <p:cNvPr id="4" name="Kuva 2">
            <a:extLst>
              <a:ext uri="{FF2B5EF4-FFF2-40B4-BE49-F238E27FC236}">
                <a16:creationId xmlns:a16="http://schemas.microsoft.com/office/drawing/2014/main" id="{8493B19A-CFD7-4DB8-8A44-6CA45532201D}"/>
              </a:ext>
            </a:extLst>
          </p:cNvPr>
          <p:cNvPicPr>
            <a:picLocks noChangeAspect="1"/>
          </p:cNvPicPr>
          <p:nvPr/>
        </p:nvPicPr>
        <p:blipFill>
          <a:blip r:embed="rId3"/>
          <a:stretch>
            <a:fillRect/>
          </a:stretch>
        </p:blipFill>
        <p:spPr>
          <a:xfrm>
            <a:off x="5432943" y="3140320"/>
            <a:ext cx="6010006" cy="3298599"/>
          </a:xfrm>
          <a:prstGeom prst="rect">
            <a:avLst/>
          </a:prstGeom>
        </p:spPr>
      </p:pic>
    </p:spTree>
    <p:extLst>
      <p:ext uri="{BB962C8B-B14F-4D97-AF65-F5344CB8AC3E}">
        <p14:creationId xmlns:p14="http://schemas.microsoft.com/office/powerpoint/2010/main" val="2328034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9588039-8015-4041-A55E-041F90A8FB98}"/>
              </a:ext>
            </a:extLst>
          </p:cNvPr>
          <p:cNvSpPr>
            <a:spLocks noGrp="1"/>
          </p:cNvSpPr>
          <p:nvPr>
            <p:ph type="title"/>
          </p:nvPr>
        </p:nvSpPr>
        <p:spPr>
          <a:xfrm>
            <a:off x="466722" y="586855"/>
            <a:ext cx="3201366" cy="3387497"/>
          </a:xfrm>
        </p:spPr>
        <p:txBody>
          <a:bodyPr anchor="b">
            <a:normAutofit/>
          </a:bodyPr>
          <a:lstStyle/>
          <a:p>
            <a:pPr algn="r"/>
            <a:r>
              <a:rPr lang="fi-FI" sz="4000">
                <a:solidFill>
                  <a:srgbClr val="FFFFFF"/>
                </a:solidFill>
                <a:cs typeface="Calibri Light"/>
              </a:rPr>
              <a:t>VESOn päämäärä</a:t>
            </a:r>
            <a:endParaRPr lang="fi-FI" sz="4000">
              <a:solidFill>
                <a:srgbClr val="FFFFFF"/>
              </a:solidFill>
            </a:endParaRPr>
          </a:p>
        </p:txBody>
      </p:sp>
      <p:sp>
        <p:nvSpPr>
          <p:cNvPr id="3" name="Sisällön paikkamerkki 2">
            <a:extLst>
              <a:ext uri="{FF2B5EF4-FFF2-40B4-BE49-F238E27FC236}">
                <a16:creationId xmlns:a16="http://schemas.microsoft.com/office/drawing/2014/main" id="{97A03ED0-F5DE-4DD4-BBEA-C656FD12B632}"/>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buNone/>
            </a:pPr>
            <a:r>
              <a:rPr lang="fi-FI" sz="2000">
                <a:cs typeface="Calibri"/>
              </a:rPr>
              <a:t>Päämääränä on valmistautua lukuvuoden 2021-2022 aloittamiseen täydennetyin ja uusituin arviointitiedoin</a:t>
            </a:r>
          </a:p>
        </p:txBody>
      </p:sp>
    </p:spTree>
    <p:extLst>
      <p:ext uri="{BB962C8B-B14F-4D97-AF65-F5344CB8AC3E}">
        <p14:creationId xmlns:p14="http://schemas.microsoft.com/office/powerpoint/2010/main" val="6333590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Kuva 2">
            <a:extLst>
              <a:ext uri="{FF2B5EF4-FFF2-40B4-BE49-F238E27FC236}">
                <a16:creationId xmlns:a16="http://schemas.microsoft.com/office/drawing/2014/main" id="{BBDE0CD7-2BFB-4968-8275-8AEE652F8F9B}"/>
              </a:ext>
            </a:extLst>
          </p:cNvPr>
          <p:cNvPicPr>
            <a:picLocks noChangeAspect="1"/>
          </p:cNvPicPr>
          <p:nvPr/>
        </p:nvPicPr>
        <p:blipFill>
          <a:blip r:embed="rId2"/>
          <a:stretch>
            <a:fillRect/>
          </a:stretch>
        </p:blipFill>
        <p:spPr>
          <a:xfrm>
            <a:off x="692726" y="457200"/>
            <a:ext cx="10806548" cy="5943600"/>
          </a:xfrm>
          <a:prstGeom prst="rect">
            <a:avLst/>
          </a:prstGeom>
        </p:spPr>
      </p:pic>
    </p:spTree>
    <p:extLst>
      <p:ext uri="{BB962C8B-B14F-4D97-AF65-F5344CB8AC3E}">
        <p14:creationId xmlns:p14="http://schemas.microsoft.com/office/powerpoint/2010/main" val="549820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230FC32A-D4B2-43F7-B503-6529EBC323C8}"/>
              </a:ext>
            </a:extLst>
          </p:cNvPr>
          <p:cNvSpPr>
            <a:spLocks noGrp="1"/>
          </p:cNvSpPr>
          <p:nvPr/>
        </p:nvSpPr>
        <p:spPr>
          <a:xfrm>
            <a:off x="677334" y="405413"/>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i-FI"/>
              <a:t>Matemaattisen ajattelun tasot</a:t>
            </a:r>
            <a:br>
              <a:rPr lang="fi-FI"/>
            </a:br>
            <a:r>
              <a:rPr lang="fi-FI" sz="1800"/>
              <a:t>(</a:t>
            </a:r>
            <a:r>
              <a:rPr lang="fi-FI" sz="1800" err="1"/>
              <a:t>Gaston</a:t>
            </a:r>
            <a:r>
              <a:rPr lang="fi-FI" sz="1800"/>
              <a:t> </a:t>
            </a:r>
            <a:r>
              <a:rPr lang="fi-FI" sz="1800" err="1"/>
              <a:t>Ternes</a:t>
            </a:r>
            <a:r>
              <a:rPr lang="fi-FI" sz="1800"/>
              <a:t>, </a:t>
            </a:r>
            <a:r>
              <a:rPr lang="fi-FI" sz="1800" err="1"/>
              <a:t>University</a:t>
            </a:r>
            <a:r>
              <a:rPr lang="fi-FI" sz="1800"/>
              <a:t> of Luxembourg)</a:t>
            </a:r>
          </a:p>
        </p:txBody>
      </p:sp>
      <p:sp>
        <p:nvSpPr>
          <p:cNvPr id="5" name="TextBox 3">
            <a:extLst>
              <a:ext uri="{FF2B5EF4-FFF2-40B4-BE49-F238E27FC236}">
                <a16:creationId xmlns:a16="http://schemas.microsoft.com/office/drawing/2014/main" id="{4B90092B-8B55-418B-BF42-7A5DA060C4A9}"/>
              </a:ext>
            </a:extLst>
          </p:cNvPr>
          <p:cNvSpPr txBox="1">
            <a:spLocks noGrp="1"/>
          </p:cNvSpPr>
          <p:nvPr/>
        </p:nvSpPr>
        <p:spPr>
          <a:xfrm>
            <a:off x="677334" y="1601295"/>
            <a:ext cx="8596312" cy="3801041"/>
          </a:xfrm>
          <a:prstGeom prst="rect">
            <a:avLst/>
          </a:prstGeom>
          <a:noFill/>
        </p:spPr>
        <p:txBody>
          <a:bodyPr vert="horz" wrap="square" lIns="91440" tIns="45720" rIns="91440" bIns="45720" rtlCol="0" anchor="t">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fontAlgn="base"/>
            <a:r>
              <a:rPr lang="en-GB" b="1" err="1">
                <a:solidFill>
                  <a:srgbClr val="FF0000"/>
                </a:solidFill>
              </a:rPr>
              <a:t>Taso</a:t>
            </a:r>
            <a:r>
              <a:rPr lang="en-GB" b="1">
                <a:solidFill>
                  <a:srgbClr val="FF0000"/>
                </a:solidFill>
              </a:rPr>
              <a:t> 1.  </a:t>
            </a:r>
            <a:r>
              <a:rPr lang="en-GB" b="1" err="1">
                <a:solidFill>
                  <a:srgbClr val="FF0000"/>
                </a:solidFill>
              </a:rPr>
              <a:t>Muistaminen</a:t>
            </a:r>
            <a:r>
              <a:rPr lang="en-GB" b="1">
                <a:solidFill>
                  <a:srgbClr val="FF0000"/>
                </a:solidFill>
              </a:rPr>
              <a:t>:</a:t>
            </a:r>
            <a:r>
              <a:rPr lang="en-GB" sz="1600">
                <a:solidFill>
                  <a:srgbClr val="FF0000"/>
                </a:solidFill>
              </a:rPr>
              <a:t> </a:t>
            </a:r>
            <a:r>
              <a:rPr lang="fi-FI" sz="1600"/>
              <a:t>Tämän tason tehtävät edellyttävät tosiseikkojen muistamista tai yksinkertaisten menettelyjen soveltamista. Tehtävä ei vaadi kognitiivisia ponnisteluja oikean vastauksen tai kaavan muistamisen lisäksi.</a:t>
            </a:r>
            <a:endParaRPr lang="en-GB" sz="1600"/>
          </a:p>
          <a:p>
            <a:pPr algn="just" fontAlgn="base"/>
            <a:r>
              <a:rPr lang="en-GB" b="1" err="1">
                <a:solidFill>
                  <a:srgbClr val="FF0000"/>
                </a:solidFill>
              </a:rPr>
              <a:t>Taso</a:t>
            </a:r>
            <a:r>
              <a:rPr lang="en-GB" b="1">
                <a:solidFill>
                  <a:srgbClr val="FF0000"/>
                </a:solidFill>
              </a:rPr>
              <a:t> 2. </a:t>
            </a:r>
            <a:r>
              <a:rPr lang="en-GB" b="1" err="1">
                <a:solidFill>
                  <a:srgbClr val="FF0000"/>
                </a:solidFill>
              </a:rPr>
              <a:t>Päättely</a:t>
            </a:r>
            <a:r>
              <a:rPr lang="en-GB" b="1">
                <a:solidFill>
                  <a:srgbClr val="FF0000"/>
                </a:solidFill>
              </a:rPr>
              <a:t>:</a:t>
            </a:r>
            <a:r>
              <a:rPr lang="en-GB" sz="1600">
                <a:solidFill>
                  <a:srgbClr val="FF0000"/>
                </a:solidFill>
              </a:rPr>
              <a:t> </a:t>
            </a:r>
            <a:r>
              <a:rPr lang="fi-FI" sz="1600"/>
              <a:t>Tällä tasolla tehtävät edellyttävät jonkinlaista lähestymistapaa ja suoraviivaisia perusteluja vastauksena tutun näköiseen tilanteeseen tai ongelmaan. Tehtävissä on enemmän kuin yksi askel.</a:t>
            </a:r>
            <a:endParaRPr lang="en-GB" b="1"/>
          </a:p>
          <a:p>
            <a:pPr algn="just" fontAlgn="base"/>
            <a:r>
              <a:rPr lang="en-GB" b="1" err="1">
                <a:solidFill>
                  <a:srgbClr val="FF0000"/>
                </a:solidFill>
              </a:rPr>
              <a:t>Taso</a:t>
            </a:r>
            <a:r>
              <a:rPr lang="en-GB" b="1">
                <a:solidFill>
                  <a:srgbClr val="FF0000"/>
                </a:solidFill>
              </a:rPr>
              <a:t> 3. </a:t>
            </a:r>
            <a:r>
              <a:rPr lang="en-GB" b="1" i="1" err="1">
                <a:solidFill>
                  <a:srgbClr val="FF0000"/>
                </a:solidFill>
              </a:rPr>
              <a:t>Strateginen</a:t>
            </a:r>
            <a:r>
              <a:rPr lang="en-GB" b="1" i="1">
                <a:solidFill>
                  <a:srgbClr val="FF0000"/>
                </a:solidFill>
              </a:rPr>
              <a:t> </a:t>
            </a:r>
            <a:r>
              <a:rPr lang="en-GB" b="1" i="1" err="1">
                <a:solidFill>
                  <a:srgbClr val="FF0000"/>
                </a:solidFill>
              </a:rPr>
              <a:t>ajattelu</a:t>
            </a:r>
            <a:r>
              <a:rPr lang="en-GB" b="1">
                <a:solidFill>
                  <a:srgbClr val="FF0000"/>
                </a:solidFill>
              </a:rPr>
              <a:t>: </a:t>
            </a:r>
            <a:r>
              <a:rPr lang="fi-FI" sz="1600"/>
              <a:t>Tällä tasolla tehtävät vaativat suunnittelua ja abstraktia ajattelua. Tehtävillä on useita kelvollisia lähestymistapoja tai ne sisältävät ei-rutiininomaisia ongelmia.</a:t>
            </a:r>
            <a:endParaRPr lang="en-GB" sz="1600"/>
          </a:p>
          <a:p>
            <a:pPr algn="just" fontAlgn="base"/>
            <a:r>
              <a:rPr lang="en-GB" b="1" err="1">
                <a:solidFill>
                  <a:srgbClr val="FF0000"/>
                </a:solidFill>
              </a:rPr>
              <a:t>Taso</a:t>
            </a:r>
            <a:r>
              <a:rPr lang="en-GB" b="1">
                <a:solidFill>
                  <a:srgbClr val="FF0000"/>
                </a:solidFill>
              </a:rPr>
              <a:t> 4. Laajennettu </a:t>
            </a:r>
            <a:r>
              <a:rPr lang="en-GB" b="1" err="1">
                <a:solidFill>
                  <a:srgbClr val="FF0000"/>
                </a:solidFill>
              </a:rPr>
              <a:t>ajattelu</a:t>
            </a:r>
            <a:r>
              <a:rPr lang="en-GB" b="1">
                <a:solidFill>
                  <a:srgbClr val="FF0000"/>
                </a:solidFill>
              </a:rPr>
              <a:t>: </a:t>
            </a:r>
            <a:r>
              <a:rPr lang="fi-FI" sz="1600"/>
              <a:t>Tämän tason tehtävät edellyttävät kykyä syntetisoida tai laajentaa tietoa, mahdollisesti eri aihealueilta ja perustella valittu lähestymistapa, menetelmät sekä tulokset, jotta voidaan ratkaista tuntemattomiin käsitteisiin tai lauseisiin liittyvät ongelmat.</a:t>
            </a:r>
            <a:endParaRPr lang="en-GB" sz="1600"/>
          </a:p>
        </p:txBody>
      </p:sp>
      <p:graphicFrame>
        <p:nvGraphicFramePr>
          <p:cNvPr id="6" name="Diagram 4">
            <a:extLst>
              <a:ext uri="{FF2B5EF4-FFF2-40B4-BE49-F238E27FC236}">
                <a16:creationId xmlns:a16="http://schemas.microsoft.com/office/drawing/2014/main" id="{377A36F4-8F22-42B6-9D96-FED21538F129}"/>
              </a:ext>
            </a:extLst>
          </p:cNvPr>
          <p:cNvGraphicFramePr/>
          <p:nvPr/>
        </p:nvGraphicFramePr>
        <p:xfrm>
          <a:off x="9454210" y="1601295"/>
          <a:ext cx="1776042" cy="3601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kstiruutu 15">
            <a:extLst>
              <a:ext uri="{FF2B5EF4-FFF2-40B4-BE49-F238E27FC236}">
                <a16:creationId xmlns:a16="http://schemas.microsoft.com/office/drawing/2014/main" id="{4873E0E0-C224-449D-A6CD-E21B56AC121C}"/>
              </a:ext>
            </a:extLst>
          </p:cNvPr>
          <p:cNvSpPr txBox="1"/>
          <p:nvPr/>
        </p:nvSpPr>
        <p:spPr>
          <a:xfrm>
            <a:off x="841927" y="5753514"/>
            <a:ext cx="1053713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600"/>
              <a:t>Lähde: Opetushallituksen matematiikan arviointikoulutuksen diat 10.2.2021, </a:t>
            </a:r>
            <a:r>
              <a:rPr lang="fi-FI" sz="1600">
                <a:ea typeface="+mn-lt"/>
                <a:cs typeface="+mn-lt"/>
              </a:rPr>
              <a:t>Leo </a:t>
            </a:r>
            <a:r>
              <a:rPr lang="fi-FI" sz="1600" err="1">
                <a:ea typeface="+mn-lt"/>
                <a:cs typeface="+mn-lt"/>
              </a:rPr>
              <a:t>Pahkin</a:t>
            </a:r>
            <a:endParaRPr lang="fi-FI" sz="1600">
              <a:ea typeface="+mn-lt"/>
              <a:cs typeface="+mn-lt"/>
            </a:endParaRPr>
          </a:p>
        </p:txBody>
      </p:sp>
    </p:spTree>
    <p:extLst>
      <p:ext uri="{BB962C8B-B14F-4D97-AF65-F5344CB8AC3E}">
        <p14:creationId xmlns:p14="http://schemas.microsoft.com/office/powerpoint/2010/main" val="1062352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C4FF2A-33E9-49E9-8F59-05A8C05C753B}"/>
              </a:ext>
            </a:extLst>
          </p:cNvPr>
          <p:cNvSpPr>
            <a:spLocks noGrp="1"/>
          </p:cNvSpPr>
          <p:nvPr>
            <p:ph type="title"/>
          </p:nvPr>
        </p:nvSpPr>
        <p:spPr/>
        <p:txBody>
          <a:bodyPr/>
          <a:lstStyle/>
          <a:p>
            <a:r>
              <a:rPr lang="fi-FI">
                <a:cs typeface="Calibri Light"/>
              </a:rPr>
              <a:t>muistilappu</a:t>
            </a:r>
          </a:p>
        </p:txBody>
      </p:sp>
      <p:sp>
        <p:nvSpPr>
          <p:cNvPr id="3" name="Sisällön paikkamerkki 2">
            <a:extLst>
              <a:ext uri="{FF2B5EF4-FFF2-40B4-BE49-F238E27FC236}">
                <a16:creationId xmlns:a16="http://schemas.microsoft.com/office/drawing/2014/main" id="{96C81012-26F4-4479-81A6-C6C1226BAA3F}"/>
              </a:ext>
            </a:extLst>
          </p:cNvPr>
          <p:cNvSpPr>
            <a:spLocks noGrp="1"/>
          </p:cNvSpPr>
          <p:nvPr>
            <p:ph idx="1"/>
          </p:nvPr>
        </p:nvSpPr>
        <p:spPr/>
        <p:txBody>
          <a:bodyPr vert="horz" lIns="91440" tIns="45720" rIns="91440" bIns="45720" rtlCol="0" anchor="t">
            <a:normAutofit/>
          </a:bodyPr>
          <a:lstStyle/>
          <a:p>
            <a:pPr marL="457200" lvl="1" indent="0">
              <a:buNone/>
            </a:pPr>
            <a:r>
              <a:rPr lang="fi-FI" sz="1800">
                <a:ea typeface="+mn-lt"/>
                <a:cs typeface="+mn-lt"/>
              </a:rPr>
              <a:t>OPS: 6.9 Poissaolojen vaikutukset arviointiin</a:t>
            </a:r>
            <a:endParaRPr lang="fi-FI">
              <a:cs typeface="Calibri" panose="020F0502020204030204"/>
            </a:endParaRPr>
          </a:p>
          <a:p>
            <a:pPr marL="914400" lvl="2" indent="0">
              <a:buNone/>
            </a:pPr>
            <a:r>
              <a:rPr lang="fi-FI" sz="1600">
                <a:ea typeface="+mn-lt"/>
                <a:cs typeface="+mn-lt"/>
              </a:rPr>
              <a:t>Oppilaan tulee osallistua opetukseen, ellei hänelle ole sairaudesta tai muusta erityisestä syystä tilapäisesti myönnetty siitä vapautusta. Oppilaan opiskelu ja siihen perustuva arviointi voidaan järjestää osittain toisin, jos se on perusteltua oppilaan terveydentilaan liittyvistä syistä. Jos oppilas on luvattomasti poissa eikä osallistu opetukseen, kokeisiin eikä muihinkaan hänelle tarjottuihin näyttömahdollisuuksiin, eikä hänellä ole hyväksyttyjä suorituksia suhteessa paikallisessa opetussuunnitelmassa määriteltyihin oppiaineen tavoitteisiin, hän voi saada oppiaineesta hylätyn arvosanan lukuvuositodistukseen.</a:t>
            </a:r>
            <a:endParaRPr lang="fi-FI" sz="1600">
              <a:cs typeface="Calibri"/>
            </a:endParaRPr>
          </a:p>
          <a:p>
            <a:pPr marL="0" indent="0">
              <a:buNone/>
            </a:pPr>
            <a:endParaRPr lang="fi-FI">
              <a:cs typeface="Calibri"/>
            </a:endParaRPr>
          </a:p>
          <a:p>
            <a:endParaRPr lang="fi-FI">
              <a:cs typeface="Calibri"/>
            </a:endParaRPr>
          </a:p>
        </p:txBody>
      </p:sp>
    </p:spTree>
    <p:extLst>
      <p:ext uri="{BB962C8B-B14F-4D97-AF65-F5344CB8AC3E}">
        <p14:creationId xmlns:p14="http://schemas.microsoft.com/office/powerpoint/2010/main" val="1565708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756FB5-F06F-418F-8D36-61E399EA2D07}"/>
              </a:ext>
            </a:extLst>
          </p:cNvPr>
          <p:cNvSpPr>
            <a:spLocks noGrp="1"/>
          </p:cNvSpPr>
          <p:nvPr>
            <p:ph type="title"/>
          </p:nvPr>
        </p:nvSpPr>
        <p:spPr/>
        <p:txBody>
          <a:bodyPr/>
          <a:lstStyle/>
          <a:p>
            <a:r>
              <a:rPr lang="fi-FI">
                <a:cs typeface="Calibri Light"/>
              </a:rPr>
              <a:t>Luonnos: Perehtymistä oppiaineiden tavoitteisiin ja kriteereihin</a:t>
            </a:r>
            <a:endParaRPr lang="fi-FI"/>
          </a:p>
        </p:txBody>
      </p:sp>
      <p:sp>
        <p:nvSpPr>
          <p:cNvPr id="3" name="Sisällön paikkamerkki 2">
            <a:extLst>
              <a:ext uri="{FF2B5EF4-FFF2-40B4-BE49-F238E27FC236}">
                <a16:creationId xmlns:a16="http://schemas.microsoft.com/office/drawing/2014/main" id="{AE171CC2-D6F8-4535-81EE-9F219088EFBB}"/>
              </a:ext>
            </a:extLst>
          </p:cNvPr>
          <p:cNvSpPr>
            <a:spLocks noGrp="1"/>
          </p:cNvSpPr>
          <p:nvPr>
            <p:ph idx="1"/>
          </p:nvPr>
        </p:nvSpPr>
        <p:spPr/>
        <p:txBody>
          <a:bodyPr vert="horz" lIns="91440" tIns="45720" rIns="91440" bIns="45720" rtlCol="0" anchor="t">
            <a:normAutofit/>
          </a:bodyPr>
          <a:lstStyle/>
          <a:p>
            <a:pPr marL="514350" indent="-514350">
              <a:buAutoNum type="alphaLcParenR"/>
            </a:pPr>
            <a:r>
              <a:rPr lang="fi-FI">
                <a:cs typeface="Calibri" panose="020F0502020204030204"/>
              </a:rPr>
              <a:t>Verbianalyysiä</a:t>
            </a:r>
          </a:p>
          <a:p>
            <a:pPr lvl="1"/>
            <a:r>
              <a:rPr lang="fi-FI">
                <a:cs typeface="Calibri" panose="020F0502020204030204"/>
              </a:rPr>
              <a:t>Eri kriteeritasolla esiintyvät eriluonteiset verbit</a:t>
            </a:r>
          </a:p>
          <a:p>
            <a:pPr marL="514350" indent="-514350">
              <a:buAutoNum type="alphaLcParenR"/>
            </a:pPr>
            <a:r>
              <a:rPr lang="fi-FI">
                <a:cs typeface="Calibri" panose="020F0502020204030204"/>
              </a:rPr>
              <a:t>Taksonomiaa</a:t>
            </a:r>
          </a:p>
          <a:p>
            <a:pPr lvl="1"/>
            <a:r>
              <a:rPr lang="fi-FI">
                <a:cs typeface="Calibri" panose="020F0502020204030204"/>
              </a:rPr>
              <a:t>Erilaiset tavoitteet asettuvat eri kriteeritasolle</a:t>
            </a:r>
          </a:p>
          <a:p>
            <a:pPr lvl="2"/>
            <a:r>
              <a:rPr lang="fi-FI">
                <a:ea typeface="+mn-lt"/>
                <a:cs typeface="+mn-lt"/>
              </a:rPr>
              <a:t>Anderson </a:t>
            </a:r>
            <a:r>
              <a:rPr lang="fi-FI" err="1">
                <a:ea typeface="+mn-lt"/>
                <a:cs typeface="+mn-lt"/>
              </a:rPr>
              <a:t>Krathwohl</a:t>
            </a:r>
            <a:r>
              <a:rPr lang="fi-FI">
                <a:ea typeface="+mn-lt"/>
                <a:cs typeface="+mn-lt"/>
              </a:rPr>
              <a:t> taksonomia</a:t>
            </a:r>
          </a:p>
          <a:p>
            <a:pPr lvl="2"/>
            <a:r>
              <a:rPr lang="fi-FI">
                <a:ea typeface="+mn-lt"/>
                <a:cs typeface="+mn-lt"/>
              </a:rPr>
              <a:t>Matemaattisen ajattelun tasot (</a:t>
            </a:r>
            <a:r>
              <a:rPr lang="fi-FI" err="1">
                <a:ea typeface="+mn-lt"/>
                <a:cs typeface="+mn-lt"/>
              </a:rPr>
              <a:t>Gaston</a:t>
            </a:r>
            <a:r>
              <a:rPr lang="fi-FI">
                <a:ea typeface="+mn-lt"/>
                <a:cs typeface="+mn-lt"/>
              </a:rPr>
              <a:t> </a:t>
            </a:r>
            <a:r>
              <a:rPr lang="fi-FI" err="1">
                <a:ea typeface="+mn-lt"/>
                <a:cs typeface="+mn-lt"/>
              </a:rPr>
              <a:t>Ternes</a:t>
            </a:r>
            <a:r>
              <a:rPr lang="fi-FI">
                <a:ea typeface="+mn-lt"/>
                <a:cs typeface="+mn-lt"/>
              </a:rPr>
              <a:t>, </a:t>
            </a:r>
            <a:r>
              <a:rPr lang="fi-FI" err="1">
                <a:ea typeface="+mn-lt"/>
                <a:cs typeface="+mn-lt"/>
              </a:rPr>
              <a:t>university</a:t>
            </a:r>
            <a:r>
              <a:rPr lang="fi-FI">
                <a:ea typeface="+mn-lt"/>
                <a:cs typeface="+mn-lt"/>
              </a:rPr>
              <a:t> of Luxembourg)</a:t>
            </a:r>
            <a:endParaRPr lang="fi-FI">
              <a:cs typeface="Calibri" panose="020F0502020204030204"/>
            </a:endParaRPr>
          </a:p>
          <a:p>
            <a:pPr marL="514350" indent="-514350">
              <a:buAutoNum type="alphaLcParenR"/>
            </a:pPr>
            <a:r>
              <a:rPr lang="fi-FI">
                <a:cs typeface="Calibri" panose="020F0502020204030204"/>
              </a:rPr>
              <a:t>Tyypillisten tehtävien </a:t>
            </a:r>
          </a:p>
        </p:txBody>
      </p:sp>
    </p:spTree>
    <p:extLst>
      <p:ext uri="{BB962C8B-B14F-4D97-AF65-F5344CB8AC3E}">
        <p14:creationId xmlns:p14="http://schemas.microsoft.com/office/powerpoint/2010/main" val="32160526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44D667-E296-4B5B-A8E4-B8D3A19A667C}"/>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B2D41001-CE95-4249-A802-F9BB975E8BB9}"/>
              </a:ext>
            </a:extLst>
          </p:cNvPr>
          <p:cNvSpPr>
            <a:spLocks noGrp="1"/>
          </p:cNvSpPr>
          <p:nvPr>
            <p:ph idx="1"/>
          </p:nvPr>
        </p:nvSpPr>
        <p:spPr/>
        <p:txBody>
          <a:bodyPr/>
          <a:lstStyle/>
          <a:p>
            <a:endParaRPr lang="fi-FI"/>
          </a:p>
        </p:txBody>
      </p:sp>
    </p:spTree>
    <p:extLst>
      <p:ext uri="{BB962C8B-B14F-4D97-AF65-F5344CB8AC3E}">
        <p14:creationId xmlns:p14="http://schemas.microsoft.com/office/powerpoint/2010/main" val="2188078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9588039-8015-4041-A55E-041F90A8FB98}"/>
              </a:ext>
            </a:extLst>
          </p:cNvPr>
          <p:cNvSpPr>
            <a:spLocks noGrp="1"/>
          </p:cNvSpPr>
          <p:nvPr>
            <p:ph type="title"/>
          </p:nvPr>
        </p:nvSpPr>
        <p:spPr>
          <a:xfrm>
            <a:off x="466722" y="586855"/>
            <a:ext cx="3201366" cy="3387497"/>
          </a:xfrm>
        </p:spPr>
        <p:txBody>
          <a:bodyPr anchor="b">
            <a:normAutofit/>
          </a:bodyPr>
          <a:lstStyle/>
          <a:p>
            <a:pPr algn="r"/>
            <a:r>
              <a:rPr lang="fi-FI" sz="4000">
                <a:solidFill>
                  <a:srgbClr val="FFFFFF"/>
                </a:solidFill>
                <a:cs typeface="Calibri Light"/>
              </a:rPr>
              <a:t>VESOn päämäärä</a:t>
            </a:r>
            <a:endParaRPr lang="fi-FI" sz="4000">
              <a:solidFill>
                <a:srgbClr val="FFFFFF"/>
              </a:solidFill>
            </a:endParaRPr>
          </a:p>
        </p:txBody>
      </p:sp>
      <p:sp>
        <p:nvSpPr>
          <p:cNvPr id="3" name="Sisällön paikkamerkki 2">
            <a:extLst>
              <a:ext uri="{FF2B5EF4-FFF2-40B4-BE49-F238E27FC236}">
                <a16:creationId xmlns:a16="http://schemas.microsoft.com/office/drawing/2014/main" id="{97A03ED0-F5DE-4DD4-BBEA-C656FD12B632}"/>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buNone/>
            </a:pPr>
            <a:r>
              <a:rPr lang="fi-FI" sz="2000">
                <a:cs typeface="Calibri"/>
              </a:rPr>
              <a:t>Päämääränä on valmistautua lukuvuoden 2021-2022 aloittamiseen täydennetyin ja uusituin arviointitiedoin</a:t>
            </a:r>
            <a:endParaRPr lang="fi-FI"/>
          </a:p>
          <a:p>
            <a:pPr marL="0" indent="0">
              <a:buNone/>
            </a:pPr>
            <a:endParaRPr lang="fi-FI" sz="2000">
              <a:cs typeface="Calibri"/>
            </a:endParaRPr>
          </a:p>
          <a:p>
            <a:pPr marL="0" indent="0">
              <a:buNone/>
            </a:pPr>
            <a:r>
              <a:rPr lang="fi-FI" sz="2000">
                <a:cs typeface="Calibri"/>
              </a:rPr>
              <a:t>Arviointihan voidaan luokitella</a:t>
            </a:r>
            <a:endParaRPr lang="fi-FI"/>
          </a:p>
          <a:p>
            <a:pPr lvl="1"/>
            <a:r>
              <a:rPr lang="fi-FI" sz="2000">
                <a:cs typeface="Calibri"/>
              </a:rPr>
              <a:t>opiskelun aikaiseen arviointiin ja</a:t>
            </a:r>
          </a:p>
          <a:p>
            <a:pPr lvl="1"/>
            <a:r>
              <a:rPr lang="fi-FI" sz="2000">
                <a:cs typeface="Calibri"/>
              </a:rPr>
              <a:t>päättöarviointiin</a:t>
            </a:r>
          </a:p>
        </p:txBody>
      </p:sp>
    </p:spTree>
    <p:extLst>
      <p:ext uri="{BB962C8B-B14F-4D97-AF65-F5344CB8AC3E}">
        <p14:creationId xmlns:p14="http://schemas.microsoft.com/office/powerpoint/2010/main" val="62241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9588039-8015-4041-A55E-041F90A8FB98}"/>
              </a:ext>
            </a:extLst>
          </p:cNvPr>
          <p:cNvSpPr>
            <a:spLocks noGrp="1"/>
          </p:cNvSpPr>
          <p:nvPr>
            <p:ph type="title"/>
          </p:nvPr>
        </p:nvSpPr>
        <p:spPr>
          <a:xfrm>
            <a:off x="466722" y="586855"/>
            <a:ext cx="3201366" cy="3387497"/>
          </a:xfrm>
        </p:spPr>
        <p:txBody>
          <a:bodyPr anchor="b">
            <a:normAutofit/>
          </a:bodyPr>
          <a:lstStyle/>
          <a:p>
            <a:pPr algn="r"/>
            <a:r>
              <a:rPr lang="fi-FI" sz="4000">
                <a:solidFill>
                  <a:srgbClr val="FFFFFF"/>
                </a:solidFill>
                <a:cs typeface="Calibri Light"/>
              </a:rPr>
              <a:t>VESOn päämäärä</a:t>
            </a:r>
            <a:endParaRPr lang="fi-FI" sz="4000">
              <a:solidFill>
                <a:srgbClr val="FFFFFF"/>
              </a:solidFill>
            </a:endParaRPr>
          </a:p>
        </p:txBody>
      </p:sp>
      <p:sp>
        <p:nvSpPr>
          <p:cNvPr id="3" name="Sisällön paikkamerkki 2">
            <a:extLst>
              <a:ext uri="{FF2B5EF4-FFF2-40B4-BE49-F238E27FC236}">
                <a16:creationId xmlns:a16="http://schemas.microsoft.com/office/drawing/2014/main" id="{97A03ED0-F5DE-4DD4-BBEA-C656FD12B632}"/>
              </a:ext>
            </a:extLst>
          </p:cNvPr>
          <p:cNvSpPr>
            <a:spLocks noGrp="1"/>
          </p:cNvSpPr>
          <p:nvPr>
            <p:ph idx="1"/>
          </p:nvPr>
        </p:nvSpPr>
        <p:spPr>
          <a:xfrm>
            <a:off x="4810259" y="649480"/>
            <a:ext cx="6555347" cy="5546047"/>
          </a:xfrm>
        </p:spPr>
        <p:txBody>
          <a:bodyPr vert="horz" lIns="91440" tIns="45720" rIns="91440" bIns="45720" rtlCol="0" anchor="ctr">
            <a:normAutofit fontScale="92500" lnSpcReduction="20000"/>
          </a:bodyPr>
          <a:lstStyle/>
          <a:p>
            <a:pPr marL="0" indent="0">
              <a:buNone/>
            </a:pPr>
            <a:r>
              <a:rPr lang="fi-FI" sz="2000">
                <a:cs typeface="Calibri"/>
              </a:rPr>
              <a:t>Päämääränä on valmistautua lukuvuoden 2021-2022 aloittamiseen täydennetyin ja uusituin arviointitiedoin</a:t>
            </a:r>
          </a:p>
          <a:p>
            <a:pPr marL="0" indent="0">
              <a:buNone/>
            </a:pPr>
            <a:endParaRPr lang="fi-FI" sz="2000">
              <a:cs typeface="Calibri"/>
            </a:endParaRPr>
          </a:p>
          <a:p>
            <a:pPr marL="0" indent="0">
              <a:buNone/>
            </a:pPr>
            <a:r>
              <a:rPr lang="fi-FI" sz="2000">
                <a:cs typeface="Calibri"/>
              </a:rPr>
              <a:t>Arviointi voidaan luokitella</a:t>
            </a:r>
          </a:p>
          <a:p>
            <a:pPr lvl="1"/>
            <a:r>
              <a:rPr lang="fi-FI" sz="2000">
                <a:cs typeface="Calibri"/>
              </a:rPr>
              <a:t>opiskelun aikaiseen arviointiin ja</a:t>
            </a:r>
          </a:p>
          <a:p>
            <a:pPr lvl="1"/>
            <a:r>
              <a:rPr lang="fi-FI" sz="2000">
                <a:cs typeface="Calibri"/>
              </a:rPr>
              <a:t>Päättöarviointiin</a:t>
            </a:r>
          </a:p>
          <a:p>
            <a:pPr lvl="1"/>
            <a:endParaRPr lang="fi-FI" sz="2000">
              <a:cs typeface="Calibri"/>
            </a:endParaRPr>
          </a:p>
          <a:p>
            <a:pPr marL="0" indent="0">
              <a:buNone/>
            </a:pPr>
            <a:r>
              <a:rPr lang="fi-FI" sz="2000">
                <a:ea typeface="+mn-lt"/>
                <a:cs typeface="+mn-lt"/>
              </a:rPr>
              <a:t>Huomio </a:t>
            </a:r>
            <a:r>
              <a:rPr lang="fi-FI" sz="2000">
                <a:cs typeface="Calibri"/>
              </a:rPr>
              <a:t>suuntautuu erityisesti päättöarviointiin, jonka perustana ovat</a:t>
            </a:r>
          </a:p>
          <a:p>
            <a:pPr lvl="1"/>
            <a:r>
              <a:rPr lang="fi-FI" sz="2000">
                <a:ea typeface="+mn-lt"/>
                <a:cs typeface="+mn-lt"/>
              </a:rPr>
              <a:t>opetussuunnitelman uudistettu arviointiluku 6 (voimassa 1.8.2020-) sekä</a:t>
            </a:r>
            <a:endParaRPr lang="fi-FI" sz="2000">
              <a:cs typeface="Calibri"/>
            </a:endParaRPr>
          </a:p>
          <a:p>
            <a:pPr lvl="1"/>
            <a:r>
              <a:rPr lang="fi-FI" sz="2000">
                <a:cs typeface="Calibri"/>
              </a:rPr>
              <a:t>opetussuunnitelmaan täydennetyt oppimisen tavoitteet ja päättöarvioinnin kriteerit arvosanoille 5, 7, 8 ja 9 (voimaan 1.8.2021-) </a:t>
            </a:r>
          </a:p>
          <a:p>
            <a:pPr marL="457200" lvl="1" indent="0">
              <a:buNone/>
            </a:pPr>
            <a:endParaRPr lang="fi-FI" sz="2000">
              <a:cs typeface="Calibri"/>
            </a:endParaRPr>
          </a:p>
          <a:p>
            <a:pPr marL="457200" lvl="1" indent="0">
              <a:buNone/>
            </a:pPr>
            <a:endParaRPr lang="fi-FI" sz="2000">
              <a:cs typeface="Calibri"/>
            </a:endParaRPr>
          </a:p>
          <a:p>
            <a:pPr marL="0" indent="0">
              <a:buNone/>
            </a:pPr>
            <a:r>
              <a:rPr lang="fi-FI" sz="1400">
                <a:cs typeface="Calibri"/>
              </a:rPr>
              <a:t>Esityksen lähteet: </a:t>
            </a:r>
          </a:p>
          <a:p>
            <a:pPr marL="285750" indent="-285750"/>
            <a:r>
              <a:rPr lang="fi-FI" sz="1400">
                <a:cs typeface="Calibri"/>
              </a:rPr>
              <a:t>Apua arviointiin –koulutuksen diat (Oppiva)</a:t>
            </a:r>
          </a:p>
          <a:p>
            <a:pPr marL="285750" indent="-285750"/>
            <a:r>
              <a:rPr lang="en-US" sz="1400">
                <a:cs typeface="Calibri"/>
              </a:rPr>
              <a:t>Najat </a:t>
            </a:r>
            <a:r>
              <a:rPr lang="en-US" sz="1400" err="1">
                <a:cs typeface="Calibri"/>
              </a:rPr>
              <a:t>Ouakrim-Soivio</a:t>
            </a:r>
            <a:endParaRPr lang="fi-FI" sz="1400" err="1">
              <a:ea typeface="+mn-lt"/>
              <a:cs typeface="+mn-lt"/>
            </a:endParaRPr>
          </a:p>
          <a:p>
            <a:pPr marL="285750" indent="-285750"/>
            <a:r>
              <a:rPr lang="en-US" sz="1400" err="1">
                <a:cs typeface="Calibri"/>
              </a:rPr>
              <a:t>Opetushallituksen</a:t>
            </a:r>
            <a:r>
              <a:rPr lang="en-US" sz="1400">
                <a:cs typeface="Calibri"/>
              </a:rPr>
              <a:t> </a:t>
            </a:r>
            <a:r>
              <a:rPr lang="en-US" sz="1400" err="1">
                <a:cs typeface="Calibri"/>
              </a:rPr>
              <a:t>kevään</a:t>
            </a:r>
            <a:r>
              <a:rPr lang="en-US" sz="1400">
                <a:cs typeface="Calibri"/>
              </a:rPr>
              <a:t> 2021 arviointikoulutukset </a:t>
            </a:r>
          </a:p>
          <a:p>
            <a:pPr marL="342900" indent="-342900"/>
            <a:endParaRPr lang="fi-FI" sz="2400">
              <a:cs typeface="Calibri"/>
            </a:endParaRPr>
          </a:p>
        </p:txBody>
      </p:sp>
    </p:spTree>
    <p:extLst>
      <p:ext uri="{BB962C8B-B14F-4D97-AF65-F5344CB8AC3E}">
        <p14:creationId xmlns:p14="http://schemas.microsoft.com/office/powerpoint/2010/main" val="1892340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DA9C8D46-54D8-4DF1-99A2-E651C7B13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91999" cy="6858000"/>
          </a:xfrm>
          <a:prstGeom prst="rect">
            <a:avLst/>
          </a:prstGeom>
          <a:gradFill>
            <a:gsLst>
              <a:gs pos="0">
                <a:schemeClr val="accent1">
                  <a:lumMod val="50000"/>
                </a:schemeClr>
              </a:gs>
              <a:gs pos="100000">
                <a:srgbClr val="000000"/>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1">
            <a:extLst>
              <a:ext uri="{FF2B5EF4-FFF2-40B4-BE49-F238E27FC236}">
                <a16:creationId xmlns:a16="http://schemas.microsoft.com/office/drawing/2014/main" id="{DE12BF4D-F47A-41C1-85FC-652E412D3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8591">
            <a:off x="7897613" y="684022"/>
            <a:ext cx="5330585" cy="5218721"/>
          </a:xfrm>
          <a:custGeom>
            <a:avLst/>
            <a:gdLst>
              <a:gd name="connsiteX0" fmla="*/ 4721855 w 5330585"/>
              <a:gd name="connsiteY0" fmla="*/ 4361426 h 5218721"/>
              <a:gd name="connsiteX1" fmla="*/ 3457542 w 5330585"/>
              <a:gd name="connsiteY1" fmla="*/ 5211667 h 5218721"/>
              <a:gd name="connsiteX2" fmla="*/ 3430109 w 5330585"/>
              <a:gd name="connsiteY2" fmla="*/ 5218721 h 5218721"/>
              <a:gd name="connsiteX3" fmla="*/ 0 w 5330585"/>
              <a:gd name="connsiteY3" fmla="*/ 2647363 h 5218721"/>
              <a:gd name="connsiteX4" fmla="*/ 12834 w 5330585"/>
              <a:gd name="connsiteY4" fmla="*/ 2393199 h 5218721"/>
              <a:gd name="connsiteX5" fmla="*/ 2664828 w 5330585"/>
              <a:gd name="connsiteY5" fmla="*/ 0 h 5218721"/>
              <a:gd name="connsiteX6" fmla="*/ 5330585 w 5330585"/>
              <a:gd name="connsiteY6" fmla="*/ 2665757 h 5218721"/>
              <a:gd name="connsiteX7" fmla="*/ 4721855 w 5330585"/>
              <a:gd name="connsiteY7" fmla="*/ 4361426 h 521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0585" h="5218721">
                <a:moveTo>
                  <a:pt x="4721855" y="4361426"/>
                </a:moveTo>
                <a:cubicBezTo>
                  <a:pt x="4395896" y="4756397"/>
                  <a:pt x="3958379" y="5055891"/>
                  <a:pt x="3457542" y="5211667"/>
                </a:cubicBezTo>
                <a:lnTo>
                  <a:pt x="3430109" y="5218721"/>
                </a:lnTo>
                <a:lnTo>
                  <a:pt x="0" y="2647363"/>
                </a:lnTo>
                <a:lnTo>
                  <a:pt x="12834" y="2393199"/>
                </a:lnTo>
                <a:cubicBezTo>
                  <a:pt x="149347" y="1048975"/>
                  <a:pt x="1284587" y="0"/>
                  <a:pt x="2664828" y="0"/>
                </a:cubicBezTo>
                <a:cubicBezTo>
                  <a:pt x="4137085" y="0"/>
                  <a:pt x="5330585" y="1193500"/>
                  <a:pt x="5330585" y="2665757"/>
                </a:cubicBezTo>
                <a:cubicBezTo>
                  <a:pt x="5330585" y="3309870"/>
                  <a:pt x="5102142" y="3900626"/>
                  <a:pt x="4721855" y="4361426"/>
                </a:cubicBezTo>
                <a:close/>
              </a:path>
            </a:pathLst>
          </a:custGeom>
          <a:gradFill>
            <a:gsLst>
              <a:gs pos="16000">
                <a:srgbClr val="000000">
                  <a:alpha val="41000"/>
                </a:srgbClr>
              </a:gs>
              <a:gs pos="85000">
                <a:schemeClr val="accent1">
                  <a:alpha val="2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13">
            <a:extLst>
              <a:ext uri="{FF2B5EF4-FFF2-40B4-BE49-F238E27FC236}">
                <a16:creationId xmlns:a16="http://schemas.microsoft.com/office/drawing/2014/main" id="{AAF055B3-1F95-4ABA-BFE4-A58320A8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65981" cy="4480890"/>
          </a:xfrm>
          <a:prstGeom prst="rect">
            <a:avLst/>
          </a:prstGeom>
          <a:gradFill>
            <a:gsLst>
              <a:gs pos="0">
                <a:schemeClr val="accent1">
                  <a:lumMod val="75000"/>
                  <a:alpha val="50000"/>
                </a:schemeClr>
              </a:gs>
              <a:gs pos="99000">
                <a:srgbClr val="000000">
                  <a:alpha val="34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65FBF53F-BBBA-4974-AD72-0E8CD294E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622" y="-2"/>
            <a:ext cx="12179371" cy="6400796"/>
          </a:xfrm>
          <a:prstGeom prst="rect">
            <a:avLst/>
          </a:prstGeom>
          <a:gradFill>
            <a:gsLst>
              <a:gs pos="45000">
                <a:schemeClr val="accent1">
                  <a:lumMod val="75000"/>
                  <a:alpha val="0"/>
                </a:schemeClr>
              </a:gs>
              <a:gs pos="99000">
                <a:srgbClr val="000000">
                  <a:alpha val="68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076C380-9EB9-4C42-92FD-D4CF4FEEE035}"/>
              </a:ext>
            </a:extLst>
          </p:cNvPr>
          <p:cNvSpPr>
            <a:spLocks noGrp="1"/>
          </p:cNvSpPr>
          <p:nvPr>
            <p:ph type="title"/>
          </p:nvPr>
        </p:nvSpPr>
        <p:spPr>
          <a:xfrm>
            <a:off x="3817712" y="1374184"/>
            <a:ext cx="7993287" cy="2779619"/>
          </a:xfrm>
        </p:spPr>
        <p:txBody>
          <a:bodyPr vert="horz" lIns="91440" tIns="45720" rIns="91440" bIns="45720" rtlCol="0" anchor="b">
            <a:normAutofit/>
          </a:bodyPr>
          <a:lstStyle/>
          <a:p>
            <a:r>
              <a:rPr lang="en-US" sz="4800" err="1">
                <a:solidFill>
                  <a:schemeClr val="bg1"/>
                </a:solidFill>
                <a:ea typeface="+mj-lt"/>
                <a:cs typeface="+mj-lt"/>
              </a:rPr>
              <a:t>Mitä</a:t>
            </a:r>
            <a:r>
              <a:rPr lang="en-US" sz="4800">
                <a:solidFill>
                  <a:schemeClr val="bg1"/>
                </a:solidFill>
                <a:ea typeface="+mj-lt"/>
                <a:cs typeface="+mj-lt"/>
              </a:rPr>
              <a:t> on </a:t>
            </a:r>
            <a:r>
              <a:rPr lang="en-US" sz="4800" err="1">
                <a:solidFill>
                  <a:schemeClr val="bg1"/>
                </a:solidFill>
                <a:ea typeface="+mj-lt"/>
                <a:cs typeface="+mj-lt"/>
              </a:rPr>
              <a:t>hyvä</a:t>
            </a:r>
            <a:r>
              <a:rPr lang="en-US" sz="4800">
                <a:solidFill>
                  <a:schemeClr val="bg1"/>
                </a:solidFill>
                <a:ea typeface="+mj-lt"/>
                <a:cs typeface="+mj-lt"/>
              </a:rPr>
              <a:t> </a:t>
            </a:r>
            <a:r>
              <a:rPr lang="en-US" sz="4800" err="1">
                <a:solidFill>
                  <a:schemeClr val="bg1"/>
                </a:solidFill>
                <a:ea typeface="+mj-lt"/>
                <a:cs typeface="+mj-lt"/>
              </a:rPr>
              <a:t>arviointikulttuuri</a:t>
            </a:r>
            <a:r>
              <a:rPr lang="en-US" sz="4800">
                <a:solidFill>
                  <a:schemeClr val="bg1"/>
                </a:solidFill>
                <a:ea typeface="+mj-lt"/>
                <a:cs typeface="+mj-lt"/>
              </a:rPr>
              <a:t>?</a:t>
            </a:r>
            <a:endParaRPr lang="fi-FI">
              <a:solidFill>
                <a:schemeClr val="bg1"/>
              </a:solidFill>
              <a:ea typeface="+mj-lt"/>
              <a:cs typeface="+mj-lt"/>
            </a:endParaRPr>
          </a:p>
        </p:txBody>
      </p:sp>
      <p:sp>
        <p:nvSpPr>
          <p:cNvPr id="13" name="Rectangle 17">
            <a:extLst>
              <a:ext uri="{FF2B5EF4-FFF2-40B4-BE49-F238E27FC236}">
                <a16:creationId xmlns:a16="http://schemas.microsoft.com/office/drawing/2014/main" id="{5A2875D7-3769-4291-959E-9FAD764A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461" y="0"/>
            <a:ext cx="3214360" cy="6858000"/>
          </a:xfrm>
          <a:prstGeom prst="rect">
            <a:avLst/>
          </a:prstGeom>
          <a:gradFill>
            <a:gsLst>
              <a:gs pos="0">
                <a:srgbClr val="000000">
                  <a:alpha val="41000"/>
                </a:srgbClr>
              </a:gs>
              <a:gs pos="86000">
                <a:schemeClr val="accent1">
                  <a:alpha val="3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128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320963" y="744811"/>
            <a:ext cx="9895951" cy="1033669"/>
          </a:xfrm>
        </p:spPr>
        <p:txBody>
          <a:bodyPr>
            <a:normAutofit/>
          </a:bodyPr>
          <a:lstStyle/>
          <a:p>
            <a:r>
              <a:rPr lang="en-US" sz="3400" err="1">
                <a:solidFill>
                  <a:srgbClr val="FFFFFF"/>
                </a:solidFill>
              </a:rPr>
              <a:t>Hyvään</a:t>
            </a:r>
            <a:r>
              <a:rPr lang="en-US" sz="3400">
                <a:solidFill>
                  <a:srgbClr val="FFFFFF"/>
                </a:solidFill>
              </a:rPr>
              <a:t> </a:t>
            </a:r>
            <a:r>
              <a:rPr lang="en-US" sz="3400" err="1">
                <a:solidFill>
                  <a:srgbClr val="FFFFFF"/>
                </a:solidFill>
              </a:rPr>
              <a:t>arviointikulttuuriin</a:t>
            </a:r>
            <a:r>
              <a:rPr lang="en-US" sz="3400">
                <a:solidFill>
                  <a:srgbClr val="FFFFFF"/>
                </a:solidFill>
              </a:rPr>
              <a:t> </a:t>
            </a:r>
            <a:r>
              <a:rPr lang="en-US" sz="3400" err="1">
                <a:solidFill>
                  <a:srgbClr val="FFFFFF"/>
                </a:solidFill>
              </a:rPr>
              <a:t>kuuluu</a:t>
            </a:r>
            <a:r>
              <a:rPr lang="en-US" sz="3400">
                <a:solidFill>
                  <a:srgbClr val="FFFFFF"/>
                </a:solidFill>
              </a:rPr>
              <a:t>:</a:t>
            </a:r>
            <a:br>
              <a:rPr lang="en-US" sz="3400" b="1"/>
            </a:br>
            <a:endParaRPr lang="en-US" sz="3400" b="1">
              <a:solidFill>
                <a:srgbClr val="FFFFFF"/>
              </a:solidFill>
            </a:endParaRPr>
          </a:p>
        </p:txBody>
      </p:sp>
      <p:sp>
        <p:nvSpPr>
          <p:cNvPr id="3" name="Sisällön paikkamerkki 2"/>
          <p:cNvSpPr>
            <a:spLocks noGrp="1"/>
          </p:cNvSpPr>
          <p:nvPr>
            <p:ph idx="1"/>
          </p:nvPr>
        </p:nvSpPr>
        <p:spPr>
          <a:xfrm>
            <a:off x="1371599" y="2318197"/>
            <a:ext cx="9724031" cy="3683358"/>
          </a:xfrm>
        </p:spPr>
        <p:txBody>
          <a:bodyPr anchor="ctr">
            <a:normAutofit/>
          </a:bodyPr>
          <a:lstStyle/>
          <a:p>
            <a:r>
              <a:rPr lang="fi-FI" sz="2000"/>
              <a:t>rohkaiseva ja yrittämään kannustava ilmapiiri</a:t>
            </a:r>
          </a:p>
          <a:p>
            <a:r>
              <a:rPr lang="fi-FI" sz="2000"/>
              <a:t>oppilaiden osallisuutta edistävä, keskusteleva ja vuorovaikutteinen toimintatapa</a:t>
            </a:r>
          </a:p>
          <a:p>
            <a:r>
              <a:rPr lang="fi-FI" sz="2000"/>
              <a:t>oppilaan tukeminen oman oppimisprosessinsa ymmärtämisessä sekä oppilaan edistymisen näkyväksi tekeminen koko oppimisprosessin ajan</a:t>
            </a:r>
          </a:p>
          <a:p>
            <a:r>
              <a:rPr lang="fi-FI" sz="2000"/>
              <a:t>arvioinnin oikeudenmukaisuus ja eettisyys</a:t>
            </a:r>
          </a:p>
          <a:p>
            <a:r>
              <a:rPr lang="fi-FI" sz="2000"/>
              <a:t>arvioinnin monipuolisuus ja</a:t>
            </a:r>
          </a:p>
          <a:p>
            <a:r>
              <a:rPr lang="fi-FI" sz="2000"/>
              <a:t>arvioinnin avulla saadun tiedon hyödyntäminen opetuksessa (POPS 2014, luvut 6.1 ja 6.8).</a:t>
            </a:r>
          </a:p>
          <a:p>
            <a:endParaRPr lang="en-US" sz="2000"/>
          </a:p>
        </p:txBody>
      </p:sp>
      <p:sp>
        <p:nvSpPr>
          <p:cNvPr id="5" name="Päivämäärän paikkamerkki 4"/>
          <p:cNvSpPr>
            <a:spLocks noGrp="1"/>
          </p:cNvSpPr>
          <p:nvPr>
            <p:ph type="dt" sz="half" idx="10"/>
          </p:nvPr>
        </p:nvSpPr>
        <p:spPr>
          <a:xfrm>
            <a:off x="8970264" y="6455664"/>
            <a:ext cx="2743200" cy="365125"/>
          </a:xfrm>
        </p:spPr>
        <p:txBody>
          <a:bodyPr>
            <a:normAutofit/>
          </a:bodyPr>
          <a:lstStyle/>
          <a:p>
            <a:pPr algn="r">
              <a:spcAft>
                <a:spcPts val="600"/>
              </a:spcAft>
            </a:pPr>
            <a:fld id="{999C2A3D-02AF-42C7-B1C3-E86952F27FEC}" type="datetime1">
              <a:rPr lang="en-US" sz="1100">
                <a:solidFill>
                  <a:schemeClr val="tx1">
                    <a:lumMod val="50000"/>
                    <a:lumOff val="50000"/>
                  </a:schemeClr>
                </a:solidFill>
              </a:rPr>
              <a:pPr algn="r">
                <a:spcAft>
                  <a:spcPts val="600"/>
                </a:spcAft>
              </a:pPr>
              <a:t>4/20/2021</a:t>
            </a:fld>
            <a:endParaRPr lang="en-US" sz="1100">
              <a:solidFill>
                <a:schemeClr val="tx1">
                  <a:lumMod val="50000"/>
                  <a:lumOff val="50000"/>
                </a:schemeClr>
              </a:solidFill>
            </a:endParaRPr>
          </a:p>
        </p:txBody>
      </p:sp>
      <p:sp>
        <p:nvSpPr>
          <p:cNvPr id="6" name="Dian numeron paikkamerkki 5"/>
          <p:cNvSpPr>
            <a:spLocks noGrp="1"/>
          </p:cNvSpPr>
          <p:nvPr>
            <p:ph type="sldNum" sz="quarter" idx="12"/>
          </p:nvPr>
        </p:nvSpPr>
        <p:spPr>
          <a:xfrm>
            <a:off x="11704320" y="6455664"/>
            <a:ext cx="448056" cy="365125"/>
          </a:xfrm>
        </p:spPr>
        <p:txBody>
          <a:bodyPr>
            <a:normAutofit/>
          </a:bodyPr>
          <a:lstStyle/>
          <a:p>
            <a:pPr>
              <a:spcAft>
                <a:spcPts val="600"/>
              </a:spcAft>
            </a:pPr>
            <a:fld id="{4CDF0FAE-1381-491E-AD57-3DEA12A280AF}" type="slidenum">
              <a:rPr lang="en-US" sz="1100">
                <a:solidFill>
                  <a:schemeClr val="tx1">
                    <a:lumMod val="50000"/>
                    <a:lumOff val="50000"/>
                  </a:schemeClr>
                </a:solidFill>
              </a:rPr>
              <a:pPr>
                <a:spcAft>
                  <a:spcPts val="600"/>
                </a:spcAft>
              </a:pPr>
              <a:t>9</a:t>
            </a:fld>
            <a:endParaRPr lang="en-US" sz="1100">
              <a:solidFill>
                <a:schemeClr val="tx1">
                  <a:lumMod val="50000"/>
                  <a:lumOff val="50000"/>
                </a:schemeClr>
              </a:solidFill>
            </a:endParaRPr>
          </a:p>
        </p:txBody>
      </p:sp>
    </p:spTree>
    <p:extLst>
      <p:ext uri="{BB962C8B-B14F-4D97-AF65-F5344CB8AC3E}">
        <p14:creationId xmlns:p14="http://schemas.microsoft.com/office/powerpoint/2010/main" val="311592122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Laajakuva</PresentationFormat>
  <Slides>54</Slides>
  <Notes>6</Notes>
  <HiddenSlides>0</HiddenSlides>
  <ScaleCrop>false</ScaleCrop>
  <HeadingPairs>
    <vt:vector size="4" baseType="variant">
      <vt:variant>
        <vt:lpstr>Teema</vt:lpstr>
      </vt:variant>
      <vt:variant>
        <vt:i4>2</vt:i4>
      </vt:variant>
      <vt:variant>
        <vt:lpstr>Dian otsikot</vt:lpstr>
      </vt:variant>
      <vt:variant>
        <vt:i4>54</vt:i4>
      </vt:variant>
    </vt:vector>
  </HeadingPairs>
  <TitlesOfParts>
    <vt:vector size="56" baseType="lpstr">
      <vt:lpstr>Office-teema</vt:lpstr>
      <vt:lpstr>Office-teema</vt:lpstr>
      <vt:lpstr>VESO</vt:lpstr>
      <vt:lpstr>VESOn ohjelma</vt:lpstr>
      <vt:lpstr>Yhteinen osuus</vt:lpstr>
      <vt:lpstr>20.4.2021 VESOn päämäärä </vt:lpstr>
      <vt:lpstr>VESOn päämäärä</vt:lpstr>
      <vt:lpstr>VESOn päämäärä</vt:lpstr>
      <vt:lpstr>VESOn päämäärä</vt:lpstr>
      <vt:lpstr>Mitä on hyvä arviointikulttuuri?</vt:lpstr>
      <vt:lpstr>Hyvään arviointikulttuuriin kuuluu: </vt:lpstr>
      <vt:lpstr>Mitä on hyvä arviointikulttuuri? </vt:lpstr>
      <vt:lpstr>Oppimisen, osaamisen, opettamisen ja arvioinnin yhteys </vt:lpstr>
      <vt:lpstr>Formatiivinen ja summatiivinen arviointi </vt:lpstr>
      <vt:lpstr>Arviointiluku 6</vt:lpstr>
      <vt:lpstr>Keskeiset täsmennykset / Luku 6, POPS 2014 </vt:lpstr>
      <vt:lpstr>Kriteerien lähtökohtia</vt:lpstr>
      <vt:lpstr>PowerPoint-esitys</vt:lpstr>
      <vt:lpstr>Mitä arvioidaan? Työskentelyn arviointi </vt:lpstr>
      <vt:lpstr>Päättöarvioinnin kriteerien kompensaatioperiaate ja tavoitteiden erilaiset laajuudet </vt:lpstr>
      <vt:lpstr>Arviointiluku 6.1.2</vt:lpstr>
      <vt:lpstr>Arviointiluku 6.2</vt:lpstr>
      <vt:lpstr>Arviointiluku 6.3</vt:lpstr>
      <vt:lpstr>Luku 6.8</vt:lpstr>
      <vt:lpstr>Luku 6.8</vt:lpstr>
      <vt:lpstr>Luku 6.9</vt:lpstr>
      <vt:lpstr>PowerPoint-esitys</vt:lpstr>
      <vt:lpstr>PowerPoint-esitys</vt:lpstr>
      <vt:lpstr>Perusopetuksen päättöarvioinnin kriteerit</vt:lpstr>
      <vt:lpstr>Perusopetuksen päättöarvioinnin kriteerit</vt:lpstr>
      <vt:lpstr>Taksonomia-ajattelu ja arviointi</vt:lpstr>
      <vt:lpstr>KRITEERIPERUSTEINEN ARVIOINTI</vt:lpstr>
      <vt:lpstr>KRITEERIPERUSTEINEN ARVIOINTI  Krathwohlin ja Andersonin taksonomia jossa on kuvattu tiedon ja kognitiivisen prosessin ulottuvuudet (Anderson  ym. 2001, 28)</vt:lpstr>
      <vt:lpstr>PowerPoint-esitys</vt:lpstr>
      <vt:lpstr>KRITEERIPERUSTEINEN ARVIOINTI</vt:lpstr>
      <vt:lpstr>KRITEERIPERUSTEINEN ARVIOINTI</vt:lpstr>
      <vt:lpstr>KRITEERIPERUSTEINEN ARVIOINTI</vt:lpstr>
      <vt:lpstr>KRITEERIPERUSTEINEN ARVIOINTI</vt:lpstr>
      <vt:lpstr>OPPIMISEN, OPETTAMISEN JA ARVIOINNIN YHTEYS</vt:lpstr>
      <vt:lpstr>TAVOITTEIDEN ARVIOINTI</vt:lpstr>
      <vt:lpstr>PowerPoint-esitys</vt:lpstr>
      <vt:lpstr>PowerPoint-esitys</vt:lpstr>
      <vt:lpstr>PowerPoint-esitys</vt:lpstr>
      <vt:lpstr>Tehtävät</vt:lpstr>
      <vt:lpstr>Perehtymistä oppiaineiden tavoitteisiin ja kriteereihin</vt:lpstr>
      <vt:lpstr>Toimi näin!</vt:lpstr>
      <vt:lpstr>a) Tutki eri arvosanojen kriteerien kuvauksia</vt:lpstr>
      <vt:lpstr>PowerPoint-esitys</vt:lpstr>
      <vt:lpstr>b) Tutki arvosanaa 5</vt:lpstr>
      <vt:lpstr>c) Suunnittele lukuvuosi oppimisen tavoitteiden avulla </vt:lpstr>
      <vt:lpstr>LISÄTEHTÄVÄ) Voit tutkia tavoitteita myös oheisen taulukon avulla</vt:lpstr>
      <vt:lpstr>PowerPoint-esitys</vt:lpstr>
      <vt:lpstr>PowerPoint-esitys</vt:lpstr>
      <vt:lpstr>muistilappu</vt:lpstr>
      <vt:lpstr>Luonnos: Perehtymistä oppiaineiden tavoitteisiin ja kriteereihin</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
  <cp:revision>2</cp:revision>
  <dcterms:created xsi:type="dcterms:W3CDTF">2021-04-14T11:50:57Z</dcterms:created>
  <dcterms:modified xsi:type="dcterms:W3CDTF">2021-04-20T12:16:33Z</dcterms:modified>
</cp:coreProperties>
</file>