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64" r:id="rId3"/>
    <p:sldId id="257" r:id="rId4"/>
    <p:sldId id="258" r:id="rId5"/>
    <p:sldId id="260" r:id="rId6"/>
    <p:sldId id="263" r:id="rId7"/>
    <p:sldId id="259" r:id="rId8"/>
    <p:sldId id="261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C09EA-AE16-464E-9A58-434BB0B39869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6F606-AD99-40BE-BB9F-54F028D7B2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294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138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635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60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90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826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220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268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952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178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46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7143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927015C-7F9F-4F46-9641-5F327119593B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D6B3FCF-B9C0-4963-A17B-858064702688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Picture 2" descr="Kuvahaun tulos haulle terve koululainen">
            <a:extLst>
              <a:ext uri="{FF2B5EF4-FFF2-40B4-BE49-F238E27FC236}">
                <a16:creationId xmlns:a16="http://schemas.microsoft.com/office/drawing/2014/main" id="{85FB3C87-2B20-460F-A7A9-83924B52A9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5400063"/>
            <a:ext cx="2109355" cy="145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8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CzB327AIfM" TargetMode="External"/><Relationship Id="rId4" Type="http://schemas.openxmlformats.org/officeDocument/2006/relationships/hyperlink" Target="https://youtu.be/MCzB327AIf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IiuYTPpqVxM" TargetMode="External"/><Relationship Id="rId4" Type="http://schemas.openxmlformats.org/officeDocument/2006/relationships/hyperlink" Target="https://youtu.be/IiuYTPpqVx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47B0E3-07C8-47C8-8D24-2CF294A5B2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Koululaisen fyysinen aktiivisuus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B0F2BDA-4037-4826-967D-700A48D0DB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Marko </a:t>
            </a:r>
            <a:r>
              <a:rPr lang="fi-FI" dirty="0" smtClean="0"/>
              <a:t>Tanskanen</a:t>
            </a:r>
          </a:p>
          <a:p>
            <a:r>
              <a:rPr lang="fi-FI" dirty="0" smtClean="0"/>
              <a:t>marko.tanskanen@jamsa.fi </a:t>
            </a:r>
            <a:endParaRPr lang="fi-FI" dirty="0"/>
          </a:p>
          <a:p>
            <a:r>
              <a:rPr lang="fi-FI" dirty="0"/>
              <a:t>Liikkuva koulu -hanketyöntekijä</a:t>
            </a:r>
          </a:p>
        </p:txBody>
      </p:sp>
    </p:spTree>
    <p:extLst>
      <p:ext uri="{BB962C8B-B14F-4D97-AF65-F5344CB8AC3E}">
        <p14:creationId xmlns:p14="http://schemas.microsoft.com/office/powerpoint/2010/main" val="28535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514" y="8127"/>
            <a:ext cx="9760132" cy="594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52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Aluksi pieni kilpailu!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Muodostakaa 2-4 hengen ryhmiä</a:t>
            </a:r>
          </a:p>
          <a:p>
            <a:r>
              <a:rPr lang="fi-FI" dirty="0" smtClean="0"/>
              <a:t>Ladatkaa älypuhelimelle </a:t>
            </a:r>
            <a:r>
              <a:rPr lang="fi-FI" b="1" dirty="0" err="1" smtClean="0"/>
              <a:t>Kahoot</a:t>
            </a:r>
            <a:r>
              <a:rPr lang="fi-FI" b="1" dirty="0" smtClean="0"/>
              <a:t>!</a:t>
            </a:r>
            <a:r>
              <a:rPr lang="fi-FI" dirty="0" smtClean="0"/>
              <a:t>-sovellus tai menkää nettisivulle </a:t>
            </a:r>
            <a:r>
              <a:rPr lang="fi-FI" b="1" dirty="0" smtClean="0"/>
              <a:t>kahoot.it</a:t>
            </a:r>
          </a:p>
          <a:p>
            <a:r>
              <a:rPr lang="fi-FI" dirty="0" smtClean="0"/>
              <a:t>Kirjoittakaa aloitussivulle näyttämäni PIN-koodi</a:t>
            </a:r>
          </a:p>
          <a:p>
            <a:r>
              <a:rPr lang="fi-FI" dirty="0"/>
              <a:t>Tehdään tietovisa </a:t>
            </a:r>
            <a:r>
              <a:rPr lang="fi-FI" u="sng" dirty="0"/>
              <a:t>seisten</a:t>
            </a:r>
            <a:r>
              <a:rPr lang="fi-FI" dirty="0"/>
              <a:t> ryhmittäin!</a:t>
            </a:r>
          </a:p>
          <a:p>
            <a:endParaRPr lang="fi-FI" dirty="0"/>
          </a:p>
        </p:txBody>
      </p:sp>
      <p:pic>
        <p:nvPicPr>
          <p:cNvPr id="4" name="Picture 2" descr="Kuvahaun tulos haulle smart moves suo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2349" y="4050418"/>
            <a:ext cx="1476777" cy="147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uvahaun tulos haulle kaho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429" y="4259956"/>
            <a:ext cx="2508068" cy="2140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62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3F78C5-0058-4E74-8108-BFCB83986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Fyysinen aktiivisuus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6CDECA-73C7-40ED-B140-68BD13301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Fyysisellä aktiivisuudella tarkoitetaan kaikkea toimintaa, joka kuluttaa enemmän energiaa kuin paikallaan oleminen. </a:t>
            </a:r>
          </a:p>
          <a:p>
            <a:pPr marL="617220" lvl="1" indent="-342900">
              <a:buFont typeface="+mj-lt"/>
              <a:buAutoNum type="arabicPeriod"/>
            </a:pPr>
            <a:r>
              <a:rPr lang="fi-FI" b="1" dirty="0">
                <a:solidFill>
                  <a:srgbClr val="00B050"/>
                </a:solidFill>
              </a:rPr>
              <a:t>Liikunnalliset harrastukset </a:t>
            </a:r>
            <a:r>
              <a:rPr lang="fi-FI" dirty="0"/>
              <a:t>ovat yksi osa fyysisen aktiivisuuden tasapainoista kokonaisuutta. </a:t>
            </a:r>
          </a:p>
          <a:p>
            <a:pPr marL="617220" lvl="1" indent="-342900">
              <a:buFont typeface="+mj-lt"/>
              <a:buAutoNum type="arabicPeriod"/>
            </a:pPr>
            <a:r>
              <a:rPr lang="fi-FI" b="1" dirty="0">
                <a:solidFill>
                  <a:srgbClr val="00B050"/>
                </a:solidFill>
              </a:rPr>
              <a:t>Monipuolinen arkiliikunta </a:t>
            </a:r>
            <a:r>
              <a:rPr lang="fi-FI" dirty="0"/>
              <a:t>on </a:t>
            </a:r>
            <a:r>
              <a:rPr lang="fi-FI" dirty="0" smtClean="0"/>
              <a:t>toinen tärkeä </a:t>
            </a:r>
            <a:r>
              <a:rPr lang="fi-FI" dirty="0"/>
              <a:t>osa fyysistä aktiivisuutta.</a:t>
            </a:r>
          </a:p>
          <a:p>
            <a:r>
              <a:rPr lang="fi-FI" dirty="0"/>
              <a:t>Fyysisesti aktiivisen nuoren </a:t>
            </a:r>
            <a:r>
              <a:rPr lang="fi-FI" dirty="0">
                <a:solidFill>
                  <a:srgbClr val="00B050"/>
                </a:solidFill>
              </a:rPr>
              <a:t>kunto on korkeampi</a:t>
            </a:r>
            <a:r>
              <a:rPr lang="fi-FI" dirty="0"/>
              <a:t> ja </a:t>
            </a:r>
            <a:r>
              <a:rPr lang="fi-FI" dirty="0">
                <a:solidFill>
                  <a:srgbClr val="00B050"/>
                </a:solidFill>
              </a:rPr>
              <a:t>vireystaso parempi</a:t>
            </a:r>
            <a:r>
              <a:rPr lang="fi-FI" dirty="0"/>
              <a:t> kuin vähän liikkuvalla nuorella. </a:t>
            </a:r>
            <a:endParaRPr lang="fi-FI" dirty="0" smtClean="0"/>
          </a:p>
          <a:p>
            <a:r>
              <a:rPr lang="fi-FI" dirty="0" smtClean="0"/>
              <a:t>Monipuolisesti </a:t>
            </a:r>
            <a:r>
              <a:rPr lang="fi-FI" dirty="0"/>
              <a:t>liikkuvan nuoren </a:t>
            </a:r>
            <a:r>
              <a:rPr lang="fi-FI" dirty="0">
                <a:solidFill>
                  <a:srgbClr val="00B050"/>
                </a:solidFill>
              </a:rPr>
              <a:t>kehonhallintataidot</a:t>
            </a:r>
            <a:r>
              <a:rPr lang="fi-FI" dirty="0"/>
              <a:t> ovat myös kehittyneet ja hän selviää yllättävissä riskitilanteissa.</a:t>
            </a:r>
          </a:p>
        </p:txBody>
      </p:sp>
      <p:pic>
        <p:nvPicPr>
          <p:cNvPr id="1026" name="Picture 2" descr="Aiheeseen liittyvÃ¤ kuva">
            <a:extLst>
              <a:ext uri="{FF2B5EF4-FFF2-40B4-BE49-F238E27FC236}">
                <a16:creationId xmlns:a16="http://schemas.microsoft.com/office/drawing/2014/main" id="{EFAB6BBE-96A9-4D17-B12E-C6537EF38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35" y="5016137"/>
            <a:ext cx="3069771" cy="184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808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F81C94-EF5D-4123-8C24-691E97DBA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Liikunnan kokonaismäärä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2AF254-BA46-4BFC-8FD1-624238A49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Päivittäinen, monipuolinen fyysinen aktiivisuus luo pohjaa terveelle kasvulle ja kehitykselle. </a:t>
            </a:r>
          </a:p>
          <a:p>
            <a:r>
              <a:rPr lang="fi-FI" dirty="0"/>
              <a:t>Liikuntasuosituksen mukaan nuorten tulisi liikkua </a:t>
            </a:r>
            <a:r>
              <a:rPr lang="fi-FI" dirty="0" smtClean="0"/>
              <a:t>vähintään </a:t>
            </a:r>
            <a:r>
              <a:rPr lang="fi-FI" dirty="0"/>
              <a:t>10 tuntia viikossa, eli </a:t>
            </a:r>
            <a:r>
              <a:rPr lang="fi-FI" u="sng" dirty="0" smtClean="0">
                <a:solidFill>
                  <a:srgbClr val="00B050"/>
                </a:solidFill>
              </a:rPr>
              <a:t>ainakin 1-2 </a:t>
            </a:r>
            <a:r>
              <a:rPr lang="fi-FI" u="sng" dirty="0">
                <a:solidFill>
                  <a:srgbClr val="00B050"/>
                </a:solidFill>
              </a:rPr>
              <a:t>tuntia päivässä</a:t>
            </a:r>
            <a:r>
              <a:rPr lang="fi-FI" dirty="0"/>
              <a:t>. </a:t>
            </a:r>
          </a:p>
          <a:p>
            <a:pPr lvl="1"/>
            <a:r>
              <a:rPr lang="fi-FI" u="sng" dirty="0">
                <a:solidFill>
                  <a:srgbClr val="C00000"/>
                </a:solidFill>
              </a:rPr>
              <a:t>Yli kahden tunnin pituisia </a:t>
            </a:r>
            <a:r>
              <a:rPr lang="fi-FI" u="sng" dirty="0" err="1">
                <a:solidFill>
                  <a:srgbClr val="C00000"/>
                </a:solidFill>
              </a:rPr>
              <a:t>istumisjaksoja</a:t>
            </a:r>
            <a:r>
              <a:rPr lang="fi-FI" u="sng" dirty="0">
                <a:solidFill>
                  <a:srgbClr val="C00000"/>
                </a:solidFill>
              </a:rPr>
              <a:t> </a:t>
            </a:r>
            <a:r>
              <a:rPr lang="fi-FI" dirty="0">
                <a:solidFill>
                  <a:srgbClr val="C00000"/>
                </a:solidFill>
              </a:rPr>
              <a:t>tulee välttää</a:t>
            </a:r>
            <a:r>
              <a:rPr lang="fi-FI" dirty="0"/>
              <a:t>. </a:t>
            </a:r>
          </a:p>
          <a:p>
            <a:pPr lvl="1"/>
            <a:r>
              <a:rPr lang="fi-FI" dirty="0"/>
              <a:t>Ruutuaikaa viihdemedian ääressä saa olla korkeintaan kaksi tuntia päivässä.</a:t>
            </a:r>
          </a:p>
          <a:p>
            <a:endParaRPr lang="fi-FI" b="1" dirty="0" smtClean="0"/>
          </a:p>
          <a:p>
            <a:r>
              <a:rPr lang="fi-FI" b="1" dirty="0" smtClean="0"/>
              <a:t>Liikkumalla </a:t>
            </a:r>
            <a:r>
              <a:rPr lang="fi-FI" b="1" dirty="0"/>
              <a:t>suositusta enemmän saavutetaan enemmän </a:t>
            </a:r>
            <a:r>
              <a:rPr lang="fi-FI" b="1" dirty="0" smtClean="0"/>
              <a:t>terveyshyötyjä</a:t>
            </a:r>
            <a:r>
              <a:rPr lang="fi-FI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9052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9D900D-04BA-45FF-B89E-F229A07A2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 koululainen </a:t>
            </a:r>
            <a:r>
              <a:rPr lang="fi-FI" dirty="0"/>
              <a:t>- Liikkuminen</a:t>
            </a:r>
          </a:p>
        </p:txBody>
      </p:sp>
      <p:pic>
        <p:nvPicPr>
          <p:cNvPr id="4" name="Online-media 3">
            <a:hlinkClick r:id="" action="ppaction://media"/>
            <a:extLst>
              <a:ext uri="{FF2B5EF4-FFF2-40B4-BE49-F238E27FC236}">
                <a16:creationId xmlns:a16="http://schemas.microsoft.com/office/drawing/2014/main" id="{4B7C6EC4-739D-491D-BA64-E484DF35156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37800" y="2093976"/>
            <a:ext cx="7722496" cy="4343904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173869" y="2097895"/>
            <a:ext cx="2063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hlinkClick r:id="rId4"/>
              </a:rPr>
              <a:t>https://youtu.be/MCzB327AIfM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147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2380" y="497340"/>
            <a:ext cx="8372475" cy="6124575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607185" y="3828517"/>
            <a:ext cx="2525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3-5 KERTAA VIIKOSSA</a:t>
            </a:r>
          </a:p>
          <a:p>
            <a:r>
              <a:rPr lang="fi-FI" dirty="0" smtClean="0"/>
              <a:t>kestävyysharjoittelua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179879" y="5338769"/>
            <a:ext cx="1869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JOKA PÄIVÄ</a:t>
            </a:r>
          </a:p>
          <a:p>
            <a:r>
              <a:rPr lang="fi-FI" dirty="0" smtClean="0"/>
              <a:t>arkiaktiivisuutta</a:t>
            </a:r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1622380" y="2318265"/>
            <a:ext cx="2525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2-3 KERTAA VIIKOSSA</a:t>
            </a:r>
          </a:p>
          <a:p>
            <a:r>
              <a:rPr lang="fi-FI" dirty="0" smtClean="0"/>
              <a:t>voimaharjoittelua</a:t>
            </a:r>
            <a:endParaRPr lang="fi-FI" dirty="0"/>
          </a:p>
        </p:txBody>
      </p:sp>
      <p:sp>
        <p:nvSpPr>
          <p:cNvPr id="9" name="Tekstiruutu 8"/>
          <p:cNvSpPr txBox="1"/>
          <p:nvPr/>
        </p:nvSpPr>
        <p:spPr>
          <a:xfrm>
            <a:off x="3921443" y="850453"/>
            <a:ext cx="1220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HARVOIN</a:t>
            </a:r>
          </a:p>
          <a:p>
            <a:r>
              <a:rPr lang="fi-FI" dirty="0" smtClean="0"/>
              <a:t>istumista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748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C79AC2-2F9E-4001-BFEE-198119AC7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Liikuntaa säännöllisesti ja monipuolisesti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7D1F93-1D6B-4ADE-A001-24F3E5370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Tärkeintä liikunnassa on </a:t>
            </a:r>
            <a:r>
              <a:rPr lang="fi-FI" b="1" dirty="0"/>
              <a:t>säännöllisyys</a:t>
            </a:r>
            <a:r>
              <a:rPr lang="fi-FI" dirty="0"/>
              <a:t> ja </a:t>
            </a:r>
            <a:r>
              <a:rPr lang="fi-FI" b="1" dirty="0"/>
              <a:t>monipuolisuus</a:t>
            </a:r>
            <a:r>
              <a:rPr lang="fi-FI" dirty="0"/>
              <a:t>. </a:t>
            </a:r>
          </a:p>
          <a:p>
            <a:r>
              <a:rPr lang="fi-FI" dirty="0">
                <a:solidFill>
                  <a:srgbClr val="00B050"/>
                </a:solidFill>
              </a:rPr>
              <a:t>Säännöllisyys</a:t>
            </a:r>
            <a:r>
              <a:rPr lang="fi-FI" dirty="0"/>
              <a:t> tarkoittaa sitä, että joka päivä liikutaan jollakin tavalla. </a:t>
            </a:r>
          </a:p>
          <a:p>
            <a:r>
              <a:rPr lang="fi-FI" dirty="0">
                <a:solidFill>
                  <a:srgbClr val="00B050"/>
                </a:solidFill>
              </a:rPr>
              <a:t>Monipuolisuudella</a:t>
            </a:r>
            <a:r>
              <a:rPr lang="fi-FI" dirty="0"/>
              <a:t> tarkoitetaan eri liikuntamuotojen vuorottelua siten, että elimistö kuormittuu tasaisesti.</a:t>
            </a:r>
          </a:p>
          <a:p>
            <a:endParaRPr lang="fi-FI" dirty="0" smtClean="0"/>
          </a:p>
          <a:p>
            <a:r>
              <a:rPr lang="fi-FI" dirty="0" smtClean="0"/>
              <a:t>Monipuolinen </a:t>
            </a:r>
            <a:r>
              <a:rPr lang="fi-FI" dirty="0"/>
              <a:t>liikunta tukee hermostollista kehitystä ja vahvistaa edellytyksiä uusien </a:t>
            </a:r>
            <a:r>
              <a:rPr lang="fi-FI" dirty="0" smtClean="0"/>
              <a:t>taitojen, </a:t>
            </a:r>
            <a:r>
              <a:rPr lang="fi-FI" dirty="0"/>
              <a:t>myös muiden kuin liikuntataitojen, oppimiseen.</a:t>
            </a:r>
          </a:p>
        </p:txBody>
      </p:sp>
    </p:spTree>
    <p:extLst>
      <p:ext uri="{BB962C8B-B14F-4D97-AF65-F5344CB8AC3E}">
        <p14:creationId xmlns:p14="http://schemas.microsoft.com/office/powerpoint/2010/main" val="427839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DAC703-293C-4876-87E9-11F2EE66C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Vauhti virkistää!</a:t>
            </a:r>
          </a:p>
        </p:txBody>
      </p:sp>
      <p:pic>
        <p:nvPicPr>
          <p:cNvPr id="4" name="Picture 2" descr="https://www.tervekoululainen.fi/wp-content/uploads/sites/2/2017/11/fyysisenaktiivisuudensuositus_700px-700x374.jpg">
            <a:extLst>
              <a:ext uri="{FF2B5EF4-FFF2-40B4-BE49-F238E27FC236}">
                <a16:creationId xmlns:a16="http://schemas.microsoft.com/office/drawing/2014/main" id="{8D274810-44DC-4996-B925-2CD77AE8C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43" y="2093976"/>
            <a:ext cx="7440462" cy="397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0873FB7-6D48-4FC0-B96B-AAF6E65D8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6705" y="2879910"/>
            <a:ext cx="4302746" cy="1940284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Liiku aina kun voit. Pysyt pirteänä ja ehdit enemmän.</a:t>
            </a:r>
          </a:p>
          <a:p>
            <a:r>
              <a:rPr lang="fi-FI" dirty="0"/>
              <a:t>Kokeile rohkeasti uusia lajeja.</a:t>
            </a:r>
          </a:p>
          <a:p>
            <a:r>
              <a:rPr lang="fi-FI" dirty="0"/>
              <a:t>Päätä, mitä teet ja kokeile kaksi viikkoa.</a:t>
            </a:r>
          </a:p>
          <a:p>
            <a:r>
              <a:rPr lang="fi-FI" dirty="0"/>
              <a:t>Ota kaveri </a:t>
            </a:r>
            <a:r>
              <a:rPr lang="fi-FI" dirty="0" smtClean="0"/>
              <a:t>mukaan!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134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5C5DCC-85FC-4B4C-B61E-14D8B074F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Vähennä istumista ja pidä taukoja – virkistyt!</a:t>
            </a:r>
          </a:p>
        </p:txBody>
      </p:sp>
      <p:pic>
        <p:nvPicPr>
          <p:cNvPr id="4" name="Online-media 3">
            <a:hlinkClick r:id="" action="ppaction://media"/>
            <a:extLst>
              <a:ext uri="{FF2B5EF4-FFF2-40B4-BE49-F238E27FC236}">
                <a16:creationId xmlns:a16="http://schemas.microsoft.com/office/drawing/2014/main" id="{D39FC3CF-8676-476D-B25E-A49D5C39279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82506" y="2393213"/>
            <a:ext cx="7533861" cy="4237797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263751" y="2393213"/>
            <a:ext cx="1996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hlinkClick r:id="rId4"/>
              </a:rPr>
              <a:t>https://</a:t>
            </a:r>
            <a:r>
              <a:rPr lang="fi-FI" dirty="0" smtClean="0">
                <a:hlinkClick r:id="rId4"/>
              </a:rPr>
              <a:t>youtu.be/IiuYTPpqVxM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122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TM03090434[[fn=Puutyyppi]]</Template>
  <TotalTime>987</TotalTime>
  <Words>268</Words>
  <Application>Microsoft Office PowerPoint</Application>
  <PresentationFormat>Laajakuva</PresentationFormat>
  <Paragraphs>45</Paragraphs>
  <Slides>10</Slides>
  <Notes>0</Notes>
  <HiddenSlides>0</HiddenSlides>
  <MMClips>2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Calibri</vt:lpstr>
      <vt:lpstr>Rockwell</vt:lpstr>
      <vt:lpstr>Rockwell Condensed</vt:lpstr>
      <vt:lpstr>Wingdings</vt:lpstr>
      <vt:lpstr>Puutyyppi</vt:lpstr>
      <vt:lpstr>Koululaisen fyysinen aktiivisuus</vt:lpstr>
      <vt:lpstr>Aluksi pieni kilpailu!</vt:lpstr>
      <vt:lpstr>Fyysinen aktiivisuus</vt:lpstr>
      <vt:lpstr>Liikunnan kokonaismäärä</vt:lpstr>
      <vt:lpstr>Terve koululainen - Liikkuminen</vt:lpstr>
      <vt:lpstr>PowerPoint-esitys</vt:lpstr>
      <vt:lpstr>Liikuntaa säännöllisesti ja monipuolisesti</vt:lpstr>
      <vt:lpstr>Vauhti virkistää!</vt:lpstr>
      <vt:lpstr>Vähennä istumista ja pidä taukoja – virkistyt!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Koululaisen fyysinen aktiivisuus</dc:title>
  <dc:creator>Marko Tanskanen</dc:creator>
  <cp:lastModifiedBy>Marko Tanskanen</cp:lastModifiedBy>
  <cp:revision>32</cp:revision>
  <dcterms:created xsi:type="dcterms:W3CDTF">2018-10-19T06:13:01Z</dcterms:created>
  <dcterms:modified xsi:type="dcterms:W3CDTF">2018-12-17T07:50:51Z</dcterms:modified>
</cp:coreProperties>
</file>