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62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sall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TERVETULOA VANHEMPAINILTAAN!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083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400" dirty="0" smtClean="0"/>
              <a:t>HYVÄ MUISTAA ARJESTA </a:t>
            </a:r>
            <a:r>
              <a:rPr lang="fi-FI" sz="4400" dirty="0" smtClean="0">
                <a:sym typeface="Wingdings" panose="05000000000000000000" pitchFamily="2" charset="2"/>
              </a:rPr>
              <a:t></a:t>
            </a:r>
            <a:endParaRPr lang="fi-FI" sz="4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433945"/>
            <a:ext cx="8596668" cy="4607417"/>
          </a:xfrm>
        </p:spPr>
        <p:txBody>
          <a:bodyPr>
            <a:normAutofit lnSpcReduction="10000"/>
          </a:bodyPr>
          <a:lstStyle/>
          <a:p>
            <a:r>
              <a:rPr lang="fi-FI" sz="2400" dirty="0" smtClean="0"/>
              <a:t>Kirkonkylän koulu</a:t>
            </a:r>
          </a:p>
          <a:p>
            <a:pPr lvl="1"/>
            <a:r>
              <a:rPr lang="fi-FI" sz="2000" dirty="0" smtClean="0"/>
              <a:t>161 oppilasta, 20 aikuista</a:t>
            </a:r>
          </a:p>
          <a:p>
            <a:pPr lvl="1"/>
            <a:r>
              <a:rPr lang="fi-FI" sz="2000" dirty="0" smtClean="0"/>
              <a:t>Koulun muu henkilökunta</a:t>
            </a:r>
          </a:p>
          <a:p>
            <a:pPr lvl="1"/>
            <a:r>
              <a:rPr lang="fi-FI" sz="2000" dirty="0" smtClean="0"/>
              <a:t>Kotijoukot</a:t>
            </a:r>
          </a:p>
          <a:p>
            <a:r>
              <a:rPr lang="fi-FI" sz="2400" dirty="0"/>
              <a:t>Koulumme on </a:t>
            </a:r>
            <a:r>
              <a:rPr lang="fi-FI" sz="2400" dirty="0" err="1"/>
              <a:t>KiVa</a:t>
            </a:r>
            <a:r>
              <a:rPr lang="fi-FI" sz="2400" dirty="0"/>
              <a:t>-koulu</a:t>
            </a:r>
          </a:p>
          <a:p>
            <a:r>
              <a:rPr lang="fi-FI" sz="2400" dirty="0"/>
              <a:t>Hyvät tavat ja käyttäytyminen</a:t>
            </a:r>
          </a:p>
          <a:p>
            <a:r>
              <a:rPr lang="fi-FI" sz="2400" dirty="0"/>
              <a:t>Koulumatkat</a:t>
            </a:r>
          </a:p>
          <a:p>
            <a:r>
              <a:rPr lang="fi-FI" sz="2400" dirty="0" smtClean="0"/>
              <a:t>Koulun </a:t>
            </a:r>
            <a:r>
              <a:rPr lang="fi-FI" sz="2400" dirty="0"/>
              <a:t>kotisivut </a:t>
            </a:r>
            <a:r>
              <a:rPr lang="fi-FI" sz="2400" dirty="0">
                <a:hlinkClick r:id="rId2"/>
              </a:rPr>
              <a:t>https://</a:t>
            </a:r>
            <a:r>
              <a:rPr lang="fi-FI" sz="2400" dirty="0" smtClean="0">
                <a:hlinkClick r:id="rId2"/>
              </a:rPr>
              <a:t>peda.net/salla</a:t>
            </a:r>
            <a:endParaRPr lang="fi-FI" sz="2400" dirty="0" smtClean="0"/>
          </a:p>
          <a:p>
            <a:pPr lvl="1"/>
            <a:r>
              <a:rPr lang="fi-FI" sz="2000" dirty="0" smtClean="0"/>
              <a:t>Kouluun liittyvät arjen asiat löytyvät kätevästi sieltä</a:t>
            </a:r>
          </a:p>
          <a:p>
            <a:r>
              <a:rPr lang="fi-FI" sz="2400" dirty="0" smtClean="0"/>
              <a:t>Koulun virallinen tiedotusväline on </a:t>
            </a:r>
            <a:r>
              <a:rPr lang="fi-FI" sz="2400" dirty="0" err="1" smtClean="0"/>
              <a:t>wilma</a:t>
            </a:r>
            <a:endParaRPr lang="fi-FI" sz="2400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81404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PERUSOPETUKSEEN UUSI OPETUSSUUNNITELMA 1.8.2016 alkaen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930401"/>
            <a:ext cx="9744748" cy="4834082"/>
          </a:xfrm>
        </p:spPr>
        <p:txBody>
          <a:bodyPr>
            <a:noAutofit/>
          </a:bodyPr>
          <a:lstStyle/>
          <a:p>
            <a:r>
              <a:rPr lang="fi-FI" sz="2400" dirty="0" smtClean="0"/>
              <a:t>Oppimiskäsitys</a:t>
            </a:r>
            <a:endParaRPr lang="fi-FI" sz="2400" dirty="0"/>
          </a:p>
          <a:p>
            <a:r>
              <a:rPr lang="fi-FI" sz="2400" dirty="0" smtClean="0"/>
              <a:t>Tehtävä ja tavoitteet</a:t>
            </a:r>
          </a:p>
          <a:p>
            <a:r>
              <a:rPr lang="fi-FI" sz="2400" dirty="0" smtClean="0"/>
              <a:t>Laaja-alainen osaaminen</a:t>
            </a:r>
          </a:p>
          <a:p>
            <a:r>
              <a:rPr lang="fi-FI" sz="2400" dirty="0"/>
              <a:t>Oppimisympäristöt ja työtavat </a:t>
            </a:r>
            <a:endParaRPr lang="fi-FI" sz="2400" dirty="0" smtClean="0"/>
          </a:p>
          <a:p>
            <a:r>
              <a:rPr lang="fi-FI" sz="2400" dirty="0" smtClean="0"/>
              <a:t>Yhteinen </a:t>
            </a:r>
            <a:r>
              <a:rPr lang="fi-FI" sz="2400" dirty="0"/>
              <a:t>vastuu ja huolenpito jokaisen hyvästä ja turvallisesta koulupäivästä</a:t>
            </a:r>
          </a:p>
          <a:p>
            <a:r>
              <a:rPr lang="fi-FI" sz="2400" dirty="0" smtClean="0"/>
              <a:t>Kasvatustyö </a:t>
            </a:r>
            <a:r>
              <a:rPr lang="fi-FI" sz="2400" dirty="0"/>
              <a:t>ja hyvinvoinnin edistäminen kuuluu koulun kaikille aikuisille tehtävästä riippumatta</a:t>
            </a:r>
          </a:p>
          <a:p>
            <a:r>
              <a:rPr lang="fi-FI" sz="2400" dirty="0" smtClean="0"/>
              <a:t>Opettajan </a:t>
            </a:r>
            <a:r>
              <a:rPr lang="fi-FI" sz="2400" dirty="0"/>
              <a:t>tehtävä </a:t>
            </a:r>
          </a:p>
          <a:p>
            <a:r>
              <a:rPr lang="fi-FI" sz="2400" dirty="0" smtClean="0"/>
              <a:t>Oppilaan </a:t>
            </a:r>
            <a:r>
              <a:rPr lang="fi-FI" sz="2400" dirty="0"/>
              <a:t>vastuu</a:t>
            </a:r>
          </a:p>
          <a:p>
            <a:pPr marL="0" indent="0">
              <a:buNone/>
            </a:pPr>
            <a:endParaRPr lang="fi-FI" sz="2000" dirty="0" smtClean="0"/>
          </a:p>
          <a:p>
            <a:endParaRPr lang="fi-FI" sz="2000" dirty="0"/>
          </a:p>
          <a:p>
            <a:endParaRPr lang="fi-FI" sz="2000" dirty="0" smtClean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63132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/>
              <a:t>PAIKALLISESTI </a:t>
            </a:r>
            <a:r>
              <a:rPr lang="fi-FI" sz="4000" b="1" dirty="0" smtClean="0"/>
              <a:t>PÄÄTETTYÄ OPSISSA</a:t>
            </a:r>
            <a:r>
              <a:rPr lang="fi-FI" sz="4000" b="1" dirty="0"/>
              <a:t/>
            </a:r>
            <a:br>
              <a:rPr lang="fi-FI" sz="4000" b="1" dirty="0"/>
            </a:b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548245"/>
            <a:ext cx="8596668" cy="4998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	</a:t>
            </a:r>
            <a:r>
              <a:rPr lang="fi-FI" sz="2000" dirty="0" smtClean="0"/>
              <a:t>Sallan </a:t>
            </a:r>
            <a:r>
              <a:rPr lang="fi-FI" sz="2000" dirty="0"/>
              <a:t>koulukeskuksen toimintakulttuurin ydin on </a:t>
            </a:r>
          </a:p>
          <a:p>
            <a:pPr marL="0" indent="0">
              <a:buNone/>
            </a:pPr>
            <a:r>
              <a:rPr lang="fi-FI" sz="2000" dirty="0"/>
              <a:t>	kohtaa, kuuntele, keskustele, kannusta</a:t>
            </a:r>
            <a:r>
              <a:rPr lang="fi-FI" sz="2000" dirty="0" smtClean="0"/>
              <a:t>.</a:t>
            </a:r>
          </a:p>
          <a:p>
            <a:pPr marL="0" indent="0">
              <a:buNone/>
            </a:pPr>
            <a:endParaRPr lang="fi-FI" sz="2000" b="1" dirty="0"/>
          </a:p>
          <a:p>
            <a:pPr marL="0" indent="0">
              <a:buNone/>
            </a:pPr>
            <a:r>
              <a:rPr lang="fi-FI" sz="2000" dirty="0" smtClean="0"/>
              <a:t>	Tavoitteet</a:t>
            </a:r>
            <a:r>
              <a:rPr lang="fi-FI" sz="2000" dirty="0"/>
              <a:t>: ei kiusaamista, omaksi itsekseen kehittyminen ilman </a:t>
            </a:r>
            <a:r>
              <a:rPr lang="fi-FI" sz="2000" dirty="0" smtClean="0"/>
              <a:t>	pelkoja</a:t>
            </a:r>
            <a:r>
              <a:rPr lang="fi-FI" sz="2000" dirty="0"/>
              <a:t>, </a:t>
            </a:r>
            <a:r>
              <a:rPr lang="fi-FI" sz="2000" dirty="0" smtClean="0"/>
              <a:t>yhteisöllisyys</a:t>
            </a:r>
            <a:r>
              <a:rPr lang="fi-FI" sz="2000" dirty="0"/>
              <a:t>, sosiaalisten taitojen harjoittaminen, hyvät </a:t>
            </a:r>
            <a:r>
              <a:rPr lang="fi-FI" sz="2000" dirty="0" smtClean="0"/>
              <a:t>	suhteet </a:t>
            </a:r>
            <a:r>
              <a:rPr lang="fi-FI" sz="2000" dirty="0"/>
              <a:t>huoltajiin, </a:t>
            </a:r>
            <a:r>
              <a:rPr lang="fi-FI" sz="2000" dirty="0" smtClean="0"/>
              <a:t>	oppilaiden </a:t>
            </a:r>
            <a:r>
              <a:rPr lang="fi-FI" sz="2000" dirty="0"/>
              <a:t>hyvinvointi </a:t>
            </a:r>
            <a:endParaRPr lang="fi-FI" sz="2000" dirty="0" smtClean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r>
              <a:rPr lang="fi-FI" sz="2000" dirty="0" smtClean="0"/>
              <a:t>	Toimintatavat</a:t>
            </a:r>
            <a:r>
              <a:rPr lang="fi-FI" sz="2000" dirty="0"/>
              <a:t>: koko henkilökunta mukana kasvatustyössä, yhteiset </a:t>
            </a:r>
            <a:r>
              <a:rPr lang="fi-FI" sz="2000" dirty="0" smtClean="0"/>
              <a:t>	säännöt ja </a:t>
            </a:r>
            <a:r>
              <a:rPr lang="fi-FI" sz="2000" dirty="0"/>
              <a:t>käytännön toimintatavat, oppilaiden huomioiminen </a:t>
            </a:r>
            <a:r>
              <a:rPr lang="fi-FI" sz="2000" dirty="0" smtClean="0"/>
              <a:t>	yksilöinä</a:t>
            </a:r>
            <a:r>
              <a:rPr lang="fi-FI" sz="2000" dirty="0"/>
              <a:t>, </a:t>
            </a:r>
            <a:r>
              <a:rPr lang="fi-FI" sz="2000" dirty="0" smtClean="0"/>
              <a:t>aamunavaukset </a:t>
            </a:r>
            <a:r>
              <a:rPr lang="fi-FI" sz="2000" dirty="0"/>
              <a:t>luokissa ja yhteisesti, välitunti- ja </a:t>
            </a:r>
            <a:r>
              <a:rPr lang="fi-FI" sz="2000" dirty="0" smtClean="0"/>
              <a:t>	ruokailuvalvonnat</a:t>
            </a:r>
            <a:r>
              <a:rPr lang="fi-FI" sz="2000" dirty="0"/>
              <a:t>, </a:t>
            </a:r>
            <a:r>
              <a:rPr lang="fi-FI" sz="2000" dirty="0" smtClean="0"/>
              <a:t>kasvatuskeskustelut</a:t>
            </a:r>
            <a:r>
              <a:rPr lang="fi-FI" sz="2000" dirty="0"/>
              <a:t>, yhteistyö kotien ja </a:t>
            </a:r>
            <a:r>
              <a:rPr lang="fi-FI" sz="2000" dirty="0" smtClean="0"/>
              <a:t>	vanhempainyhdistyksen </a:t>
            </a:r>
            <a:r>
              <a:rPr lang="fi-FI" sz="2000" dirty="0"/>
              <a:t>kanssa, </a:t>
            </a:r>
            <a:r>
              <a:rPr lang="fi-FI" sz="2000" dirty="0" smtClean="0"/>
              <a:t>yhteisöllinen </a:t>
            </a:r>
            <a:r>
              <a:rPr lang="fi-FI" sz="2000" dirty="0" smtClean="0"/>
              <a:t>oppilashuolto</a:t>
            </a:r>
            <a:endParaRPr lang="fi-FI" sz="2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87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MUUTOSTA OPPIAINEISSA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77334" y="1330037"/>
            <a:ext cx="8596668" cy="4711326"/>
          </a:xfrm>
        </p:spPr>
        <p:txBody>
          <a:bodyPr>
            <a:normAutofit/>
          </a:bodyPr>
          <a:lstStyle/>
          <a:p>
            <a:r>
              <a:rPr lang="fi-FI" dirty="0"/>
              <a:t>Paikallisessa tuntijaossa 	</a:t>
            </a:r>
          </a:p>
          <a:p>
            <a:pPr lvl="1"/>
            <a:r>
              <a:rPr lang="fi-FI" dirty="0"/>
              <a:t>1.-2. luokilla lisätunti matematiikassa</a:t>
            </a:r>
          </a:p>
          <a:p>
            <a:pPr lvl="1"/>
            <a:r>
              <a:rPr lang="fi-FI" dirty="0" smtClean="0"/>
              <a:t>yhteiskuntaoppia 4. ja 6. luokilla</a:t>
            </a:r>
          </a:p>
          <a:p>
            <a:pPr lvl="1"/>
            <a:r>
              <a:rPr lang="fi-FI" dirty="0"/>
              <a:t>r</a:t>
            </a:r>
            <a:r>
              <a:rPr lang="fi-FI" dirty="0" smtClean="0"/>
              <a:t>uotsia ja kotitaloutta 6. luokalla</a:t>
            </a:r>
          </a:p>
          <a:p>
            <a:pPr lvl="1"/>
            <a:r>
              <a:rPr lang="fi-FI" dirty="0" smtClean="0"/>
              <a:t>valinnaisaineet valittu yhteisesti:</a:t>
            </a:r>
          </a:p>
          <a:p>
            <a:pPr lvl="2"/>
            <a:r>
              <a:rPr lang="fi-FI" dirty="0"/>
              <a:t>k</a:t>
            </a:r>
            <a:r>
              <a:rPr lang="fi-FI" dirty="0" smtClean="0"/>
              <a:t>uvataidetta 3.lk, käsityötä 3.,5. ja 6.lk, musiikkia 6.lk, kotitaloutta 6.lk</a:t>
            </a:r>
          </a:p>
          <a:p>
            <a:r>
              <a:rPr lang="fi-FI" dirty="0" smtClean="0"/>
              <a:t>Käsityö on käsityö</a:t>
            </a:r>
          </a:p>
          <a:p>
            <a:pPr lvl="1"/>
            <a:r>
              <a:rPr lang="fi-FI" dirty="0" smtClean="0"/>
              <a:t>Ei enää erillistä valintaa tn/</a:t>
            </a:r>
            <a:r>
              <a:rPr lang="fi-FI" dirty="0" err="1" smtClean="0"/>
              <a:t>ts</a:t>
            </a:r>
            <a:endParaRPr lang="fi-FI" dirty="0" smtClean="0"/>
          </a:p>
          <a:p>
            <a:r>
              <a:rPr lang="fi-FI" dirty="0" smtClean="0"/>
              <a:t>Koodaus</a:t>
            </a:r>
            <a:endParaRPr lang="fi-FI" dirty="0" smtClean="0"/>
          </a:p>
          <a:p>
            <a:pPr lvl="1"/>
            <a:r>
              <a:rPr lang="fi-FI" dirty="0"/>
              <a:t>Kaikilla </a:t>
            </a:r>
            <a:r>
              <a:rPr lang="fi-FI" dirty="0" smtClean="0"/>
              <a:t>luokka-asteilla</a:t>
            </a:r>
          </a:p>
          <a:p>
            <a:r>
              <a:rPr lang="fi-FI" dirty="0" err="1" smtClean="0"/>
              <a:t>Tvt</a:t>
            </a:r>
            <a:r>
              <a:rPr lang="fi-FI" dirty="0" smtClean="0"/>
              <a:t>-taitoja</a:t>
            </a:r>
            <a:endParaRPr lang="fi-FI" dirty="0"/>
          </a:p>
          <a:p>
            <a:pPr lvl="1"/>
            <a:r>
              <a:rPr lang="fi-FI" dirty="0" smtClean="0"/>
              <a:t>Kaikilla </a:t>
            </a:r>
            <a:r>
              <a:rPr lang="fi-FI" dirty="0"/>
              <a:t>luokka-asteilla</a:t>
            </a:r>
          </a:p>
          <a:p>
            <a:pPr lvl="1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206905852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</TotalTime>
  <Words>87</Words>
  <Application>Microsoft Office PowerPoint</Application>
  <PresentationFormat>Laajakuva</PresentationFormat>
  <Paragraphs>43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Pinta</vt:lpstr>
      <vt:lpstr>TERVETULOA VANHEMPAINILTAAN!</vt:lpstr>
      <vt:lpstr>HYVÄ MUISTAA ARJESTA </vt:lpstr>
      <vt:lpstr>PERUSOPETUKSEEN UUSI OPETUSSUUNNITELMA 1.8.2016 alkaen</vt:lpstr>
      <vt:lpstr>PAIKALLISESTI PÄÄTETTYÄ OPSISSA </vt:lpstr>
      <vt:lpstr>MUUTOSTA OPPIAINEISSA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TERVETULOA VANHEMPAINILTAAN!</dc:title>
  <dc:creator>Jenni Tervo</dc:creator>
  <cp:lastModifiedBy>Jenni Tervo</cp:lastModifiedBy>
  <cp:revision>14</cp:revision>
  <dcterms:created xsi:type="dcterms:W3CDTF">2016-08-30T11:44:46Z</dcterms:created>
  <dcterms:modified xsi:type="dcterms:W3CDTF">2016-08-31T14:03:01Z</dcterms:modified>
</cp:coreProperties>
</file>