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70" d="100"/>
          <a:sy n="70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BB5C-A5F0-4A5B-B85D-8F6CF8B0FD3D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A439-5EC6-4700-9EA8-C4375E1EA6CF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BB5C-A5F0-4A5B-B85D-8F6CF8B0FD3D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A439-5EC6-4700-9EA8-C4375E1EA6C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BB5C-A5F0-4A5B-B85D-8F6CF8B0FD3D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A439-5EC6-4700-9EA8-C4375E1EA6C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BB5C-A5F0-4A5B-B85D-8F6CF8B0FD3D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A439-5EC6-4700-9EA8-C4375E1EA6C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BB5C-A5F0-4A5B-B85D-8F6CF8B0FD3D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A439-5EC6-4700-9EA8-C4375E1EA6CF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BB5C-A5F0-4A5B-B85D-8F6CF8B0FD3D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A439-5EC6-4700-9EA8-C4375E1EA6C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BB5C-A5F0-4A5B-B85D-8F6CF8B0FD3D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A439-5EC6-4700-9EA8-C4375E1EA6C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BB5C-A5F0-4A5B-B85D-8F6CF8B0FD3D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A439-5EC6-4700-9EA8-C4375E1EA6C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BB5C-A5F0-4A5B-B85D-8F6CF8B0FD3D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A439-5EC6-4700-9EA8-C4375E1EA6C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BB5C-A5F0-4A5B-B85D-8F6CF8B0FD3D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A439-5EC6-4700-9EA8-C4375E1EA6C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BB5C-A5F0-4A5B-B85D-8F6CF8B0FD3D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91CA439-5EC6-4700-9EA8-C4375E1EA6CF}" type="slidenum">
              <a:rPr lang="fi-FI" smtClean="0"/>
              <a:t>‹#›</a:t>
            </a:fld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FEBB5C-A5F0-4A5B-B85D-8F6CF8B0FD3D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1CA439-5EC6-4700-9EA8-C4375E1EA6CF}" type="slidenum">
              <a:rPr lang="fi-FI" smtClean="0"/>
              <a:t>‹#›</a:t>
            </a:fld>
            <a:endParaRPr lang="fi-FI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fi/url?sa=i&amp;rct=j&amp;q=&amp;esrc=s&amp;source=images&amp;cd=&amp;cad=rja&amp;uact=8&amp;ved=0ahUKEwihxbLSv8HTAhUIVSwKHYx9B9sQjRwIBw&amp;url=https://fi.wikipedia.org/wiki/Rauman_vaakuna&amp;psig=AFQjCNHQwdI244saFKYUtCtBOp886XBEhg&amp;ust=1493274632341187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s://www.google.fi/url?sa=i&amp;rct=j&amp;q=&amp;esrc=s&amp;source=images&amp;cd=&amp;cad=rja&amp;uact=8&amp;ved=0ahUKEwjludPTvMHTAhWHfiwKHYVwDeEQjRwIBw&amp;url=https://lines1.wordpress.com/2008/08/07/old-rauma-2/&amp;psig=AFQjCNESs1l2G_4T9KUctZA64w6cBUgXvw&amp;ust=1493273808628377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fi/url?sa=i&amp;rct=j&amp;q=&amp;esrc=s&amp;source=images&amp;cd=&amp;cad=rja&amp;uact=8&amp;ved=0ahUKEwiA3uudv8HTAhXGWCwKHfkWD9oQjRwIBw&amp;url=http://www.metsafibre.com/fi/yhtio/Pages/Rauma.aspx&amp;psig=AFQjCNHz1rpOu37IZtfJ5BN6Lk5Ac1BDdA&amp;ust=1493274518464572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www.google.fi/url?sa=i&amp;rct=j&amp;q=&amp;esrc=s&amp;source=images&amp;cd=&amp;cad=rja&amp;uact=8&amp;ved=0ahUKEwiKyJOjvcHTAhVFkywKHQYxBNkQjRwIBw&amp;url=https://avhcaravanblog.com/raumanmeri-ja-poroholma/&amp;psig=AFQjCNG-vBbKpF5rrxgJEUk1lfdAkdKGvQ&amp;ust=1493273994810231" TargetMode="Externa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google.fi/url?sa=i&amp;rct=j&amp;q=&amp;esrc=s&amp;source=images&amp;cd=&amp;cad=rja&amp;uact=8&amp;ved=0ahUKEwi5h6vX-8PTAhUGXSwKHUhcBWAQjRwIBw&amp;url=http://www.mtv.fi/lifestyle/koti/artikkeli/tauskin-luksuskoti-kaupan-katso-kuvat/3205024&amp;psig=AFQjCNGDzY-O4zLGQqlqNncJmsn5CnhC6Q&amp;ust=1493359418254866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fi/url?sa=i&amp;rct=j&amp;q=&amp;esrc=s&amp;source=images&amp;cd=&amp;cad=rja&amp;uact=8&amp;ved=0ahUKEwjLlZyl_MPTAhUJfywKHQ8YCasQjRwIBw&amp;url=https://fi.wikipedia.org/wiki/Hietalahden_telakka&amp;psig=AFQjCNHf_VPBtvLPmgXKnTEII5Az80KNVA&amp;ust=1493359625752056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www.google.fi/url?sa=i&amp;rct=j&amp;q=&amp;esrc=s&amp;source=images&amp;cd=&amp;cad=rja&amp;uact=8&amp;ved=0ahUKEwjl1ev--8PTAhUCZCwKHdz9CqUQjRwIBw&amp;url=https://www.fonecta.fi/haku/komppi,%2Brauma&amp;psig=AFQjCNFkQ_KXCLN2_19OoItCqeypYioXjA&amp;ust=149335954005807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vastavalo.net/ilmakuva-ilmavalokuva-rauma-1-392257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www.google.fi/url?sa=i&amp;rct=j&amp;q=&amp;esrc=s&amp;source=images&amp;cd=&amp;cad=rja&amp;uact=8&amp;ved=0ahUKEwj69pSwhsTTAhXGBiwKHT7eAIQQjRwIBw&amp;url=http://www.logistikas.fi/lakarin-ensimmainen-vaihe-valmistui/&amp;psig=AFQjCNG8haSKmP2me5YDTdL3FuG7_XpC2g&amp;ust=149336228448504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i/url?sa=i&amp;rct=j&amp;q=&amp;esrc=s&amp;source=images&amp;cd=&amp;cad=rja&amp;uact=8&amp;ved=0ahUKEwj41pj_mMTTAhXIkywKHbA0DxIQjRwIBw&amp;url=http://www.portofrauma.com/konttiterminaali/ajankohtaista/konttilaiturilla-riittaa-vipinaa&amp;psig=AFQjCNEGzXZt6zv2eYud7VumcsNlAT9jTA&amp;ust=1493367297958795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google.fi/url?sa=i&amp;rct=j&amp;q=&amp;esrc=s&amp;source=images&amp;cd=&amp;cad=rja&amp;uact=8&amp;ved=0ahUKEwi6qMv2msTTAhXM2SwKHbvuBvQQjRwIBw&amp;url=http://www.car-brand-names.com/rolls-royce-logo/&amp;psig=AFQjCNE9hT7QbmcaH-ofj7wIXw3bDp1GaA&amp;ust=149336785386976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67745" y="620688"/>
            <a:ext cx="577897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fi-FI" sz="4800" b="1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RAUMAN MERIALUE JA TEOLLISUUSALUE</a:t>
            </a:r>
            <a:endParaRPr lang="fi-FI" sz="4800" b="1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03647" y="1484784"/>
            <a:ext cx="6912769" cy="419692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i-FI" sz="3500" dirty="0" smtClean="0">
                <a:latin typeface="+mj-lt"/>
              </a:rPr>
              <a:t>Rauma on Suomen kolmanneksi vanhin kaupunki, joten sillä on historiaa</a:t>
            </a:r>
            <a:r>
              <a:rPr lang="fi-FI" sz="3500" dirty="0">
                <a:latin typeface="+mj-lt"/>
              </a:rPr>
              <a:t> </a:t>
            </a:r>
            <a:r>
              <a:rPr lang="fi-FI" sz="3500" dirty="0" smtClean="0">
                <a:latin typeface="+mj-lt"/>
              </a:rPr>
              <a:t>575 vuoden ajalta.</a:t>
            </a:r>
          </a:p>
          <a:p>
            <a:pPr algn="l"/>
            <a:endParaRPr lang="fi-FI" sz="3500" dirty="0" smtClean="0">
              <a:latin typeface="+mj-lt"/>
            </a:endParaRPr>
          </a:p>
          <a:p>
            <a:pPr algn="l"/>
            <a:r>
              <a:rPr lang="fi-FI" sz="3500" dirty="0" smtClean="0">
                <a:latin typeface="+mj-lt"/>
              </a:rPr>
              <a:t>Tässä Power </a:t>
            </a:r>
            <a:r>
              <a:rPr lang="fi-FI" sz="3500" dirty="0" err="1" smtClean="0">
                <a:latin typeface="+mj-lt"/>
              </a:rPr>
              <a:t>Point-esityksessä</a:t>
            </a:r>
            <a:r>
              <a:rPr lang="fi-FI" sz="3500" dirty="0" smtClean="0">
                <a:latin typeface="+mj-lt"/>
              </a:rPr>
              <a:t> me kerromme Rauman merialueesta ja teollisuusalueesta.</a:t>
            </a:r>
          </a:p>
          <a:p>
            <a:pPr algn="ctr"/>
            <a:endParaRPr lang="fi-FI" sz="3500" b="1" dirty="0" smtClean="0">
              <a:latin typeface="+mj-lt"/>
            </a:endParaRPr>
          </a:p>
          <a:p>
            <a:pPr algn="ctr"/>
            <a:r>
              <a:rPr lang="fi-FI" sz="3500" b="1" u="sng" dirty="0" smtClean="0">
                <a:latin typeface="+mj-lt"/>
              </a:rPr>
              <a:t>TERVETULOA  MUKAAN!</a:t>
            </a:r>
          </a:p>
          <a:p>
            <a:pPr algn="l"/>
            <a:endParaRPr lang="fi-FI" sz="3200" dirty="0" smtClean="0"/>
          </a:p>
          <a:p>
            <a:pPr algn="l"/>
            <a:endParaRPr lang="fi-FI" sz="3200" dirty="0"/>
          </a:p>
        </p:txBody>
      </p:sp>
      <p:pic>
        <p:nvPicPr>
          <p:cNvPr id="1026" name="Picture 2" descr="Kuvahaun tulos haulle vanha rau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2147342" cy="199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uvahaun tulos haulle raumanmer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906" y="1916832"/>
            <a:ext cx="1355094" cy="167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uvahaun tulos haulle rauman paperitehda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206"/>
            <a:ext cx="2398862" cy="149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uvahaun tulos haulle rauman vaakuna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781" y="4005064"/>
            <a:ext cx="14287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7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196752"/>
          </a:xfrm>
        </p:spPr>
        <p:txBody>
          <a:bodyPr/>
          <a:lstStyle/>
          <a:p>
            <a:pPr algn="ctr"/>
            <a:r>
              <a:rPr lang="fi-FI" u="sng" dirty="0" smtClean="0"/>
              <a:t>UPM</a:t>
            </a:r>
            <a:endParaRPr lang="fi-FI" u="sng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33400" y="1268760"/>
            <a:ext cx="7854696" cy="5184576"/>
          </a:xfrm>
        </p:spPr>
        <p:txBody>
          <a:bodyPr>
            <a:normAutofit fontScale="92500"/>
          </a:bodyPr>
          <a:lstStyle/>
          <a:p>
            <a:pPr algn="l"/>
            <a:r>
              <a:rPr lang="fi-FI" dirty="0" smtClean="0">
                <a:latin typeface="+mj-lt"/>
              </a:rPr>
              <a:t>- UPM omistaa paperitehtaan Raumalla.</a:t>
            </a:r>
          </a:p>
          <a:p>
            <a:pPr algn="l"/>
            <a:r>
              <a:rPr lang="fi-FI" dirty="0" smtClean="0">
                <a:latin typeface="+mj-lt"/>
              </a:rPr>
              <a:t>- Tuolla paperitehtaalla on noin 670 työntekijää.</a:t>
            </a:r>
          </a:p>
          <a:p>
            <a:pPr algn="l"/>
            <a:r>
              <a:rPr lang="fi-FI" dirty="0" smtClean="0">
                <a:latin typeface="+mj-lt"/>
              </a:rPr>
              <a:t>- Paperitehtaalla on 4 konetta, mutta yksi kone on suljettu.</a:t>
            </a:r>
          </a:p>
          <a:p>
            <a:pPr algn="l"/>
            <a:r>
              <a:rPr lang="fi-FI" dirty="0" smtClean="0">
                <a:latin typeface="+mj-lt"/>
              </a:rPr>
              <a:t>- UPM </a:t>
            </a:r>
            <a:r>
              <a:rPr lang="fi-FI" dirty="0" smtClean="0">
                <a:latin typeface="+mj-lt"/>
              </a:rPr>
              <a:t>valmistaa mm. biopolttoaineita, kemia-aineita, energiaa ja sellua. </a:t>
            </a:r>
            <a:endParaRPr lang="fi-FI" dirty="0" smtClean="0">
              <a:latin typeface="+mj-lt"/>
            </a:endParaRPr>
          </a:p>
          <a:p>
            <a:pPr algn="l"/>
            <a:r>
              <a:rPr lang="fi-FI" dirty="0" smtClean="0">
                <a:latin typeface="+mj-lt"/>
              </a:rPr>
              <a:t>- UPM:n pääkonttori on Helsingissä.</a:t>
            </a:r>
            <a:endParaRPr lang="fi-FI" dirty="0" smtClean="0">
              <a:latin typeface="+mj-lt"/>
            </a:endParaRPr>
          </a:p>
          <a:p>
            <a:pPr algn="ctr"/>
            <a:r>
              <a:rPr lang="fi-FI" b="1" u="sng" dirty="0" smtClean="0">
                <a:latin typeface="+mj-lt"/>
              </a:rPr>
              <a:t>UPM:N HISTORIA</a:t>
            </a:r>
          </a:p>
          <a:p>
            <a:pPr algn="l"/>
            <a:r>
              <a:rPr lang="fi-FI" dirty="0" smtClean="0">
                <a:latin typeface="+mj-lt"/>
              </a:rPr>
              <a:t>- Yhtiö syntyi vuonna 1996, kun Repolan tytäryhtiö </a:t>
            </a:r>
            <a:r>
              <a:rPr lang="fi-FI" dirty="0" smtClean="0">
                <a:latin typeface="+mj-lt"/>
              </a:rPr>
              <a:t>(Yhtyneet Paperitehtaat) </a:t>
            </a:r>
            <a:r>
              <a:rPr lang="fi-FI" dirty="0" smtClean="0">
                <a:latin typeface="+mj-lt"/>
              </a:rPr>
              <a:t>fuusioituivat.</a:t>
            </a:r>
          </a:p>
          <a:p>
            <a:pPr algn="ctr"/>
            <a:r>
              <a:rPr lang="fi-FI" b="1" u="sng" dirty="0" smtClean="0">
                <a:latin typeface="+mj-lt"/>
              </a:rPr>
              <a:t>YLEISTÄ TIETOA</a:t>
            </a:r>
          </a:p>
          <a:p>
            <a:pPr algn="l"/>
            <a:r>
              <a:rPr lang="fi-FI" dirty="0" smtClean="0">
                <a:latin typeface="+mj-lt"/>
              </a:rPr>
              <a:t>- UPM kehittää uutta, innovatiivista ja kestävää liiketoimintaa.</a:t>
            </a:r>
            <a:endParaRPr lang="fi-FI" dirty="0" smtClean="0">
              <a:latin typeface="+mj-lt"/>
            </a:endParaRPr>
          </a:p>
          <a:p>
            <a:pPr marL="457200" indent="-457200" algn="l">
              <a:buFontTx/>
              <a:buChar char="-"/>
            </a:pPr>
            <a:endParaRPr lang="fi-FI" dirty="0" smtClean="0">
              <a:latin typeface="+mj-lt"/>
            </a:endParaRPr>
          </a:p>
          <a:p>
            <a:pPr marL="457200" indent="-457200" algn="l">
              <a:buFontTx/>
              <a:buChar char="-"/>
            </a:pPr>
            <a:endParaRPr lang="fi-FI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78" y="3412"/>
            <a:ext cx="1293933" cy="212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12"/>
            <a:ext cx="1575033" cy="106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-3340"/>
            <a:ext cx="2054842" cy="99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86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39552" y="0"/>
            <a:ext cx="7851648" cy="908720"/>
          </a:xfrm>
        </p:spPr>
        <p:txBody>
          <a:bodyPr>
            <a:normAutofit/>
          </a:bodyPr>
          <a:lstStyle/>
          <a:p>
            <a:pPr algn="ctr"/>
            <a:r>
              <a:rPr lang="fi-FI" sz="4300" u="sng" dirty="0" smtClean="0"/>
              <a:t>RAUMASTER OY</a:t>
            </a:r>
            <a:endParaRPr lang="fi-FI" sz="4300" u="sng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33400" y="980728"/>
            <a:ext cx="7854696" cy="5877272"/>
          </a:xfrm>
        </p:spPr>
        <p:txBody>
          <a:bodyPr/>
          <a:lstStyle/>
          <a:p>
            <a:pPr algn="l"/>
            <a:r>
              <a:rPr lang="fi-FI" dirty="0" smtClean="0">
                <a:latin typeface="+mj-lt"/>
              </a:rPr>
              <a:t>- </a:t>
            </a:r>
            <a:r>
              <a:rPr lang="fi-FI" dirty="0" err="1" smtClean="0">
                <a:latin typeface="+mj-lt"/>
              </a:rPr>
              <a:t>Raumaster</a:t>
            </a:r>
            <a:r>
              <a:rPr lang="fi-FI" dirty="0" smtClean="0">
                <a:latin typeface="+mj-lt"/>
              </a:rPr>
              <a:t> Oy on raumalainen 1984 perustettu teollisuusalan yritys, joka valmistaa teollisuuden tarpeisiin kuljetinjärjestelmiä.</a:t>
            </a:r>
          </a:p>
          <a:p>
            <a:pPr algn="l"/>
            <a:r>
              <a:rPr lang="fi-FI" dirty="0" smtClean="0">
                <a:latin typeface="+mj-lt"/>
              </a:rPr>
              <a:t>- Yritys työllistää noin 250 työntekijää.</a:t>
            </a:r>
          </a:p>
          <a:p>
            <a:pPr algn="l"/>
            <a:r>
              <a:rPr lang="fi-FI" dirty="0" smtClean="0">
                <a:latin typeface="+mj-lt"/>
              </a:rPr>
              <a:t>- </a:t>
            </a:r>
            <a:r>
              <a:rPr lang="fi-FI" dirty="0" err="1" smtClean="0">
                <a:latin typeface="+mj-lt"/>
              </a:rPr>
              <a:t>Raumaster</a:t>
            </a:r>
            <a:r>
              <a:rPr lang="fi-FI" dirty="0" smtClean="0">
                <a:latin typeface="+mj-lt"/>
              </a:rPr>
              <a:t> </a:t>
            </a:r>
            <a:r>
              <a:rPr lang="fi-FI" dirty="0" err="1" smtClean="0">
                <a:latin typeface="+mj-lt"/>
              </a:rPr>
              <a:t>Gropiin</a:t>
            </a:r>
            <a:r>
              <a:rPr lang="fi-FI" dirty="0" smtClean="0">
                <a:latin typeface="+mj-lt"/>
              </a:rPr>
              <a:t> kuuluu myös </a:t>
            </a:r>
            <a:r>
              <a:rPr lang="fi-FI" dirty="0" err="1" smtClean="0">
                <a:latin typeface="+mj-lt"/>
              </a:rPr>
              <a:t>Raumaster</a:t>
            </a:r>
            <a:r>
              <a:rPr lang="fi-FI" dirty="0" smtClean="0">
                <a:latin typeface="+mj-lt"/>
              </a:rPr>
              <a:t> </a:t>
            </a:r>
            <a:r>
              <a:rPr lang="fi-FI" dirty="0" err="1" smtClean="0">
                <a:latin typeface="+mj-lt"/>
              </a:rPr>
              <a:t>Paper</a:t>
            </a:r>
            <a:r>
              <a:rPr lang="fi-FI" dirty="0" smtClean="0">
                <a:latin typeface="+mj-lt"/>
              </a:rPr>
              <a:t>.</a:t>
            </a:r>
          </a:p>
          <a:p>
            <a:pPr algn="l"/>
            <a:r>
              <a:rPr lang="fi-FI" dirty="0" smtClean="0">
                <a:latin typeface="+mj-lt"/>
              </a:rPr>
              <a:t>- </a:t>
            </a:r>
            <a:r>
              <a:rPr lang="fi-FI" dirty="0" err="1" smtClean="0">
                <a:latin typeface="+mj-lt"/>
              </a:rPr>
              <a:t>Raumasterin</a:t>
            </a:r>
            <a:r>
              <a:rPr lang="fi-FI" dirty="0" smtClean="0">
                <a:latin typeface="+mj-lt"/>
              </a:rPr>
              <a:t> tuotteisiin kuuluvat erilaiset pneumaattiset kuljettimet, joita suunnitteleva ja valmistava yksikkö sijaitsee </a:t>
            </a:r>
            <a:r>
              <a:rPr lang="fi-FI" dirty="0" err="1" smtClean="0">
                <a:latin typeface="+mj-lt"/>
              </a:rPr>
              <a:t>Sastamalassa</a:t>
            </a:r>
            <a:r>
              <a:rPr lang="fi-FI" dirty="0" smtClean="0">
                <a:latin typeface="+mj-lt"/>
              </a:rPr>
              <a:t>.</a:t>
            </a:r>
          </a:p>
          <a:p>
            <a:pPr algn="ctr"/>
            <a:r>
              <a:rPr lang="fi-FI" b="1" u="sng" dirty="0" smtClean="0">
                <a:latin typeface="+mj-lt"/>
              </a:rPr>
              <a:t>MUUTA TIETOA</a:t>
            </a:r>
          </a:p>
          <a:p>
            <a:pPr algn="l"/>
            <a:r>
              <a:rPr lang="fi-FI" dirty="0" smtClean="0">
                <a:latin typeface="+mj-lt"/>
              </a:rPr>
              <a:t>- </a:t>
            </a:r>
            <a:r>
              <a:rPr lang="fi-FI" dirty="0" err="1" smtClean="0">
                <a:latin typeface="+mj-lt"/>
              </a:rPr>
              <a:t>Raumasterin</a:t>
            </a:r>
            <a:r>
              <a:rPr lang="fi-FI" dirty="0" smtClean="0">
                <a:latin typeface="+mj-lt"/>
              </a:rPr>
              <a:t> liikevaihto on noin 100 miljoonan euron luokkaa.</a:t>
            </a:r>
            <a:endParaRPr lang="fi-FI" dirty="0">
              <a:latin typeface="+mj-lt"/>
            </a:endParaRPr>
          </a:p>
          <a:p>
            <a:pPr algn="l"/>
            <a:r>
              <a:rPr lang="fi-FI" dirty="0" smtClean="0">
                <a:latin typeface="+mj-lt"/>
              </a:rPr>
              <a:t>- </a:t>
            </a:r>
            <a:r>
              <a:rPr lang="fi-FI" dirty="0" err="1" smtClean="0">
                <a:latin typeface="+mj-lt"/>
              </a:rPr>
              <a:t>Raumaster</a:t>
            </a:r>
            <a:r>
              <a:rPr lang="fi-FI" dirty="0" smtClean="0">
                <a:latin typeface="+mj-lt"/>
              </a:rPr>
              <a:t> toimittaa tuotteitaan ympäristöihin, joissa vuosittainen käyttöaika on 8000 tunnin luokkaa.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12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2987824" cy="49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204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764704"/>
          </a:xfrm>
        </p:spPr>
        <p:txBody>
          <a:bodyPr>
            <a:normAutofit/>
          </a:bodyPr>
          <a:lstStyle/>
          <a:p>
            <a:pPr algn="ctr"/>
            <a:r>
              <a:rPr lang="fi-FI" sz="4300" u="sng" dirty="0" smtClean="0"/>
              <a:t>ORAS</a:t>
            </a:r>
            <a:endParaRPr lang="fi-FI" sz="43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7848544" cy="6021288"/>
          </a:xfrm>
        </p:spPr>
        <p:txBody>
          <a:bodyPr/>
          <a:lstStyle/>
          <a:p>
            <a:pPr algn="l"/>
            <a:r>
              <a:rPr lang="fi-FI" dirty="0" smtClean="0">
                <a:latin typeface="+mj-lt"/>
              </a:rPr>
              <a:t>- Oras on perheyritys.</a:t>
            </a:r>
          </a:p>
          <a:p>
            <a:pPr algn="l"/>
            <a:r>
              <a:rPr lang="fi-FI" dirty="0" smtClean="0">
                <a:latin typeface="+mj-lt"/>
              </a:rPr>
              <a:t>- Tuolla yrityksellä on oma myyntiorganisaatio yli 15 Euroopan maassa.</a:t>
            </a:r>
          </a:p>
          <a:p>
            <a:pPr algn="l"/>
            <a:r>
              <a:rPr lang="fi-FI" dirty="0" smtClean="0">
                <a:latin typeface="+mj-lt"/>
              </a:rPr>
              <a:t>- Se valmistaa hana- ja suihkutuotteita.</a:t>
            </a:r>
          </a:p>
          <a:p>
            <a:pPr algn="l"/>
            <a:r>
              <a:rPr lang="fi-FI" dirty="0" smtClean="0">
                <a:latin typeface="+mj-lt"/>
              </a:rPr>
              <a:t>- Toimitusjohtajana toimii Pekka </a:t>
            </a:r>
            <a:r>
              <a:rPr lang="fi-FI" dirty="0" err="1" smtClean="0">
                <a:latin typeface="+mj-lt"/>
              </a:rPr>
              <a:t>Kuusniemi</a:t>
            </a:r>
            <a:endParaRPr lang="fi-FI" dirty="0" smtClean="0">
              <a:latin typeface="+mj-lt"/>
            </a:endParaRPr>
          </a:p>
          <a:p>
            <a:pPr algn="ctr"/>
            <a:r>
              <a:rPr lang="fi-FI" b="1" u="sng" dirty="0" smtClean="0">
                <a:latin typeface="+mj-lt"/>
              </a:rPr>
              <a:t>ORAKSEN HISTORIA</a:t>
            </a:r>
          </a:p>
          <a:p>
            <a:pPr algn="l"/>
            <a:r>
              <a:rPr lang="fi-FI" dirty="0" smtClean="0">
                <a:latin typeface="+mj-lt"/>
              </a:rPr>
              <a:t>-  </a:t>
            </a:r>
            <a:r>
              <a:rPr lang="fi-FI" dirty="0" smtClean="0">
                <a:latin typeface="+mj-lt"/>
              </a:rPr>
              <a:t>Tämä yritys perustettiin vuonna 1915.</a:t>
            </a:r>
          </a:p>
          <a:p>
            <a:pPr algn="l"/>
            <a:r>
              <a:rPr lang="fi-FI" dirty="0" smtClean="0">
                <a:latin typeface="+mj-lt"/>
              </a:rPr>
              <a:t>- Erkki Paasikivi perusti </a:t>
            </a:r>
            <a:r>
              <a:rPr lang="fi-FI" dirty="0" err="1" smtClean="0">
                <a:latin typeface="+mj-lt"/>
              </a:rPr>
              <a:t>Oraksen</a:t>
            </a:r>
            <a:r>
              <a:rPr lang="fi-FI" dirty="0" smtClean="0">
                <a:latin typeface="+mj-lt"/>
              </a:rPr>
              <a:t> Raumalla 8.toukokuuta vuonna 1945.</a:t>
            </a:r>
          </a:p>
          <a:p>
            <a:pPr algn="ctr"/>
            <a:r>
              <a:rPr lang="fi-FI" b="1" u="sng" dirty="0" smtClean="0">
                <a:latin typeface="+mj-lt"/>
              </a:rPr>
              <a:t>EXTRATIETOA</a:t>
            </a:r>
          </a:p>
          <a:p>
            <a:pPr algn="l"/>
            <a:r>
              <a:rPr lang="fi-FI" dirty="0" smtClean="0">
                <a:latin typeface="+mj-lt"/>
              </a:rPr>
              <a:t>- Oras on suomalainen yritys.</a:t>
            </a:r>
          </a:p>
          <a:p>
            <a:pPr algn="l"/>
            <a:r>
              <a:rPr lang="fi-FI" dirty="0" smtClean="0">
                <a:latin typeface="+mj-lt"/>
              </a:rPr>
              <a:t>- Liikevaihto oli kyseisellä yrityksellä vuonna 2012 131,1 miljoonaa euroa.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516" y="-25919"/>
            <a:ext cx="158148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626" y="2564904"/>
            <a:ext cx="1277374" cy="145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298" y="5192259"/>
            <a:ext cx="1116702" cy="167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923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39552" y="0"/>
            <a:ext cx="7851648" cy="1484784"/>
          </a:xfrm>
        </p:spPr>
        <p:txBody>
          <a:bodyPr/>
          <a:lstStyle/>
          <a:p>
            <a:pPr algn="ctr"/>
            <a:r>
              <a:rPr lang="fi-FI" u="sng" dirty="0" smtClean="0"/>
              <a:t>KIITOS, KUN KATSOIT!</a:t>
            </a:r>
            <a:endParaRPr lang="fi-FI" u="sng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33400" y="1628800"/>
            <a:ext cx="7854696" cy="46085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i-FI" sz="40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TEKIJÄT</a:t>
            </a:r>
          </a:p>
          <a:p>
            <a:pPr algn="ctr"/>
            <a:r>
              <a:rPr lang="fi-FI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fi-FI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KAISA</a:t>
            </a:r>
          </a:p>
          <a:p>
            <a:pPr algn="ctr"/>
            <a:r>
              <a:rPr lang="fi-FI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SAARA</a:t>
            </a:r>
          </a:p>
          <a:p>
            <a:pPr algn="ctr"/>
            <a:r>
              <a:rPr lang="fi-FI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JULIUS</a:t>
            </a:r>
          </a:p>
          <a:p>
            <a:pPr algn="ctr"/>
            <a:r>
              <a:rPr lang="fi-FI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EEMIL</a:t>
            </a:r>
          </a:p>
          <a:p>
            <a:pPr algn="ctr"/>
            <a:r>
              <a:rPr lang="fi-FI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SEVERI</a:t>
            </a:r>
          </a:p>
          <a:p>
            <a:pPr algn="ctr"/>
            <a:r>
              <a:rPr lang="fi-FI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RAULI</a:t>
            </a:r>
          </a:p>
          <a:p>
            <a:pPr algn="ctr"/>
            <a:r>
              <a:rPr lang="fi-FI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EERO</a:t>
            </a:r>
          </a:p>
          <a:p>
            <a:pPr algn="ctr"/>
            <a:r>
              <a:rPr lang="fi-FI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KAAPO</a:t>
            </a:r>
          </a:p>
          <a:p>
            <a:pPr algn="ctr"/>
            <a:r>
              <a:rPr lang="fi-FI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VIIVI</a:t>
            </a:r>
            <a:endParaRPr lang="fi-FI" sz="2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074" name="Picture 2" descr="Kuvahaun tulos haulle vanha rau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511051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1718"/>
            <a:ext cx="3056332" cy="203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4" y="3274814"/>
            <a:ext cx="2619375" cy="183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1594"/>
            <a:ext cx="305983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9494"/>
            <a:ext cx="3059832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4" y="1573768"/>
            <a:ext cx="2619375" cy="170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23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1008112"/>
          </a:xfrm>
        </p:spPr>
        <p:txBody>
          <a:bodyPr>
            <a:normAutofit/>
          </a:bodyPr>
          <a:lstStyle/>
          <a:p>
            <a:pPr algn="ctr"/>
            <a:r>
              <a:rPr lang="fi-FI" sz="4400" u="sng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RAUMAN MERIALUE</a:t>
            </a:r>
            <a:endParaRPr lang="fi-FI" sz="4400" u="sng" dirty="0"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80920" cy="4824536"/>
          </a:xfrm>
        </p:spPr>
        <p:txBody>
          <a:bodyPr>
            <a:normAutofit fontScale="92500"/>
          </a:bodyPr>
          <a:lstStyle/>
          <a:p>
            <a:pPr algn="l"/>
            <a:r>
              <a:rPr lang="fi-FI" sz="2800" dirty="0" smtClean="0"/>
              <a:t> </a:t>
            </a:r>
            <a:r>
              <a:rPr lang="fi-FI" sz="2800" dirty="0" smtClean="0">
                <a:latin typeface="+mj-lt"/>
              </a:rPr>
              <a:t>Raumanmeri on Rauman edustalla sijaitseva osan eli Selkämeren nimi on perinteisesti ollut Raumanmeri.</a:t>
            </a:r>
          </a:p>
          <a:p>
            <a:pPr algn="ctr"/>
            <a:r>
              <a:rPr lang="fi-FI" sz="2800" b="1" u="sng" dirty="0" smtClean="0">
                <a:latin typeface="+mj-lt"/>
              </a:rPr>
              <a:t>MERIALUEEN HISTORIA</a:t>
            </a:r>
          </a:p>
          <a:p>
            <a:pPr algn="l"/>
            <a:r>
              <a:rPr lang="fi-FI" sz="2800" dirty="0" smtClean="0">
                <a:latin typeface="+mj-lt"/>
              </a:rPr>
              <a:t>- Rovasti </a:t>
            </a:r>
            <a:r>
              <a:rPr lang="fi-FI" sz="2800" dirty="0" err="1" smtClean="0">
                <a:latin typeface="+mj-lt"/>
              </a:rPr>
              <a:t>Frosterus</a:t>
            </a:r>
            <a:r>
              <a:rPr lang="fi-FI" sz="2800" dirty="0" smtClean="0">
                <a:latin typeface="+mj-lt"/>
              </a:rPr>
              <a:t> julkaisi 27.toukokuuta vuonna  1736 tiedon, että </a:t>
            </a:r>
            <a:r>
              <a:rPr lang="fi-FI" sz="2800" dirty="0">
                <a:latin typeface="+mj-lt"/>
              </a:rPr>
              <a:t>P</a:t>
            </a:r>
            <a:r>
              <a:rPr lang="fi-FI" sz="2800" dirty="0" smtClean="0">
                <a:latin typeface="+mj-lt"/>
              </a:rPr>
              <a:t>ohjanlahden eteläpuolta noin 60 meripenninkulman laajuudelta kutsutaan Raumanmereksi.</a:t>
            </a:r>
          </a:p>
          <a:p>
            <a:pPr algn="l"/>
            <a:r>
              <a:rPr lang="fi-FI" sz="2800" dirty="0" smtClean="0">
                <a:latin typeface="+mj-lt"/>
              </a:rPr>
              <a:t>- 1800-luvulla julkaistuissa kirjoissa puhutaan vain Raumanmerestä: Ahvenanmaan saarien ja Pohjoisen Merenkurkun välillä, eli siinä Pohjanlahden osassa, jota sanotaan Raumanmereksi.</a:t>
            </a:r>
          </a:p>
          <a:p>
            <a:pPr algn="l"/>
            <a:r>
              <a:rPr lang="fi-FI" sz="2800" dirty="0" smtClean="0">
                <a:latin typeface="+mj-lt"/>
              </a:rPr>
              <a:t> </a:t>
            </a:r>
          </a:p>
          <a:p>
            <a:pPr algn="l"/>
            <a:endParaRPr lang="fi-FI" sz="4000" dirty="0" smtClean="0"/>
          </a:p>
        </p:txBody>
      </p:sp>
      <p:pic>
        <p:nvPicPr>
          <p:cNvPr id="1026" name="Picture 2" descr="Kuvahaun tulos haulle raumanme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33" y="5328727"/>
            <a:ext cx="2739867" cy="15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uvahaun tulos haulle rauman sat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8831"/>
            <a:ext cx="3988073" cy="12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26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700808"/>
          </a:xfrm>
        </p:spPr>
        <p:txBody>
          <a:bodyPr>
            <a:normAutofit/>
          </a:bodyPr>
          <a:lstStyle/>
          <a:p>
            <a:pPr algn="ctr"/>
            <a:r>
              <a:rPr lang="fi-FI" sz="4300" u="sng" dirty="0" smtClean="0">
                <a:effectLst/>
              </a:rPr>
              <a:t>YLEISTÄ TIETOA RAUMAN MERIALUEESTA</a:t>
            </a:r>
            <a:endParaRPr lang="fi-FI" sz="4300" u="sng" dirty="0">
              <a:effectLst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33400" y="1700808"/>
            <a:ext cx="7854696" cy="4464496"/>
          </a:xfrm>
        </p:spPr>
        <p:txBody>
          <a:bodyPr/>
          <a:lstStyle/>
          <a:p>
            <a:pPr algn="l"/>
            <a:r>
              <a:rPr lang="fi-FI" dirty="0" smtClean="0">
                <a:latin typeface="+mj-lt"/>
              </a:rPr>
              <a:t>- Raumanmeren lähettyvillä on peruskoulu, jossa on noin 500 oppilasta.</a:t>
            </a:r>
          </a:p>
          <a:p>
            <a:pPr algn="l"/>
            <a:r>
              <a:rPr lang="fi-FI" dirty="0" smtClean="0">
                <a:latin typeface="+mj-lt"/>
              </a:rPr>
              <a:t>- Raumanmeren paikoilla olevaa kaupunginosaa sanotaan </a:t>
            </a:r>
            <a:r>
              <a:rPr lang="fi-FI" dirty="0" err="1" smtClean="0">
                <a:latin typeface="+mj-lt"/>
              </a:rPr>
              <a:t>Meriraumaksi</a:t>
            </a:r>
            <a:r>
              <a:rPr lang="fi-FI" dirty="0" smtClean="0">
                <a:latin typeface="+mj-lt"/>
              </a:rPr>
              <a:t>.</a:t>
            </a:r>
          </a:p>
          <a:p>
            <a:pPr algn="l"/>
            <a:r>
              <a:rPr lang="fi-FI" dirty="0" smtClean="0">
                <a:latin typeface="+mj-lt"/>
              </a:rPr>
              <a:t>- Raumanmerellä vietetään kesäisin juhannusta. </a:t>
            </a:r>
          </a:p>
          <a:p>
            <a:pPr algn="ctr"/>
            <a:r>
              <a:rPr lang="fi-FI" b="1" u="sng" dirty="0" smtClean="0">
                <a:latin typeface="+mj-lt"/>
              </a:rPr>
              <a:t>RAUMANMEREN YRITYKSET</a:t>
            </a:r>
          </a:p>
          <a:p>
            <a:pPr algn="l"/>
            <a:r>
              <a:rPr lang="fi-FI" dirty="0" smtClean="0">
                <a:latin typeface="+mj-lt"/>
              </a:rPr>
              <a:t>- Raumanmeren lähellä on monia yrityksiä.</a:t>
            </a:r>
          </a:p>
          <a:p>
            <a:pPr algn="l"/>
            <a:r>
              <a:rPr lang="fi-FI" dirty="0" smtClean="0">
                <a:latin typeface="+mj-lt"/>
              </a:rPr>
              <a:t>- Raumanmerellä kuljetetaan myös laivoja ja veneitä.</a:t>
            </a:r>
          </a:p>
          <a:p>
            <a:pPr algn="l"/>
            <a:endParaRPr lang="fi-FI" dirty="0">
              <a:latin typeface="+mj-lt"/>
            </a:endParaRPr>
          </a:p>
        </p:txBody>
      </p:sp>
      <p:pic>
        <p:nvPicPr>
          <p:cNvPr id="2050" name="Picture 2" descr="Kuvahaun tulos haulle meri rau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810818" y="5301208"/>
            <a:ext cx="3357801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Kuvahaun tulos haulle yrity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AutoShape 6" descr="Kuvahaun tulos haulle yrity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AutoShape 8" descr="Kuvahaun tulos haulle yrity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2365152" cy="157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37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980728"/>
          </a:xfrm>
        </p:spPr>
        <p:txBody>
          <a:bodyPr>
            <a:normAutofit/>
          </a:bodyPr>
          <a:lstStyle/>
          <a:p>
            <a:pPr algn="ctr"/>
            <a:r>
              <a:rPr lang="fi-FI" sz="4300" u="sng" dirty="0" smtClean="0">
                <a:effectLst/>
              </a:rPr>
              <a:t>KOMPPI</a:t>
            </a:r>
            <a:endParaRPr lang="fi-FI" sz="4300" u="sng" dirty="0">
              <a:effectLst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208912" cy="5688632"/>
          </a:xfrm>
        </p:spPr>
        <p:txBody>
          <a:bodyPr/>
          <a:lstStyle/>
          <a:p>
            <a:pPr algn="l"/>
            <a:r>
              <a:rPr lang="fi-FI" dirty="0" smtClean="0">
                <a:latin typeface="+mj-lt"/>
                <a:cs typeface="Aharoni" panose="02010803020104030203" pitchFamily="2" charset="-79"/>
              </a:rPr>
              <a:t>- Komppi on asuinalue Raumalla, joka sijaitsee sataman ja telakka-alueen keskellä.</a:t>
            </a:r>
          </a:p>
          <a:p>
            <a:pPr algn="l"/>
            <a:r>
              <a:rPr lang="fi-FI" dirty="0" smtClean="0">
                <a:latin typeface="+mj-lt"/>
                <a:cs typeface="Aharoni" panose="02010803020104030203" pitchFamily="2" charset="-79"/>
              </a:rPr>
              <a:t>- Kompissa asuu noin 50 asukasta.</a:t>
            </a:r>
          </a:p>
          <a:p>
            <a:pPr algn="ctr"/>
            <a:r>
              <a:rPr lang="fi-FI" b="1" u="sng" dirty="0" smtClean="0">
                <a:latin typeface="+mj-lt"/>
                <a:cs typeface="Aharoni" panose="02010803020104030203" pitchFamily="2" charset="-79"/>
              </a:rPr>
              <a:t>KOMPIN HISTORIA</a:t>
            </a:r>
          </a:p>
          <a:p>
            <a:pPr algn="l"/>
            <a:r>
              <a:rPr lang="fi-FI" dirty="0" smtClean="0">
                <a:latin typeface="+mj-lt"/>
                <a:cs typeface="Aharoni" panose="02010803020104030203" pitchFamily="2" charset="-79"/>
              </a:rPr>
              <a:t>- Komppi oli alunperin noin kolmen hehtaarin kokoinen saari.</a:t>
            </a:r>
          </a:p>
          <a:p>
            <a:pPr algn="l"/>
            <a:r>
              <a:rPr lang="fi-FI" dirty="0" smtClean="0">
                <a:latin typeface="+mj-lt"/>
                <a:cs typeface="Aharoni" panose="02010803020104030203" pitchFamily="2" charset="-79"/>
              </a:rPr>
              <a:t>- Ensimmäinen rakennus rakennettiin saarelle 1800-luvulla.</a:t>
            </a:r>
          </a:p>
          <a:p>
            <a:pPr algn="ctr"/>
            <a:r>
              <a:rPr lang="fi-FI" b="1" u="sng" dirty="0" smtClean="0">
                <a:latin typeface="+mj-lt"/>
                <a:cs typeface="Aharoni" panose="02010803020104030203" pitchFamily="2" charset="-79"/>
              </a:rPr>
              <a:t>MUUTA TIETOA</a:t>
            </a:r>
          </a:p>
          <a:p>
            <a:pPr algn="l"/>
            <a:r>
              <a:rPr lang="fi-FI" dirty="0" smtClean="0">
                <a:latin typeface="+mj-lt"/>
                <a:cs typeface="Aharoni" panose="02010803020104030203" pitchFamily="2" charset="-79"/>
              </a:rPr>
              <a:t>- Komppi oli vielä 1940-luvulla saari, joka vähitellen jäi telakka- ja satama-alueen sisään.</a:t>
            </a:r>
          </a:p>
          <a:p>
            <a:pPr algn="l"/>
            <a:r>
              <a:rPr lang="fi-FI" dirty="0" smtClean="0">
                <a:latin typeface="+mj-lt"/>
                <a:cs typeface="Aharoni" panose="02010803020104030203" pitchFamily="2" charset="-79"/>
              </a:rPr>
              <a:t>- Kompissa on parikymmentä pientä asuintaloa.</a:t>
            </a:r>
            <a:endParaRPr lang="fi-FI" dirty="0">
              <a:latin typeface="+mj-lt"/>
              <a:cs typeface="Aharoni" panose="02010803020104030203" pitchFamily="2" charset="-79"/>
            </a:endParaRPr>
          </a:p>
        </p:txBody>
      </p:sp>
      <p:pic>
        <p:nvPicPr>
          <p:cNvPr id="1026" name="Picture 2" descr="Kuvahaun tulos haulle punainen puutal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87" y="-99392"/>
            <a:ext cx="204601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uvahaun tulos haulle rauman kompp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19568"/>
            <a:ext cx="1187624" cy="126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uvahaun tulos haulle telakk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483769" cy="9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5328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39552" y="0"/>
            <a:ext cx="7851648" cy="836712"/>
          </a:xfrm>
        </p:spPr>
        <p:txBody>
          <a:bodyPr>
            <a:noAutofit/>
          </a:bodyPr>
          <a:lstStyle/>
          <a:p>
            <a:pPr algn="ctr"/>
            <a:r>
              <a:rPr lang="fi-FI" sz="4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RAUMAN TEOLLISUUS</a:t>
            </a:r>
            <a:endParaRPr lang="fi-FI" sz="4300" u="sng" dirty="0">
              <a:effectLst/>
            </a:endParaRP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7854696" cy="5865483"/>
          </a:xfrm>
        </p:spPr>
        <p:txBody>
          <a:bodyPr>
            <a:normAutofit lnSpcReduction="10000"/>
          </a:bodyPr>
          <a:lstStyle/>
          <a:p>
            <a:pPr algn="l"/>
            <a:r>
              <a:rPr lang="fi-FI" dirty="0" smtClean="0">
                <a:latin typeface="+mj-lt"/>
              </a:rPr>
              <a:t>- Rauma on perinteinen laivateollisuuskaupunki.</a:t>
            </a:r>
          </a:p>
          <a:p>
            <a:pPr algn="l"/>
            <a:r>
              <a:rPr lang="fi-FI" dirty="0" smtClean="0">
                <a:latin typeface="+mj-lt"/>
              </a:rPr>
              <a:t>- Suurin osa Rauman teollisuudesta on laivateollisuutta.</a:t>
            </a:r>
          </a:p>
          <a:p>
            <a:pPr algn="ctr"/>
            <a:r>
              <a:rPr lang="fi-FI" dirty="0" smtClean="0">
                <a:latin typeface="+mj-lt"/>
              </a:rPr>
              <a:t> </a:t>
            </a:r>
            <a:r>
              <a:rPr lang="fi-FI" b="1" u="sng" dirty="0" smtClean="0">
                <a:latin typeface="+mj-lt"/>
              </a:rPr>
              <a:t>TEOLLISUUDEN HISTORIA</a:t>
            </a:r>
          </a:p>
          <a:p>
            <a:pPr algn="l"/>
            <a:r>
              <a:rPr lang="fi-FI" dirty="0" smtClean="0">
                <a:latin typeface="+mj-lt"/>
              </a:rPr>
              <a:t>- Teollisuusalue syntyi noin  1500-luvulla.</a:t>
            </a:r>
          </a:p>
          <a:p>
            <a:pPr algn="l"/>
            <a:r>
              <a:rPr lang="fi-FI" dirty="0" smtClean="0">
                <a:latin typeface="+mj-lt"/>
              </a:rPr>
              <a:t>- Vuonna 1912 teollinen toiminta alkoi paperitehtaalla.</a:t>
            </a:r>
            <a:endParaRPr lang="fi-FI" dirty="0">
              <a:solidFill>
                <a:srgbClr val="DD4B39"/>
              </a:solidFill>
            </a:endParaRPr>
          </a:p>
          <a:p>
            <a:pPr algn="ctr"/>
            <a:r>
              <a:rPr lang="fi-FI" b="1" u="sng" dirty="0" smtClean="0">
                <a:latin typeface="+mj-lt"/>
              </a:rPr>
              <a:t>LAIVA- JA SATAMATEOLLISUUS</a:t>
            </a:r>
          </a:p>
          <a:p>
            <a:pPr algn="l"/>
            <a:r>
              <a:rPr lang="fi-FI" dirty="0" smtClean="0">
                <a:latin typeface="+mj-lt"/>
              </a:rPr>
              <a:t>- Rauman telakka on vaihtanut nimeään moneen kertaan.</a:t>
            </a:r>
          </a:p>
          <a:p>
            <a:pPr algn="l"/>
            <a:r>
              <a:rPr lang="fi-FI" dirty="0" smtClean="0">
                <a:latin typeface="+mj-lt"/>
              </a:rPr>
              <a:t>- Tuo telakka on Raumalla sijaitseva telakka.</a:t>
            </a:r>
          </a:p>
          <a:p>
            <a:pPr algn="l"/>
            <a:r>
              <a:rPr lang="fi-FI" dirty="0" smtClean="0">
                <a:latin typeface="+mj-lt"/>
              </a:rPr>
              <a:t>- Sen omistaja on maaliskuusta 2014 lähtien ollut Rauman kaupungissa.</a:t>
            </a:r>
          </a:p>
          <a:p>
            <a:pPr algn="l"/>
            <a:r>
              <a:rPr lang="fi-FI" dirty="0" smtClean="0">
                <a:latin typeface="+mj-lt"/>
              </a:rPr>
              <a:t>- STX Finland ilmoitti syyskuussa 2013 lopettavansa Rauman telakan ja samalla irtisanovansa noin 600 työntekijää.</a:t>
            </a:r>
            <a:endParaRPr lang="fi-FI" dirty="0">
              <a:latin typeface="+mj-lt"/>
            </a:endParaRPr>
          </a:p>
        </p:txBody>
      </p:sp>
      <p:pic>
        <p:nvPicPr>
          <p:cNvPr id="2050" name="Picture 2" descr="Kuvahaun tulos haulle rauman teollisuusalu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516" y="-26866"/>
            <a:ext cx="2042484" cy="127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Kuvahaun tulos haulle rauman teollisuusalu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61912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AutoShape 6" descr="Kuvahaun tulos haulle rauman teollisuusalu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6375" y="-1549039"/>
            <a:ext cx="61912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88" y="5688544"/>
            <a:ext cx="2101991" cy="118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666" y="1247254"/>
            <a:ext cx="1185183" cy="83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55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052736"/>
          </a:xfrm>
        </p:spPr>
        <p:txBody>
          <a:bodyPr>
            <a:normAutofit/>
          </a:bodyPr>
          <a:lstStyle/>
          <a:p>
            <a:pPr algn="ctr"/>
            <a:r>
              <a:rPr lang="fi-FI" sz="4300" u="sng" dirty="0" smtClean="0">
                <a:effectLst/>
              </a:rPr>
              <a:t>RAUMAN TELAKKA</a:t>
            </a:r>
            <a:endParaRPr lang="fi-FI" sz="4300" u="sng" dirty="0">
              <a:effectLst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7854696" cy="554461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i-FI" dirty="0" smtClean="0">
                <a:latin typeface="+mj-lt"/>
              </a:rPr>
              <a:t>- Rauman telakassa rakennetaan laivoja.</a:t>
            </a:r>
          </a:p>
          <a:p>
            <a:pPr algn="l"/>
            <a:r>
              <a:rPr lang="fi-FI" dirty="0" smtClean="0">
                <a:latin typeface="+mj-lt"/>
              </a:rPr>
              <a:t>- Kesäkuussa 2014 ilmoitettiin, että Rauman telakalla aloittaa toimintansa uusi telakkayhtiö nimeltään Rauma </a:t>
            </a:r>
            <a:r>
              <a:rPr lang="fi-FI" dirty="0" err="1" smtClean="0">
                <a:latin typeface="+mj-lt"/>
              </a:rPr>
              <a:t>Marine</a:t>
            </a:r>
            <a:r>
              <a:rPr lang="fi-FI" dirty="0" smtClean="0">
                <a:latin typeface="+mj-lt"/>
              </a:rPr>
              <a:t> </a:t>
            </a:r>
            <a:r>
              <a:rPr lang="fi-FI" dirty="0" err="1" smtClean="0">
                <a:latin typeface="+mj-lt"/>
              </a:rPr>
              <a:t>Constructions</a:t>
            </a:r>
            <a:r>
              <a:rPr lang="fi-FI" dirty="0" smtClean="0">
                <a:latin typeface="+mj-lt"/>
              </a:rPr>
              <a:t>.</a:t>
            </a:r>
          </a:p>
          <a:p>
            <a:pPr algn="ctr"/>
            <a:r>
              <a:rPr lang="fi-FI" b="1" u="sng" dirty="0" smtClean="0">
                <a:latin typeface="+mj-lt"/>
              </a:rPr>
              <a:t>TELAKAN HISTORIA</a:t>
            </a:r>
          </a:p>
          <a:p>
            <a:pPr algn="l"/>
            <a:r>
              <a:rPr lang="fi-FI" dirty="0" smtClean="0">
                <a:latin typeface="+mj-lt"/>
              </a:rPr>
              <a:t>- Telakkatoimintaa oli Rauman sataman tuntumassa kahdella erilaisella alueella, joista pohjoisempana sijaitseva kuului </a:t>
            </a:r>
            <a:r>
              <a:rPr lang="fi-FI" dirty="0" err="1" smtClean="0">
                <a:latin typeface="+mj-lt"/>
              </a:rPr>
              <a:t>Hollmingille</a:t>
            </a:r>
            <a:r>
              <a:rPr lang="fi-FI" dirty="0" smtClean="0">
                <a:latin typeface="+mj-lt"/>
              </a:rPr>
              <a:t>.</a:t>
            </a:r>
          </a:p>
          <a:p>
            <a:pPr algn="l"/>
            <a:r>
              <a:rPr lang="fi-FI" dirty="0" smtClean="0">
                <a:latin typeface="+mj-lt"/>
              </a:rPr>
              <a:t>- Viimeinen tältä telakalta valmistunut alus laskettiin vesille 1996, jonka jälkeen toiminta keskittyi vanhalle Rauma-Repolan telakka-alueelle.</a:t>
            </a:r>
          </a:p>
          <a:p>
            <a:pPr algn="ctr"/>
            <a:r>
              <a:rPr lang="fi-FI" dirty="0" smtClean="0">
                <a:latin typeface="+mj-lt"/>
              </a:rPr>
              <a:t>                                      </a:t>
            </a:r>
            <a:r>
              <a:rPr lang="fi-FI" b="1" u="sng" dirty="0" smtClean="0">
                <a:latin typeface="+mj-lt"/>
              </a:rPr>
              <a:t>RAUMAN TELAKALLA RAKENNETTUJA ALUKSIA</a:t>
            </a:r>
          </a:p>
          <a:p>
            <a:pPr algn="l"/>
            <a:r>
              <a:rPr lang="fi-FI" dirty="0" smtClean="0">
                <a:latin typeface="+mj-lt"/>
              </a:rPr>
              <a:t>- Kaapelilaiva </a:t>
            </a:r>
            <a:r>
              <a:rPr lang="fi-FI" dirty="0" err="1" smtClean="0">
                <a:latin typeface="+mj-lt"/>
              </a:rPr>
              <a:t>Putsaari</a:t>
            </a:r>
            <a:r>
              <a:rPr lang="fi-FI" dirty="0" smtClean="0">
                <a:latin typeface="+mj-lt"/>
              </a:rPr>
              <a:t>, Jäänmurtaja Fennica ja M/S </a:t>
            </a:r>
            <a:r>
              <a:rPr lang="fi-FI" dirty="0" err="1" smtClean="0">
                <a:latin typeface="+mj-lt"/>
              </a:rPr>
              <a:t>Baltic</a:t>
            </a:r>
            <a:r>
              <a:rPr lang="fi-FI" dirty="0" smtClean="0">
                <a:latin typeface="+mj-lt"/>
              </a:rPr>
              <a:t> Queen.</a:t>
            </a:r>
            <a:endParaRPr lang="fi-FI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76" y="0"/>
            <a:ext cx="2406236" cy="135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336052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7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836712"/>
          </a:xfrm>
        </p:spPr>
        <p:txBody>
          <a:bodyPr>
            <a:normAutofit/>
          </a:bodyPr>
          <a:lstStyle/>
          <a:p>
            <a:pPr algn="ctr"/>
            <a:r>
              <a:rPr lang="fi-FI" sz="4300" u="sng" dirty="0" smtClean="0"/>
              <a:t>RAUMAN SATAMA</a:t>
            </a:r>
            <a:endParaRPr lang="fi-FI" sz="4300" u="sng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33400" y="836712"/>
            <a:ext cx="7854696" cy="554461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i-FI" dirty="0" smtClean="0">
                <a:latin typeface="+mj-lt"/>
              </a:rPr>
              <a:t>- Rauman satama on iso alue, jossa rakennettiin laivoja jo vuonna 1966.</a:t>
            </a:r>
          </a:p>
          <a:p>
            <a:pPr algn="l"/>
            <a:r>
              <a:rPr lang="fi-FI" dirty="0" smtClean="0">
                <a:latin typeface="+mj-lt"/>
              </a:rPr>
              <a:t>- Rauman satama 0y on Rauman kaupungin tytäryhtiö.</a:t>
            </a:r>
          </a:p>
          <a:p>
            <a:pPr algn="l"/>
            <a:r>
              <a:rPr lang="fi-FI" dirty="0" smtClean="0">
                <a:latin typeface="+mj-lt"/>
              </a:rPr>
              <a:t>- Sataman johtajana on toiminut vuodesta 1999 lähtien Hannu Asumalahti.</a:t>
            </a:r>
          </a:p>
          <a:p>
            <a:pPr algn="ctr"/>
            <a:r>
              <a:rPr lang="fi-FI" b="1" u="sng" dirty="0" smtClean="0">
                <a:latin typeface="+mj-lt"/>
              </a:rPr>
              <a:t>RAUMAN SATAMAN HISTORIA</a:t>
            </a:r>
          </a:p>
          <a:p>
            <a:pPr algn="l"/>
            <a:r>
              <a:rPr lang="fi-FI" dirty="0" smtClean="0">
                <a:latin typeface="+mj-lt"/>
              </a:rPr>
              <a:t>- Rauman satama oli jo vuonna 1938, ja silloin sen omistuksessa oli 10 höyrylaivaa, 9 moottorilaivaa ja 5 purjealusta.</a:t>
            </a:r>
          </a:p>
          <a:p>
            <a:pPr algn="ctr"/>
            <a:r>
              <a:rPr lang="fi-FI" b="1" u="sng" dirty="0" smtClean="0">
                <a:latin typeface="+mj-lt"/>
              </a:rPr>
              <a:t>LISÄÄ TIETOA</a:t>
            </a:r>
          </a:p>
          <a:p>
            <a:pPr algn="l"/>
            <a:r>
              <a:rPr lang="fi-FI" dirty="0" smtClean="0">
                <a:latin typeface="+mj-lt"/>
              </a:rPr>
              <a:t>- Rauman satama on Suomen turvallisin satama.</a:t>
            </a:r>
          </a:p>
          <a:p>
            <a:pPr algn="l"/>
            <a:r>
              <a:rPr lang="fi-FI" dirty="0" smtClean="0">
                <a:latin typeface="+mj-lt"/>
              </a:rPr>
              <a:t>- Tuon sataman tehtävänä on palvella elinkeinoelämää tarjoamalla ajanmukaisia ja kilpailukykyisiä satamapalveluita kaikille.</a:t>
            </a:r>
          </a:p>
          <a:p>
            <a:pPr marL="457200" indent="-457200" algn="l">
              <a:buFontTx/>
              <a:buChar char="-"/>
            </a:pPr>
            <a:endParaRPr lang="fi-FI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829" y="0"/>
            <a:ext cx="1512171" cy="129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Aiheeseen liittyvä kuv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224" y="5790144"/>
            <a:ext cx="2350775" cy="106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294" y="3140968"/>
            <a:ext cx="1753705" cy="152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7858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980728"/>
          </a:xfrm>
        </p:spPr>
        <p:txBody>
          <a:bodyPr>
            <a:normAutofit/>
          </a:bodyPr>
          <a:lstStyle/>
          <a:p>
            <a:pPr algn="ctr"/>
            <a:r>
              <a:rPr lang="fi-FI" sz="4300" u="sng" dirty="0" smtClean="0"/>
              <a:t>TEOLLISUUSALUEEN YRITYKSIÄ</a:t>
            </a:r>
            <a:endParaRPr lang="fi-FI" sz="4300" u="sng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33400" y="908720"/>
            <a:ext cx="7854696" cy="5616624"/>
          </a:xfrm>
        </p:spPr>
        <p:txBody>
          <a:bodyPr>
            <a:normAutofit/>
          </a:bodyPr>
          <a:lstStyle/>
          <a:p>
            <a:pPr algn="ctr"/>
            <a:r>
              <a:rPr lang="fi-FI" sz="4000" dirty="0" smtClean="0">
                <a:latin typeface="+mj-lt"/>
              </a:rPr>
              <a:t>Seuraavissa dioissa esittelemme neljä Rauman teollisuusalueen yritystä.</a:t>
            </a:r>
          </a:p>
          <a:p>
            <a:pPr algn="ctr"/>
            <a:endParaRPr lang="fi-FI" sz="4000" dirty="0">
              <a:latin typeface="+mj-lt"/>
            </a:endParaRPr>
          </a:p>
          <a:p>
            <a:pPr algn="ctr"/>
            <a:r>
              <a:rPr lang="fi-FI" sz="4000" b="1" i="1" u="sng" dirty="0" smtClean="0">
                <a:latin typeface="+mj-lt"/>
              </a:rPr>
              <a:t>TOIVOTTAVASTI VIIHDYTTE!</a:t>
            </a:r>
            <a:endParaRPr lang="fi-FI" sz="4000" b="1" i="1" u="sng" dirty="0">
              <a:latin typeface="+mj-lt"/>
            </a:endParaRPr>
          </a:p>
        </p:txBody>
      </p:sp>
      <p:sp>
        <p:nvSpPr>
          <p:cNvPr id="4" name="AutoShape 2" descr="Kuvahaun tulos haulle rolls royce logo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324" y="-1871664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56" y="4362149"/>
            <a:ext cx="2491824" cy="249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58121"/>
            <a:ext cx="2499880" cy="249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70559"/>
            <a:ext cx="4176464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3759319"/>
            <a:ext cx="1835034" cy="170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6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908720"/>
          </a:xfrm>
        </p:spPr>
        <p:txBody>
          <a:bodyPr>
            <a:normAutofit/>
          </a:bodyPr>
          <a:lstStyle/>
          <a:p>
            <a:pPr algn="ctr"/>
            <a:r>
              <a:rPr lang="fi-FI" sz="4300" u="sng" dirty="0" smtClean="0"/>
              <a:t>ROLLS-ROYCE</a:t>
            </a:r>
            <a:endParaRPr lang="fi-FI" sz="4300" u="sng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33400" y="908720"/>
            <a:ext cx="7854696" cy="5688632"/>
          </a:xfrm>
        </p:spPr>
        <p:txBody>
          <a:bodyPr>
            <a:normAutofit lnSpcReduction="10000"/>
          </a:bodyPr>
          <a:lstStyle/>
          <a:p>
            <a:pPr algn="l"/>
            <a:r>
              <a:rPr lang="fi-FI" dirty="0" smtClean="0">
                <a:latin typeface="+mj-lt"/>
              </a:rPr>
              <a:t>- Rolls-Royce on yritys Raumalla.</a:t>
            </a:r>
          </a:p>
          <a:p>
            <a:pPr algn="l"/>
            <a:r>
              <a:rPr lang="fi-FI" dirty="0" smtClean="0">
                <a:latin typeface="+mj-lt"/>
              </a:rPr>
              <a:t>- Pienempien Raumalla valmistavien laitteiden teho on 300 ja suurimpien 7500 kilowattia. </a:t>
            </a:r>
          </a:p>
          <a:p>
            <a:pPr algn="l"/>
            <a:r>
              <a:rPr lang="fi-FI" dirty="0" smtClean="0">
                <a:latin typeface="+mj-lt"/>
              </a:rPr>
              <a:t>- Alueella toimii myös menestyviä veturiyrityksiä, joilla on laaja, tiivis ja tehokas toimi verkosta.</a:t>
            </a:r>
          </a:p>
          <a:p>
            <a:pPr algn="l"/>
            <a:r>
              <a:rPr lang="fi-FI" dirty="0" smtClean="0">
                <a:latin typeface="+mj-lt"/>
              </a:rPr>
              <a:t>- Laadukkaat Rauman kaupungin yrityspalvelut ovat käytettävissä.</a:t>
            </a:r>
          </a:p>
          <a:p>
            <a:pPr algn="l"/>
            <a:r>
              <a:rPr lang="fi-FI" dirty="0" smtClean="0">
                <a:latin typeface="+mj-lt"/>
              </a:rPr>
              <a:t>- </a:t>
            </a:r>
            <a:r>
              <a:rPr lang="fi-FI" dirty="0" smtClean="0">
                <a:latin typeface="+mj-lt"/>
              </a:rPr>
              <a:t>Logistisesti erinomainen sijainti meren </a:t>
            </a:r>
            <a:r>
              <a:rPr lang="fi-FI" dirty="0" smtClean="0">
                <a:latin typeface="+mj-lt"/>
              </a:rPr>
              <a:t>rannalla sataman vieressä, maantie- ja rautatie yhteydet perille.</a:t>
            </a:r>
          </a:p>
          <a:p>
            <a:pPr algn="ctr"/>
            <a:r>
              <a:rPr lang="fi-FI" b="1" u="sng" dirty="0" smtClean="0">
                <a:latin typeface="+mj-lt"/>
              </a:rPr>
              <a:t>ROLLS-ROYCEN HISTORIA</a:t>
            </a:r>
          </a:p>
          <a:p>
            <a:pPr algn="l"/>
            <a:r>
              <a:rPr lang="fi-FI" dirty="0" smtClean="0">
                <a:latin typeface="+mj-lt"/>
              </a:rPr>
              <a:t>- Rolls- Royce oli Englantilainen yritys alun perin.</a:t>
            </a:r>
          </a:p>
          <a:p>
            <a:pPr algn="l"/>
            <a:r>
              <a:rPr lang="fi-FI" dirty="0" smtClean="0">
                <a:latin typeface="+mj-lt"/>
              </a:rPr>
              <a:t>- Tämä yritys on historiallisena aikana rakentanut monenlaista.</a:t>
            </a:r>
            <a:endParaRPr lang="fi-FI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88309"/>
            <a:ext cx="2339752" cy="131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780027"/>
            <a:ext cx="3563888" cy="106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30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rta">
  <a:themeElements>
    <a:clrScheme name="Virta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irta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irt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416</TotalTime>
  <Words>773</Words>
  <Application>Microsoft Office PowerPoint</Application>
  <PresentationFormat>Näytössä katseltava diaesitys (4:3)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4" baseType="lpstr">
      <vt:lpstr>Virta</vt:lpstr>
      <vt:lpstr>RAUMAN MERIALUE JA TEOLLISUUSALUE</vt:lpstr>
      <vt:lpstr>RAUMAN MERIALUE</vt:lpstr>
      <vt:lpstr>YLEISTÄ TIETOA RAUMAN MERIALUEESTA</vt:lpstr>
      <vt:lpstr>KOMPPI</vt:lpstr>
      <vt:lpstr>RAUMAN TEOLLISUUS</vt:lpstr>
      <vt:lpstr>RAUMAN TELAKKA</vt:lpstr>
      <vt:lpstr>RAUMAN SATAMA</vt:lpstr>
      <vt:lpstr>TEOLLISUUSALUEEN YRITYKSIÄ</vt:lpstr>
      <vt:lpstr>ROLLS-ROYCE</vt:lpstr>
      <vt:lpstr>UPM</vt:lpstr>
      <vt:lpstr>RAUMASTER OY</vt:lpstr>
      <vt:lpstr>ORAS</vt:lpstr>
      <vt:lpstr>KIITOS, KUN KATSOIT!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Rauman merialue ja teollisuus</dc:title>
  <dc:creator>Windows-käyttäjä</dc:creator>
  <cp:lastModifiedBy>Windows-käyttäjä</cp:lastModifiedBy>
  <cp:revision>57</cp:revision>
  <dcterms:created xsi:type="dcterms:W3CDTF">2017-04-25T06:46:31Z</dcterms:created>
  <dcterms:modified xsi:type="dcterms:W3CDTF">2017-04-28T06:27:37Z</dcterms:modified>
</cp:coreProperties>
</file>