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67" r:id="rId13"/>
    <p:sldId id="268" r:id="rId14"/>
    <p:sldId id="270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721"/>
  </p:normalViewPr>
  <p:slideViewPr>
    <p:cSldViewPr snapToGrid="0" snapToObjects="1">
      <p:cViewPr varScale="1">
        <p:scale>
          <a:sx n="108" d="100"/>
          <a:sy n="108" d="100"/>
        </p:scale>
        <p:origin x="-84" y="-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fld id="{1B626542-CD50-C440-A59B-8307E59D607D}" type="datetimeFigureOut">
              <a:rPr lang="fi-FI" smtClean="0"/>
              <a:pPr/>
              <a:t>8.9.2019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57DD38EC-A6F6-6146-BB12-6D5B8E76D07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1" name="Suorakulmio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Suorakulmio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uorakulmio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Suorakulmio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6542-CD50-C440-A59B-8307E59D607D}" type="datetimeFigureOut">
              <a:rPr lang="fi-FI" smtClean="0"/>
              <a:pPr/>
              <a:t>8.9.2019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38EC-A6F6-6146-BB12-6D5B8E76D07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6542-CD50-C440-A59B-8307E59D607D}" type="datetimeFigureOut">
              <a:rPr lang="fi-FI" smtClean="0"/>
              <a:pPr/>
              <a:t>8.9.2019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38EC-A6F6-6146-BB12-6D5B8E76D07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asakylkinen kolmio 7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6542-CD50-C440-A59B-8307E59D607D}" type="datetimeFigureOut">
              <a:rPr lang="fi-FI" smtClean="0"/>
              <a:pPr/>
              <a:t>8.9.2019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38EC-A6F6-6146-BB12-6D5B8E76D07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1B626542-CD50-C440-A59B-8307E59D607D}" type="datetimeFigureOut">
              <a:rPr lang="fi-FI" smtClean="0"/>
              <a:pPr/>
              <a:t>8.9.2019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57DD38EC-A6F6-6146-BB12-6D5B8E76D07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6542-CD50-C440-A59B-8307E59D607D}" type="datetimeFigureOut">
              <a:rPr lang="fi-FI" smtClean="0"/>
              <a:pPr/>
              <a:t>8.9.2019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38EC-A6F6-6146-BB12-6D5B8E76D07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6542-CD50-C440-A59B-8307E59D607D}" type="datetimeFigureOut">
              <a:rPr lang="fi-FI" smtClean="0"/>
              <a:pPr/>
              <a:t>8.9.2019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38EC-A6F6-6146-BB12-6D5B8E76D07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6542-CD50-C440-A59B-8307E59D607D}" type="datetimeFigureOut">
              <a:rPr lang="fi-FI" smtClean="0"/>
              <a:pPr/>
              <a:t>8.9.2019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38EC-A6F6-6146-BB12-6D5B8E76D07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asakylkinen kolmio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6542-CD50-C440-A59B-8307E59D607D}" type="datetimeFigureOut">
              <a:rPr lang="fi-FI" smtClean="0"/>
              <a:pPr/>
              <a:t>8.9.2019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38EC-A6F6-6146-BB12-6D5B8E76D07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Suora yhdysviiva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asakylkinen kolmio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6542-CD50-C440-A59B-8307E59D607D}" type="datetimeFigureOut">
              <a:rPr lang="fi-FI" smtClean="0"/>
              <a:pPr/>
              <a:t>8.9.2019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38EC-A6F6-6146-BB12-6D5B8E76D07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asakylkinen kolmio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isällön paikkamerkki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6542-CD50-C440-A59B-8307E59D607D}" type="datetimeFigureOut">
              <a:rPr lang="fi-FI" smtClean="0"/>
              <a:pPr/>
              <a:t>8.9.2019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D38EC-A6F6-6146-BB12-6D5B8E76D07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asakylkinen kolmio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  <a:lum/>
          </a:blip>
          <a:srcRect/>
          <a:stretch>
            <a:fillRect t="-41000" b="-4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626542-CD50-C440-A59B-8307E59D607D}" type="datetimeFigureOut">
              <a:rPr lang="fi-FI" smtClean="0"/>
              <a:pPr/>
              <a:t>8.9.2019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DD38EC-A6F6-6146-BB12-6D5B8E76D07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8" name="Suora yhdysviiva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uora yhdysviiva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asakylkinen kolmio 9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8. </a:t>
            </a:r>
            <a:r>
              <a:rPr lang="en-US" b="1" dirty="0" err="1"/>
              <a:t>Älykkyys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s. 108-121</a:t>
            </a:r>
          </a:p>
        </p:txBody>
      </p:sp>
    </p:spTree>
    <p:extLst>
      <p:ext uri="{BB962C8B-B14F-4D97-AF65-F5344CB8AC3E}">
        <p14:creationId xmlns:p14="http://schemas.microsoft.com/office/powerpoint/2010/main" xmlns="" val="778904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49111F-F525-D54D-BFF2-DE3A94838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Älykkyyden hermostollinen perusta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11C4EF-648B-C141-B259-D7D90E17C53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älykkyyden kannalta tärkeitä aivoalueita ovat esimerkiksi </a:t>
            </a:r>
            <a:r>
              <a:rPr lang="fi-FI" b="1" dirty="0"/>
              <a:t>otsalohkot</a:t>
            </a:r>
            <a:r>
              <a:rPr lang="fi-FI" dirty="0"/>
              <a:t> ja </a:t>
            </a:r>
            <a:r>
              <a:rPr lang="fi-FI" b="1" dirty="0"/>
              <a:t>päälakilohkot</a:t>
            </a:r>
            <a:endParaRPr lang="fi-FI" dirty="0"/>
          </a:p>
          <a:p>
            <a:r>
              <a:rPr lang="fi-FI" dirty="0"/>
              <a:t>lisäksi </a:t>
            </a:r>
            <a:r>
              <a:rPr lang="fi-FI" dirty="0" err="1"/>
              <a:t>limbisen</a:t>
            </a:r>
            <a:r>
              <a:rPr lang="fi-FI" dirty="0"/>
              <a:t> järjestelmän alueet kuten muistille tärkeä </a:t>
            </a:r>
            <a:r>
              <a:rPr lang="fi-FI" b="1" dirty="0" err="1"/>
              <a:t>hippokampus</a:t>
            </a:r>
            <a:r>
              <a:rPr lang="fi-FI" dirty="0"/>
              <a:t> ovat keskeisessä roolissa</a:t>
            </a:r>
          </a:p>
          <a:p>
            <a:r>
              <a:rPr lang="fi-FI" dirty="0"/>
              <a:t>kognitiivisesti kyvykkäillä havaitaan vähemmän muutoksia aivoalueiden aktivaatiossa erilaisten haastavien tehtävien yhteydessä</a:t>
            </a:r>
          </a:p>
          <a:p>
            <a:r>
              <a:rPr lang="fi-FI" dirty="0"/>
              <a:t>hermosolujen viestinnän nopeus ja tehokkuus useiden eri aivoalueiden välillä on keskeistä älykkyydelle</a:t>
            </a:r>
          </a:p>
          <a:p>
            <a:r>
              <a:rPr lang="fi-FI" dirty="0"/>
              <a:t>erityisesti tehokkaat yhteydet otsalohkojen ja päälakilohkojen välillä tärkeitä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457311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4A6913-4940-0D4E-BAB7-BAB98CCBF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CB4CADAA-99C3-BB4A-95B2-497247E43315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504690" y="598989"/>
            <a:ext cx="4892178" cy="5668715"/>
          </a:xfrm>
        </p:spPr>
      </p:pic>
    </p:spTree>
    <p:extLst>
      <p:ext uri="{BB962C8B-B14F-4D97-AF65-F5344CB8AC3E}">
        <p14:creationId xmlns:p14="http://schemas.microsoft.com/office/powerpoint/2010/main" xmlns="" val="63213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4D1717-F110-C941-9B18-B507EDFFA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Useita älykkyyksiä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28FBEED-CE10-6F4C-9F08-1961FF412F3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yleisälykkyyttä ja testien kautta arvioitavaa älykkyyttä on myös kritisoitu</a:t>
            </a:r>
          </a:p>
          <a:p>
            <a:r>
              <a:rPr lang="fi-FI" b="1" dirty="0"/>
              <a:t>Howard </a:t>
            </a:r>
            <a:r>
              <a:rPr lang="fi-FI" b="1" dirty="0" err="1"/>
              <a:t>Gardner</a:t>
            </a:r>
            <a:r>
              <a:rPr lang="fi-FI" dirty="0"/>
              <a:t>: älykkyyttä on tarkasteltava laajemmin erilaisten älykkyyksien kautta</a:t>
            </a:r>
          </a:p>
          <a:p>
            <a:pPr lvl="1"/>
            <a:r>
              <a:rPr lang="fi-FI" dirty="0"/>
              <a:t>näitä ovat esimerkiksi musiikillinen tai liikunnallinen lahjakkuus</a:t>
            </a:r>
          </a:p>
          <a:p>
            <a:r>
              <a:rPr lang="fi-FI" b="1" dirty="0"/>
              <a:t>Robert </a:t>
            </a:r>
            <a:r>
              <a:rPr lang="fi-FI" b="1" dirty="0" err="1"/>
              <a:t>Sternberg</a:t>
            </a:r>
            <a:r>
              <a:rPr lang="fi-FI" dirty="0"/>
              <a:t>: älykkyyden kolme muotoa:</a:t>
            </a:r>
          </a:p>
          <a:p>
            <a:pPr lvl="1"/>
            <a:r>
              <a:rPr lang="fi-FI" b="1" dirty="0"/>
              <a:t>analyyttinen älykkyys</a:t>
            </a:r>
            <a:r>
              <a:rPr lang="fi-FI" dirty="0"/>
              <a:t> tarkoittaa erityisesti tieteelliseen ajatteluun liitettyjä taitoja</a:t>
            </a:r>
          </a:p>
          <a:p>
            <a:pPr lvl="1"/>
            <a:r>
              <a:rPr lang="fi-FI" b="1" dirty="0"/>
              <a:t>luova älykkyys </a:t>
            </a:r>
            <a:r>
              <a:rPr lang="fi-FI" dirty="0"/>
              <a:t>tarkoittaa ihmisen kykyä nähdä tilanteita ja asioita monesta eri näkökulmasta ja keksiä uusia ratkaisuja erilaisiin ongelmiin</a:t>
            </a:r>
          </a:p>
          <a:p>
            <a:pPr lvl="1"/>
            <a:r>
              <a:rPr lang="fi-FI" b="1" dirty="0"/>
              <a:t>käytännöllinen älykkyys </a:t>
            </a:r>
            <a:r>
              <a:rPr lang="fi-FI" dirty="0"/>
              <a:t>tarkoittaa ihmisen kykyä toimia taitavasti siinä ympäristössä, jossa hän elää</a:t>
            </a:r>
          </a:p>
          <a:p>
            <a:r>
              <a:rPr lang="fi-FI" b="1" dirty="0"/>
              <a:t>tunneäly</a:t>
            </a:r>
            <a:r>
              <a:rPr lang="fi-FI" dirty="0"/>
              <a:t> tarkoittaa kykyä tunnistaa, käsitellä, säädellä ja ymmärtää tunteita</a:t>
            </a:r>
          </a:p>
          <a:p>
            <a:r>
              <a:rPr lang="fi-FI" dirty="0"/>
              <a:t>kritiikin mukaan useita älykkyyksiä ei voida luotettavasti mitata </a:t>
            </a:r>
          </a:p>
          <a:p>
            <a:r>
              <a:rPr lang="fi-FI" dirty="0"/>
              <a:t>kriitikoiden mukaan esimerkiksi tunneälyssä on vain kyse esimerkiksi tiettyjen piirteiden, kuten vaikkapa sovinnollisuuden korkeasta ilmenemisestä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386246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821EEC-7657-F544-917A-59DEBEE6F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Voiko älykkyyteen vaikuttaa?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86D672-FCE8-7E42-90DF-D2CE7CCED2A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älykkyyteen vaikuttaa erityisesti ravinto, koulutus, terveydenhuolto ja näiden hyvä taso</a:t>
            </a:r>
          </a:p>
          <a:p>
            <a:r>
              <a:rPr lang="fi-FI" b="1" dirty="0" err="1"/>
              <a:t>Flynnin</a:t>
            </a:r>
            <a:r>
              <a:rPr lang="fi-FI" b="1" dirty="0"/>
              <a:t> efekti</a:t>
            </a:r>
            <a:r>
              <a:rPr lang="fi-FI" dirty="0"/>
              <a:t>: älykkyystestien tulokset nousevat aina sukupolvelta toiselle</a:t>
            </a:r>
          </a:p>
          <a:p>
            <a:r>
              <a:rPr lang="fi-FI" dirty="0" err="1"/>
              <a:t>Flynnin</a:t>
            </a:r>
            <a:r>
              <a:rPr lang="fi-FI" dirty="0"/>
              <a:t> efekti voi johtua esimerkiksi koulutuksen ja muiden ympäristötekijöiden paremmasta saatavuudesta ajan myötä tai esimerkiksi tieteellisen ajattelun perusteiden paremmasta tuntemuksesta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359282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684C94-A849-E149-B9BE-DF7592586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Ajattelutavat ja älykkyys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2B0041-3E75-6B44-B41B-A6B486E8C90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b="1" dirty="0" err="1"/>
              <a:t>Carol</a:t>
            </a:r>
            <a:r>
              <a:rPr lang="fi-FI" b="1" dirty="0"/>
              <a:t> </a:t>
            </a:r>
            <a:r>
              <a:rPr lang="fi-FI" b="1" dirty="0" err="1"/>
              <a:t>Dweck</a:t>
            </a:r>
            <a:r>
              <a:rPr lang="fi-FI" dirty="0"/>
              <a:t>: ajattelutavat tärkeitä toiminnassa</a:t>
            </a:r>
          </a:p>
          <a:p>
            <a:pPr lvl="1"/>
            <a:r>
              <a:rPr lang="fi-FI" b="1" dirty="0"/>
              <a:t>kasvun ajattelutapa</a:t>
            </a:r>
            <a:r>
              <a:rPr lang="fi-FI" dirty="0"/>
              <a:t>:</a:t>
            </a:r>
            <a:r>
              <a:rPr lang="fi-FI" b="1" dirty="0"/>
              <a:t> </a:t>
            </a:r>
            <a:r>
              <a:rPr lang="fi-FI" dirty="0"/>
              <a:t>älykkyys ja muut kyvyt nähdään muuttuvina ja sellaisina, että yksilö voi itse vaikuttaa niihin</a:t>
            </a:r>
          </a:p>
          <a:p>
            <a:pPr lvl="1"/>
            <a:r>
              <a:rPr lang="fi-FI" b="1" dirty="0"/>
              <a:t>muuttumaton </a:t>
            </a:r>
            <a:r>
              <a:rPr lang="fi-FI" dirty="0"/>
              <a:t>ajattelutapa: älykkyyden ja kykyjen nähdään olevan muuttumattomia</a:t>
            </a:r>
          </a:p>
          <a:p>
            <a:r>
              <a:rPr lang="fi-FI" dirty="0"/>
              <a:t>kasvun ajattelutapaa hyödyntävät henkilöt näyttävät suoriutuvan paremmin myös älykkyyttä vaativista testeistä </a:t>
            </a:r>
          </a:p>
          <a:p>
            <a:r>
              <a:rPr lang="fi-FI" dirty="0"/>
              <a:t>kasvun ajattelutapa erityisen tärkeä, kun yksilö kohtaa erilaisia haastavia tehtäviä ja tilanteita</a:t>
            </a:r>
          </a:p>
          <a:p>
            <a:r>
              <a:rPr lang="fi-FI" dirty="0"/>
              <a:t>pelkkä ajattelutapojen muutos ei kuitenkaan välttämättä paranna suoriutumista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21706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3663"/>
            <a:ext cx="10515600" cy="1325563"/>
          </a:xfrm>
        </p:spPr>
        <p:txBody>
          <a:bodyPr/>
          <a:lstStyle/>
          <a:p>
            <a:r>
              <a:rPr lang="fi-FI" b="1" dirty="0"/>
              <a:t>Mitä on älykkyys?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395413"/>
            <a:ext cx="10515600" cy="4351338"/>
          </a:xfrm>
        </p:spPr>
        <p:txBody>
          <a:bodyPr>
            <a:noAutofit/>
          </a:bodyPr>
          <a:lstStyle/>
          <a:p>
            <a:r>
              <a:rPr lang="fi-FI" b="1" dirty="0"/>
              <a:t>älykkyys</a:t>
            </a:r>
            <a:r>
              <a:rPr lang="fi-FI" dirty="0"/>
              <a:t> voidaan määritellä esimerkiksi yleiseksi kognitiiviseksi kyvykkyydeksi, jonka avulla yksilö pystyy reagoimaan uusiin tilanteisiin ja monimutkaisiin ongelmiin </a:t>
            </a:r>
          </a:p>
          <a:p>
            <a:r>
              <a:rPr lang="fi-FI" b="1" dirty="0"/>
              <a:t>psykometrinen älykkyys </a:t>
            </a:r>
            <a:r>
              <a:rPr lang="fi-FI" dirty="0"/>
              <a:t>viittaa erityisesti älykkyystestien kautta arvioitavaan älykkyyteen </a:t>
            </a:r>
          </a:p>
          <a:p>
            <a:r>
              <a:rPr lang="fi-FI" dirty="0"/>
              <a:t>osa tutkijoista näkee älykkyyden laajempana käsitteenä kuin vain kognitiivisiin kykyihin liittyvänä</a:t>
            </a:r>
          </a:p>
        </p:txBody>
      </p:sp>
    </p:spTree>
    <p:extLst>
      <p:ext uri="{BB962C8B-B14F-4D97-AF65-F5344CB8AC3E}">
        <p14:creationId xmlns:p14="http://schemas.microsoft.com/office/powerpoint/2010/main" xmlns="" val="415078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0E6BD9-0A1A-3F40-A132-A82D98926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Älykkyyden mittaaminen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465BCDE-EB5C-3943-9927-6E92586D844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kognitiivisten kykyjen testi tai älykkyystesti arvioi laajasti yksilön suoriutumista haastavissa kognitiivisissa tehtävissä</a:t>
            </a:r>
          </a:p>
          <a:p>
            <a:r>
              <a:rPr lang="fi-FI" dirty="0"/>
              <a:t>keskiarvo tuloksista on 100</a:t>
            </a:r>
          </a:p>
          <a:p>
            <a:r>
              <a:rPr lang="fi-FI" dirty="0"/>
              <a:t>älykkyysosamäärä tarkoittaa testien yhteistulosta</a:t>
            </a:r>
          </a:p>
          <a:p>
            <a:r>
              <a:rPr lang="fi-FI" dirty="0"/>
              <a:t>tunnetuimpia kognitiivisen kyvykkyyden testejä on </a:t>
            </a:r>
            <a:r>
              <a:rPr lang="fi-FI" b="1" dirty="0"/>
              <a:t>WAIS</a:t>
            </a:r>
          </a:p>
          <a:p>
            <a:r>
              <a:rPr lang="fi-FI" dirty="0"/>
              <a:t>useaan kertaan testattuna yksilöiden tulokset korreloivat vahvasti keskenään eli testit näyttävät mittaavan jonkinlaista pysyvää kognitiivista kyvykkyyttä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331020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B18532-AC07-9B43-8E77-4EF3521D3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Yleinen älykkyys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8BD7EB1-183A-5D4A-92C6-5D5BB4B04D9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kognitiivisten kykyjen testien eri osa-alueiden tulokset korreloivat vahvasti keskenään</a:t>
            </a:r>
          </a:p>
          <a:p>
            <a:r>
              <a:rPr lang="fi-FI" b="1" dirty="0"/>
              <a:t>yleisälykkyys</a:t>
            </a:r>
            <a:r>
              <a:rPr lang="fi-FI" dirty="0"/>
              <a:t> (yleistekijä, g): kyky, joka auttaa yksilöä pärjäämään monissa erilaisissa tiedonkäsittelytehtävissä ja on eri älykkyystestien osa-alueissa suoriutumisen taustalla</a:t>
            </a:r>
          </a:p>
          <a:p>
            <a:r>
              <a:rPr lang="fi-FI" dirty="0"/>
              <a:t>yleisälykkyyttä ei voida suoraan mitata yksittäisillä testeillä</a:t>
            </a:r>
          </a:p>
          <a:p>
            <a:r>
              <a:rPr lang="fi-FI" b="1" dirty="0"/>
              <a:t>erityistekijät</a:t>
            </a:r>
            <a:r>
              <a:rPr lang="fi-FI" dirty="0"/>
              <a:t> (s): erityinen kyvykkyys jossakin kognitiivisen toiminnan osa-alueessa (esim. muisti tai päättely)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546466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2C4260-EF3E-844A-A65E-C134047BF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Erilaiset älykkyyden mallit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7D7A9B-6BBF-9743-9B6F-FD6DCE90668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taustalla malleissa on usein yleisälykkyys</a:t>
            </a:r>
          </a:p>
          <a:p>
            <a:r>
              <a:rPr lang="fi-FI" dirty="0"/>
              <a:t>lisäksi älykkyys jaetaan erityistekijöihin, jotka ovat esimerkiksi näönvarainen havaintokyky, kielellinen havaintokyky, avaruudellinen havaintokyky ja prosessointinopeus</a:t>
            </a:r>
          </a:p>
          <a:p>
            <a:r>
              <a:rPr lang="fi-FI" dirty="0"/>
              <a:t>toinen suosittu tapa hahmottaa älykkyyttä on hahmottaa sitä joustavan ja kiteytyneen älykkyyden kautta</a:t>
            </a:r>
          </a:p>
          <a:p>
            <a:r>
              <a:rPr lang="fi-FI" b="1" dirty="0"/>
              <a:t>joustava älykkyys </a:t>
            </a:r>
            <a:r>
              <a:rPr lang="fi-FI" dirty="0"/>
              <a:t>on suurempaa varhaisissa ikävaiheissa ja tarkoittaa kykyä reagoida uusiin tilanteisiin ja ongelmiin nopeasti ja uusilla tavoilla ilman aiemman tiedon käyttöä</a:t>
            </a:r>
          </a:p>
          <a:p>
            <a:r>
              <a:rPr lang="fi-FI" b="1" dirty="0"/>
              <a:t>kiteytynyt älykkyys </a:t>
            </a:r>
            <a:r>
              <a:rPr lang="fi-FI" dirty="0"/>
              <a:t>tarkoittaa ongelmien ratkaisemista ja tilanteisiin reagoimista aiempien kerättyjen tietojen pohjalta muodostettujen ratkaisujen avulla.</a:t>
            </a:r>
          </a:p>
          <a:p>
            <a:r>
              <a:rPr lang="fi-FI" dirty="0"/>
              <a:t>joustava älykkyys vähenee iän myötä, kiteytynyt puolestaan lisääntyy</a:t>
            </a:r>
          </a:p>
        </p:txBody>
      </p:sp>
    </p:spTree>
    <p:extLst>
      <p:ext uri="{BB962C8B-B14F-4D97-AF65-F5344CB8AC3E}">
        <p14:creationId xmlns:p14="http://schemas.microsoft.com/office/powerpoint/2010/main" xmlns="" val="292337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FB5491-CAFC-A24B-B4C0-27F457A73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32833372-BD8A-9047-9A82-3C9ECCBCE6C0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 rotWithShape="1">
          <a:blip r:embed="rId2"/>
          <a:srcRect l="1" r="-17296" b="39253"/>
          <a:stretch/>
        </p:blipFill>
        <p:spPr>
          <a:xfrm>
            <a:off x="3193199" y="610140"/>
            <a:ext cx="5805601" cy="5679385"/>
          </a:xfrm>
        </p:spPr>
      </p:pic>
    </p:spTree>
    <p:extLst>
      <p:ext uri="{BB962C8B-B14F-4D97-AF65-F5344CB8AC3E}">
        <p14:creationId xmlns:p14="http://schemas.microsoft.com/office/powerpoint/2010/main" xmlns="" val="336370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8B849C-07BB-314A-A3E9-3FABD13F9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51B40BF-2D02-2F47-B34A-6CB51CE7F054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38200" y="532800"/>
            <a:ext cx="10328198" cy="5419906"/>
          </a:xfrm>
        </p:spPr>
      </p:pic>
    </p:spTree>
    <p:extLst>
      <p:ext uri="{BB962C8B-B14F-4D97-AF65-F5344CB8AC3E}">
        <p14:creationId xmlns:p14="http://schemas.microsoft.com/office/powerpoint/2010/main" xmlns="" val="172700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F36098-361D-7049-9FF6-4044B18E5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Älykkyys ja yksilön toiminta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9ED67E5-26F3-7648-B944-488A2DFC130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älykkyys näyttää ennustavan koulumenestystä</a:t>
            </a:r>
          </a:p>
          <a:p>
            <a:r>
              <a:rPr lang="fi-FI" dirty="0"/>
              <a:t>esimerkiksi ADHD eli tarkkaavaisuus- ja ylivilkkaushäiriö voi häiritä opiskelua, vaikka se ei vaikutakaan älykkyyteen</a:t>
            </a:r>
          </a:p>
          <a:p>
            <a:r>
              <a:rPr lang="fi-FI" dirty="0"/>
              <a:t>älykkyyden on havaittu olevan yhteydessä myös parempaan työmenestykseen ja terveyteen</a:t>
            </a:r>
          </a:p>
          <a:p>
            <a:r>
              <a:rPr lang="fi-FI" dirty="0"/>
              <a:t>tämä voi liittyä kykyyn havainnoida ja harkita erilaisissa valintatilanteissa ja kykyä ratkaista monimutkaisia ongelmatilanteita elämässä</a:t>
            </a:r>
          </a:p>
          <a:p>
            <a:r>
              <a:rPr lang="fi-FI" dirty="0"/>
              <a:t>älykkyyden lisäksi useat tekijät kuten tehokas itsesäätely, tasapainoinen tunne-elämä, hyvä terveydenhuolto ja muut tekijät voivat olla myös yhteyksien taustalla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248151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C02029-8DAF-0748-BF0D-5C1A515C2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Älykkyys, perimä ja ympäristö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17EB9A-E42F-9041-94B8-B0A66D29B22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älykkyys on yksi voimakkaimmin periytyvistä ominaisuuksista</a:t>
            </a:r>
          </a:p>
          <a:p>
            <a:r>
              <a:rPr lang="fi-FI" dirty="0"/>
              <a:t>identtisillä kaksosilla älykkyysosamäärä on selvästi lähempänä toisiaan kuin ei-identtisillä kaksosilla</a:t>
            </a:r>
          </a:p>
          <a:p>
            <a:r>
              <a:rPr lang="fi-FI" b="1" dirty="0" err="1"/>
              <a:t>polygeeninen</a:t>
            </a:r>
            <a:r>
              <a:rPr lang="fi-FI" dirty="0"/>
              <a:t> ominaisuus eli useat eri geenien ja niiden toiminnan yhdistelmät voivat tuottaa samanlaisen älykkyysosamäärän</a:t>
            </a:r>
          </a:p>
          <a:p>
            <a:r>
              <a:rPr lang="fi-FI" dirty="0"/>
              <a:t>erityisesti koulutus ja terveydenhuollon saatavuus nostavat älykkyystestien pisteitä</a:t>
            </a:r>
          </a:p>
          <a:p>
            <a:r>
              <a:rPr lang="fi-FI" dirty="0"/>
              <a:t>tämä hyöty näyttää olevan erityisesti niillä, jotka ovat huonommista oloista ja joilla koulutus tai terveydenhuolto eivät ole aiemmin olleet saatavilla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74032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lkuperäinen">
  <a:themeElements>
    <a:clrScheme name="Alkuperäin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lkuperäin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lkuperäin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58</TotalTime>
  <Words>643</Words>
  <Application>Microsoft Office PowerPoint</Application>
  <PresentationFormat>Mukautettu</PresentationFormat>
  <Paragraphs>64</Paragraphs>
  <Slides>14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Alkuperäinen</vt:lpstr>
      <vt:lpstr>8. Älykkyys</vt:lpstr>
      <vt:lpstr>Mitä on älykkyys?</vt:lpstr>
      <vt:lpstr>Älykkyyden mittaaminen</vt:lpstr>
      <vt:lpstr>Yleinen älykkyys</vt:lpstr>
      <vt:lpstr>Erilaiset älykkyyden mallit</vt:lpstr>
      <vt:lpstr>Dia 6</vt:lpstr>
      <vt:lpstr>Dia 7</vt:lpstr>
      <vt:lpstr>Älykkyys ja yksilön toiminta</vt:lpstr>
      <vt:lpstr>Älykkyys, perimä ja ympäristö</vt:lpstr>
      <vt:lpstr>Älykkyyden hermostollinen perusta</vt:lpstr>
      <vt:lpstr>Dia 11</vt:lpstr>
      <vt:lpstr>Useita älykkyyksiä</vt:lpstr>
      <vt:lpstr>Voiko älykkyyteen vaikuttaa?</vt:lpstr>
      <vt:lpstr>Ajattelutavat ja älykkyys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Älykkyys</dc:title>
  <dc:creator>Åhs, Vesa A A</dc:creator>
  <cp:lastModifiedBy>Kotikone</cp:lastModifiedBy>
  <cp:revision>7</cp:revision>
  <dcterms:created xsi:type="dcterms:W3CDTF">2018-06-13T08:52:38Z</dcterms:created>
  <dcterms:modified xsi:type="dcterms:W3CDTF">2019-09-08T13:49:19Z</dcterms:modified>
</cp:coreProperties>
</file>