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5" r:id="rId10"/>
    <p:sldId id="262" r:id="rId11"/>
    <p:sldId id="263" r:id="rId12"/>
    <p:sldId id="264" r:id="rId13"/>
    <p:sldId id="269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BF1F7-3F6C-4E7F-A1CE-0383FCF63975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EB370-5FAE-410D-8E80-1ED9C981DF2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0935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FD8D86-577B-4E1E-B005-189858DAA8CB}" type="datetimeFigureOut">
              <a:rPr lang="fi-FI" smtClean="0"/>
              <a:t>10.1.2018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921605-0F20-42CB-A406-4CBA0438F91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uopio.fi/hae-lukioon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uopio.fi/hae-lukio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intopolku.f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Yhteishaku </a:t>
            </a:r>
            <a:r>
              <a:rPr lang="fi-FI" dirty="0" smtClean="0"/>
              <a:t>2018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-yhteishaussa on mukana nuorille tarkoitettu ammatillinen peruskoulutus</a:t>
            </a:r>
            <a:r>
              <a:rPr lang="fi-FI" dirty="0"/>
              <a:t> </a:t>
            </a:r>
            <a:r>
              <a:rPr lang="fi-FI" dirty="0" smtClean="0"/>
              <a:t>ja lukiokoulutus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128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OPISKELIJAKSI OTTAMINEN LUKIOON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valintaperusteet: hakutoivejärjestys ja lukuaineiden keskiarvo (Kuopiossa vähintään 7,00)</a:t>
            </a:r>
          </a:p>
          <a:p>
            <a:r>
              <a:rPr lang="fi-FI" dirty="0" smtClean="0"/>
              <a:t>v. </a:t>
            </a:r>
            <a:r>
              <a:rPr lang="fi-FI" dirty="0" smtClean="0"/>
              <a:t>2017 </a:t>
            </a:r>
            <a:r>
              <a:rPr lang="fi-FI" dirty="0" smtClean="0"/>
              <a:t>alimmat keskiarvot Kuopion lukioihin </a:t>
            </a:r>
            <a:r>
              <a:rPr lang="fi-FI" dirty="0" smtClean="0"/>
              <a:t>7,75-8,92</a:t>
            </a:r>
            <a:endParaRPr lang="fi-FI" dirty="0" smtClean="0"/>
          </a:p>
          <a:p>
            <a:r>
              <a:rPr lang="fi-FI" dirty="0" smtClean="0"/>
              <a:t>ERIKOISLUKIOT:</a:t>
            </a:r>
          </a:p>
          <a:p>
            <a:r>
              <a:rPr lang="fi-FI" dirty="0" smtClean="0"/>
              <a:t>lukuaineiden keskiarvo + muut valintaperusteet (=pääsy- ja soveltuvuuskokeet, harrastuneisuus)</a:t>
            </a:r>
          </a:p>
          <a:p>
            <a:r>
              <a:rPr lang="fi-FI" dirty="0" smtClean="0"/>
              <a:t>maksimipistemäärä 20p (10p+10p)</a:t>
            </a:r>
          </a:p>
          <a:p>
            <a:r>
              <a:rPr lang="fi-FI" dirty="0" smtClean="0"/>
              <a:t>Kuopion erikoislukioiden </a:t>
            </a:r>
            <a:r>
              <a:rPr lang="fi-FI" dirty="0"/>
              <a:t>pääsykokeet  </a:t>
            </a:r>
            <a:r>
              <a:rPr lang="fi-FI" dirty="0" smtClean="0"/>
              <a:t>20.4.-9.5.2018</a:t>
            </a:r>
            <a:endParaRPr lang="fi-FI" dirty="0"/>
          </a:p>
          <a:p>
            <a:r>
              <a:rPr lang="fi-FI" dirty="0" smtClean="0"/>
              <a:t>kaikki lukioon hakevat täyttävät myös lukion alustavan ainevalintalomakkeen yhteishakuaikana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www.kuopio.fi/hae-lukioon</a:t>
            </a:r>
            <a:r>
              <a:rPr lang="fi-FI" dirty="0" smtClean="0"/>
              <a:t> ja lisäksi erikoislukioihin mahdolliset muut hakulomakkeet ja liitteet </a:t>
            </a:r>
          </a:p>
          <a:p>
            <a:r>
              <a:rPr lang="fi-FI" dirty="0" smtClean="0"/>
              <a:t>Muiden paikkakuntien lukioihin usein tarkemmat ainevalintalomakkeet -&gt; kysy opolta </a:t>
            </a:r>
          </a:p>
        </p:txBody>
      </p:sp>
    </p:spTree>
    <p:extLst>
      <p:ext uri="{BB962C8B-B14F-4D97-AF65-F5344CB8AC3E}">
        <p14:creationId xmlns:p14="http://schemas.microsoft.com/office/powerpoint/2010/main" val="4021533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Opiskelijavalintojen tulokset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Hyväksymiskirjeet opiskelijaksi valituille postitetaan aikaisintaan </a:t>
            </a:r>
            <a:r>
              <a:rPr lang="fi-FI" dirty="0" smtClean="0"/>
              <a:t>13.6.2018</a:t>
            </a:r>
            <a:endParaRPr lang="fi-FI" dirty="0" smtClean="0"/>
          </a:p>
          <a:p>
            <a:r>
              <a:rPr lang="fi-FI" dirty="0" smtClean="0"/>
              <a:t>Lukioiden ovilla listat valituista </a:t>
            </a:r>
            <a:r>
              <a:rPr lang="fi-FI" dirty="0" smtClean="0"/>
              <a:t>14.6.2018</a:t>
            </a:r>
          </a:p>
          <a:p>
            <a:r>
              <a:rPr lang="fi-FI" dirty="0" smtClean="0"/>
              <a:t>Listat valituista netissä 14.6.2018</a:t>
            </a:r>
            <a:endParaRPr lang="fi-FI" dirty="0" smtClean="0"/>
          </a:p>
          <a:p>
            <a:r>
              <a:rPr lang="fi-FI" dirty="0" smtClean="0"/>
              <a:t>Tiedon valinnasta antaa koulutuksen järjestäjä</a:t>
            </a:r>
          </a:p>
          <a:p>
            <a:r>
              <a:rPr lang="fi-FI" dirty="0" smtClean="0"/>
              <a:t>Opo tavoitettavissa </a:t>
            </a:r>
            <a:r>
              <a:rPr lang="fi-FI" dirty="0" smtClean="0"/>
              <a:t>14.-15.6</a:t>
            </a:r>
            <a:r>
              <a:rPr lang="fi-FI" dirty="0" smtClean="0"/>
              <a:t>. sekä </a:t>
            </a:r>
            <a:r>
              <a:rPr lang="fi-FI" dirty="0" smtClean="0"/>
              <a:t>18.-19.6.2018</a:t>
            </a:r>
            <a:endParaRPr lang="fi-FI" dirty="0" smtClean="0"/>
          </a:p>
          <a:p>
            <a:r>
              <a:rPr lang="fi-FI" dirty="0" smtClean="0"/>
              <a:t>Ohjauskirjeet ilman opiskelupaikkaa jääneille postitetaan myös aikaisintaan </a:t>
            </a:r>
            <a:r>
              <a:rPr lang="fi-FI" dirty="0" smtClean="0"/>
              <a:t>13.6.2018</a:t>
            </a:r>
            <a:endParaRPr lang="fi-FI" dirty="0" smtClean="0"/>
          </a:p>
          <a:p>
            <a:r>
              <a:rPr lang="fi-FI" dirty="0" smtClean="0"/>
              <a:t>Opiskelupaikka on otettava vastaan viimeistään </a:t>
            </a:r>
            <a:r>
              <a:rPr lang="fi-FI" dirty="0" smtClean="0"/>
              <a:t>28.6.2018 </a:t>
            </a:r>
            <a:r>
              <a:rPr lang="fi-FI" dirty="0" smtClean="0"/>
              <a:t>(Kuopion lukioissa jo ke </a:t>
            </a:r>
            <a:r>
              <a:rPr lang="fi-FI" dirty="0" smtClean="0"/>
              <a:t>20.6</a:t>
            </a:r>
            <a:r>
              <a:rPr lang="fi-FI" dirty="0" smtClean="0"/>
              <a:t>. klo 15 mennessä)</a:t>
            </a:r>
          </a:p>
          <a:p>
            <a:r>
              <a:rPr lang="fi-FI" dirty="0" smtClean="0"/>
              <a:t>Kuopion lukioissa lukujärjestysten teko </a:t>
            </a:r>
            <a:r>
              <a:rPr lang="fi-FI" dirty="0" smtClean="0"/>
              <a:t>19</a:t>
            </a:r>
            <a:r>
              <a:rPr lang="fi-FI" dirty="0" smtClean="0"/>
              <a:t>.-20.6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742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Haku perusopetuksen jälkeisiin valmistaviin </a:t>
            </a:r>
            <a:br>
              <a:rPr lang="fi-FI" dirty="0"/>
            </a:br>
            <a:r>
              <a:rPr lang="fi-FI" dirty="0"/>
              <a:t>koulutuksiin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Haussa </a:t>
            </a:r>
            <a:r>
              <a:rPr lang="fi-FI" dirty="0"/>
              <a:t>ovat </a:t>
            </a:r>
            <a:r>
              <a:rPr lang="fi-FI" dirty="0" smtClean="0"/>
              <a:t>mukana</a:t>
            </a:r>
            <a:endParaRPr lang="fi-FI" dirty="0"/>
          </a:p>
          <a:p>
            <a:pPr lvl="1"/>
            <a:r>
              <a:rPr lang="fi-FI" dirty="0" smtClean="0"/>
              <a:t>Kymppiluokat</a:t>
            </a:r>
            <a:endParaRPr lang="fi-FI" dirty="0"/>
          </a:p>
          <a:p>
            <a:pPr lvl="1"/>
            <a:r>
              <a:rPr lang="fi-FI" dirty="0" smtClean="0"/>
              <a:t>VALMA</a:t>
            </a:r>
            <a:endParaRPr lang="fi-FI" dirty="0"/>
          </a:p>
          <a:p>
            <a:r>
              <a:rPr lang="fi-FI" dirty="0"/>
              <a:t>Hakuaika on </a:t>
            </a:r>
            <a:r>
              <a:rPr lang="fi-FI" dirty="0" smtClean="0"/>
              <a:t>22.5</a:t>
            </a:r>
            <a:r>
              <a:rPr lang="fi-FI" dirty="0" smtClean="0"/>
              <a:t>.-</a:t>
            </a:r>
            <a:r>
              <a:rPr lang="fi-FI" dirty="0"/>
              <a:t> </a:t>
            </a:r>
            <a:r>
              <a:rPr lang="fi-FI" dirty="0" smtClean="0"/>
              <a:t>24.7</a:t>
            </a:r>
            <a:r>
              <a:rPr lang="fi-FI" dirty="0" smtClean="0"/>
              <a:t>. Hakuaika </a:t>
            </a:r>
            <a:r>
              <a:rPr lang="fi-FI" dirty="0"/>
              <a:t>päättyy </a:t>
            </a:r>
            <a:r>
              <a:rPr lang="fi-FI" dirty="0" smtClean="0"/>
              <a:t>24.7</a:t>
            </a:r>
            <a:r>
              <a:rPr lang="fi-FI" dirty="0"/>
              <a:t>. klo </a:t>
            </a:r>
            <a:r>
              <a:rPr lang="fi-FI" dirty="0" smtClean="0"/>
              <a:t>15.00. Haku tehdään opintopolussa. </a:t>
            </a:r>
            <a:endParaRPr lang="fi-FI" dirty="0"/>
          </a:p>
          <a:p>
            <a:r>
              <a:rPr lang="fi-FI" dirty="0"/>
              <a:t>Hakija asettaa </a:t>
            </a:r>
            <a:r>
              <a:rPr lang="fi-FI" dirty="0" smtClean="0"/>
              <a:t>hakutoiveet (</a:t>
            </a:r>
            <a:r>
              <a:rPr lang="fi-FI" dirty="0" err="1" smtClean="0"/>
              <a:t>max</a:t>
            </a:r>
            <a:r>
              <a:rPr lang="fi-FI" dirty="0"/>
              <a:t> </a:t>
            </a:r>
            <a:r>
              <a:rPr lang="fi-FI" dirty="0" smtClean="0"/>
              <a:t>3 </a:t>
            </a:r>
            <a:r>
              <a:rPr lang="fi-FI" dirty="0"/>
              <a:t>hakutoivetta) </a:t>
            </a:r>
            <a:r>
              <a:rPr lang="fi-FI" dirty="0" smtClean="0"/>
              <a:t>ensisijaisuusjärjestykseen </a:t>
            </a:r>
            <a:endParaRPr lang="fi-FI" dirty="0"/>
          </a:p>
          <a:p>
            <a:r>
              <a:rPr lang="fi-FI" dirty="0" smtClean="0"/>
              <a:t>Kuopion 10.luokat eli lisäopetus: </a:t>
            </a:r>
            <a:r>
              <a:rPr lang="fi-FI" dirty="0" smtClean="0"/>
              <a:t>Neulamäen ja Minna Canthin </a:t>
            </a:r>
            <a:r>
              <a:rPr lang="fi-FI" dirty="0" smtClean="0"/>
              <a:t>koulut (lukiokymppi, siltakymppi)</a:t>
            </a:r>
          </a:p>
          <a:p>
            <a:r>
              <a:rPr lang="fi-FI" sz="1900" dirty="0" smtClean="0"/>
              <a:t>Vaativana </a:t>
            </a:r>
            <a:r>
              <a:rPr lang="fi-FI" sz="1900" dirty="0"/>
              <a:t>erityisenä tukena järjestettävän ammatillisen koulutuksen haku </a:t>
            </a:r>
            <a:r>
              <a:rPr lang="fi-FI" sz="1900" dirty="0" smtClean="0"/>
              <a:t>14.3</a:t>
            </a:r>
            <a:r>
              <a:rPr lang="fi-FI" sz="1900" dirty="0"/>
              <a:t>.- </a:t>
            </a:r>
            <a:r>
              <a:rPr lang="fi-FI" sz="1900" dirty="0" smtClean="0"/>
              <a:t>4.4</a:t>
            </a:r>
            <a:r>
              <a:rPr lang="fi-FI" sz="1900" dirty="0" smtClean="0"/>
              <a:t>.</a:t>
            </a:r>
            <a:endParaRPr lang="fi-FI" sz="1900" dirty="0"/>
          </a:p>
          <a:p>
            <a:pPr lvl="1"/>
            <a:r>
              <a:rPr lang="fi-FI" dirty="0"/>
              <a:t>e</a:t>
            </a:r>
            <a:r>
              <a:rPr lang="fi-FI" dirty="0" smtClean="0"/>
              <a:t>rityisopetuksena järjestettävät </a:t>
            </a:r>
            <a:r>
              <a:rPr lang="fi-FI" dirty="0"/>
              <a:t>ammatilliset </a:t>
            </a:r>
            <a:r>
              <a:rPr lang="fi-FI" dirty="0" smtClean="0"/>
              <a:t>perustutkinnot</a:t>
            </a:r>
            <a:endParaRPr lang="fi-FI" dirty="0"/>
          </a:p>
          <a:p>
            <a:pPr lvl="1"/>
            <a:r>
              <a:rPr lang="fi-FI" dirty="0"/>
              <a:t>ammatilliseen peruskoulutukseen valmentava koulutus </a:t>
            </a:r>
          </a:p>
          <a:p>
            <a:pPr lvl="1"/>
            <a:r>
              <a:rPr lang="fi-FI" dirty="0"/>
              <a:t>työhön ja itsenäiseen elämään valmentava </a:t>
            </a:r>
            <a:r>
              <a:rPr lang="fi-FI" dirty="0" smtClean="0"/>
              <a:t>koulutus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6302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Infotilaisuuksia </a:t>
            </a:r>
            <a:r>
              <a:rPr lang="fi-FI" sz="2400" dirty="0" smtClean="0"/>
              <a:t>JA LISÄTIETOA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opotunneilla vierailijoita, oppilaiden vierailut kouluilla mahdollisia</a:t>
            </a:r>
          </a:p>
          <a:p>
            <a:r>
              <a:rPr lang="fi-FI" dirty="0" smtClean="0"/>
              <a:t>5.2.2018 </a:t>
            </a:r>
            <a:r>
              <a:rPr lang="fi-FI" dirty="0" err="1" smtClean="0"/>
              <a:t>IB-lukion</a:t>
            </a:r>
            <a:r>
              <a:rPr lang="fi-FI" dirty="0" smtClean="0"/>
              <a:t> infoilta vanhemmille ja hakijoille</a:t>
            </a:r>
          </a:p>
          <a:p>
            <a:r>
              <a:rPr lang="fi-FI" dirty="0"/>
              <a:t>o</a:t>
            </a:r>
            <a:r>
              <a:rPr lang="fi-FI" dirty="0" smtClean="0"/>
              <a:t>ppaat koulun kotisivuilla</a:t>
            </a:r>
          </a:p>
          <a:p>
            <a:r>
              <a:rPr lang="fi-FI" dirty="0" err="1" smtClean="0"/>
              <a:t>opintopolku.fi</a:t>
            </a:r>
            <a:r>
              <a:rPr lang="fi-FI" dirty="0" smtClean="0"/>
              <a:t>, </a:t>
            </a:r>
            <a:r>
              <a:rPr lang="fi-FI" dirty="0" err="1" smtClean="0"/>
              <a:t>sakky.fi</a:t>
            </a:r>
            <a:r>
              <a:rPr lang="fi-FI" dirty="0" smtClean="0"/>
              <a:t>,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www.kuopio.fi/hae-lukioon</a:t>
            </a:r>
            <a:r>
              <a:rPr lang="fi-FI" dirty="0" smtClean="0"/>
              <a:t>, </a:t>
            </a:r>
            <a:r>
              <a:rPr lang="fi-FI" dirty="0" err="1" smtClean="0"/>
              <a:t>kunkoululoppuu.fi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596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70609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95536" y="548680"/>
            <a:ext cx="7529264" cy="5925272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hakuaika: </a:t>
            </a:r>
            <a:r>
              <a:rPr lang="fi-FI" dirty="0" smtClean="0"/>
              <a:t>20.2</a:t>
            </a:r>
            <a:r>
              <a:rPr lang="fi-FI" dirty="0" smtClean="0"/>
              <a:t>.-</a:t>
            </a:r>
            <a:r>
              <a:rPr lang="fi-FI" dirty="0" smtClean="0"/>
              <a:t>13.3.2018 </a:t>
            </a:r>
            <a:r>
              <a:rPr lang="fi-FI" dirty="0" smtClean="0"/>
              <a:t>klo 15.00</a:t>
            </a:r>
          </a:p>
          <a:p>
            <a:r>
              <a:rPr lang="fi-FI" dirty="0" smtClean="0"/>
              <a:t>nettihaku: </a:t>
            </a:r>
            <a:r>
              <a:rPr lang="fi-FI" dirty="0" err="1" smtClean="0">
                <a:hlinkClick r:id="rId2"/>
              </a:rPr>
              <a:t>www.opintopolku.fi</a:t>
            </a:r>
            <a:r>
              <a:rPr lang="fi-FI" dirty="0" smtClean="0"/>
              <a:t> </a:t>
            </a:r>
          </a:p>
          <a:p>
            <a:r>
              <a:rPr lang="fi-FI" dirty="0" smtClean="0"/>
              <a:t>hakutoiveita voi muuttaa vain hakuaikana</a:t>
            </a:r>
          </a:p>
          <a:p>
            <a:r>
              <a:rPr lang="fi-FI" dirty="0" smtClean="0"/>
              <a:t>muutoksen voi tehdä vain hakija (ei siis opo tai huoltaja) sähköpostitse (linkki) tai kirjeitse </a:t>
            </a:r>
          </a:p>
          <a:p>
            <a:r>
              <a:rPr lang="fi-FI" dirty="0" smtClean="0"/>
              <a:t>muutoksen teko-ohjeet saa opolta </a:t>
            </a:r>
          </a:p>
          <a:p>
            <a:r>
              <a:rPr lang="fi-FI" dirty="0"/>
              <a:t>Jos hakijalla on verkkopankkitunnukset, </a:t>
            </a:r>
            <a:r>
              <a:rPr lang="fi-FI" dirty="0" err="1"/>
              <a:t>mobiilivarmenne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    tai </a:t>
            </a:r>
            <a:r>
              <a:rPr lang="fi-FI" dirty="0"/>
              <a:t>sähköinen henkilökortti, voi hän kirjautua Oma </a:t>
            </a:r>
            <a:r>
              <a:rPr lang="fi-FI" dirty="0" smtClean="0"/>
              <a:t> Opintopolku – palveluun, jossa voi </a:t>
            </a:r>
            <a:r>
              <a:rPr lang="fi-FI" dirty="0"/>
              <a:t>muuttaa hakutoiveita </a:t>
            </a:r>
            <a:r>
              <a:rPr lang="fi-FI" dirty="0" smtClean="0"/>
              <a:t>hakuaikana ja ottaa </a:t>
            </a:r>
            <a:r>
              <a:rPr lang="fi-FI" dirty="0"/>
              <a:t>opiskelupaikan vastaan</a:t>
            </a:r>
          </a:p>
          <a:p>
            <a:r>
              <a:rPr lang="fi-FI" dirty="0" smtClean="0"/>
              <a:t>hallintolaki edellyttää huoltajan kuulemista</a:t>
            </a:r>
          </a:p>
          <a:p>
            <a:r>
              <a:rPr lang="fi-FI" dirty="0" smtClean="0"/>
              <a:t>Kuopion malli: tammikuussa </a:t>
            </a:r>
            <a:r>
              <a:rPr lang="fi-FI" dirty="0" err="1" smtClean="0"/>
              <a:t>Wilmassa</a:t>
            </a:r>
            <a:r>
              <a:rPr lang="fi-FI" dirty="0" smtClean="0"/>
              <a:t> huoltajan kuulemislomake (hakupaikka, </a:t>
            </a:r>
            <a:r>
              <a:rPr lang="fi-FI" dirty="0"/>
              <a:t>hakutoiveet</a:t>
            </a:r>
            <a:r>
              <a:rPr lang="fi-FI" dirty="0" smtClean="0"/>
              <a:t>), täytetään ennen hakuaikaa </a:t>
            </a:r>
            <a:r>
              <a:rPr lang="fi-FI" dirty="0" smtClean="0"/>
              <a:t>(</a:t>
            </a:r>
            <a:r>
              <a:rPr lang="fi-FI" dirty="0"/>
              <a:t>9</a:t>
            </a:r>
            <a:r>
              <a:rPr lang="fi-FI" dirty="0" smtClean="0"/>
              <a:t>.2</a:t>
            </a:r>
            <a:r>
              <a:rPr lang="fi-FI" dirty="0" smtClean="0"/>
              <a:t>. mennessä)</a:t>
            </a:r>
          </a:p>
          <a:p>
            <a:r>
              <a:rPr lang="fi-FI" dirty="0"/>
              <a:t>o</a:t>
            </a:r>
            <a:r>
              <a:rPr lang="fi-FI" dirty="0" smtClean="0"/>
              <a:t>soitetiedot ym. ajan tasalle – siirretään tammikuussa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9405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HAETAAN?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D</a:t>
            </a:r>
            <a:r>
              <a:rPr lang="fi-FI" dirty="0" smtClean="0"/>
              <a:t>emo (</a:t>
            </a:r>
            <a:r>
              <a:rPr lang="fi-FI" dirty="0" err="1" smtClean="0"/>
              <a:t>demo.opintopolku.fi</a:t>
            </a:r>
            <a:r>
              <a:rPr lang="fi-FI" dirty="0" smtClean="0"/>
              <a:t>) avautui joulukuussa, koulussa on harjoiteltu hakua</a:t>
            </a:r>
          </a:p>
          <a:p>
            <a:r>
              <a:rPr lang="fi-FI" dirty="0"/>
              <a:t>O</a:t>
            </a:r>
            <a:r>
              <a:rPr lang="fi-FI" dirty="0" smtClean="0"/>
              <a:t>ppilaalla pitää olla sähköpostiosoite ja sotu pitää tietää hakutilanteessa. Myös huoltajan sähköposti + puhelin</a:t>
            </a:r>
            <a:endParaRPr lang="fi-FI" dirty="0"/>
          </a:p>
          <a:p>
            <a:r>
              <a:rPr lang="fi-FI" dirty="0"/>
              <a:t>H</a:t>
            </a:r>
            <a:r>
              <a:rPr lang="fi-FI" dirty="0" smtClean="0"/>
              <a:t>akutoiveita voi merkitä 1-5 (hakutoivejärjestys on sitova</a:t>
            </a:r>
            <a:r>
              <a:rPr lang="fi-FI" dirty="0" smtClean="0"/>
              <a:t>)</a:t>
            </a:r>
          </a:p>
          <a:p>
            <a:r>
              <a:rPr lang="fi-FI" dirty="0" smtClean="0"/>
              <a:t>Mahdolliset lisälomakkeet ja ennakkotehtävät</a:t>
            </a:r>
            <a:endParaRPr lang="fi-FI" dirty="0" smtClean="0"/>
          </a:p>
          <a:p>
            <a:r>
              <a:rPr lang="fi-FI" dirty="0"/>
              <a:t>P</a:t>
            </a:r>
            <a:r>
              <a:rPr lang="fi-FI" dirty="0" smtClean="0"/>
              <a:t>eruskoulun päättäneet hakevat ammatillisen puolen </a:t>
            </a:r>
            <a:r>
              <a:rPr lang="fi-FI" dirty="0" err="1" smtClean="0"/>
              <a:t>pk-pohjaisiin</a:t>
            </a:r>
            <a:r>
              <a:rPr lang="fi-FI" dirty="0" smtClean="0"/>
              <a:t> koulutuksiin</a:t>
            </a:r>
          </a:p>
          <a:p>
            <a:r>
              <a:rPr lang="fi-FI" dirty="0"/>
              <a:t>V</a:t>
            </a:r>
            <a:r>
              <a:rPr lang="fi-FI" dirty="0" smtClean="0"/>
              <a:t>alinta koulutukseen tapahtuu aina ylimpään hakutoiveeseen, johon hakijan pisteet/keskiarvo riittävät</a:t>
            </a:r>
          </a:p>
          <a:p>
            <a:r>
              <a:rPr lang="fi-FI" dirty="0" smtClean="0"/>
              <a:t>Alimmat hakutoiveet peruuntuvat eikä niihin voi tulla valituksi, vaikka pisteet/keskiarvo  riittäisivät</a:t>
            </a:r>
          </a:p>
          <a:p>
            <a:r>
              <a:rPr lang="fi-FI" dirty="0"/>
              <a:t>O</a:t>
            </a:r>
            <a:r>
              <a:rPr lang="fi-FI" dirty="0" smtClean="0"/>
              <a:t>piskelijavalinnat tehdään päättötodistuksen perusteella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020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Opiskelijaksi ottaminen: Ammatilliset perustutkinnot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hakijat valitaan saamansa pistemäärän ja hakutoivejärjestyksen perusteella</a:t>
            </a:r>
          </a:p>
          <a:p>
            <a:r>
              <a:rPr lang="fi-FI" u="sng" dirty="0" smtClean="0"/>
              <a:t>pisteet koostuvat: </a:t>
            </a:r>
          </a:p>
          <a:p>
            <a:r>
              <a:rPr lang="fi-FI" dirty="0" smtClean="0"/>
              <a:t>6p= perusopetuksen </a:t>
            </a:r>
            <a:r>
              <a:rPr lang="fi-FI" dirty="0" smtClean="0"/>
              <a:t>tai lisäopetuksen oppimäärän (10.lk.) tai valmentavan/ohjaavan/valmistavan koulutuksen suorittaminen (VALMA)</a:t>
            </a:r>
          </a:p>
          <a:p>
            <a:r>
              <a:rPr lang="fi-FI" dirty="0" smtClean="0"/>
              <a:t>2p</a:t>
            </a:r>
            <a:r>
              <a:rPr lang="fi-FI" dirty="0" smtClean="0"/>
              <a:t>= 1.hakutoive </a:t>
            </a:r>
            <a:endParaRPr lang="fi-FI" dirty="0" smtClean="0"/>
          </a:p>
          <a:p>
            <a:r>
              <a:rPr lang="fi-FI" dirty="0" smtClean="0"/>
              <a:t>0-10p</a:t>
            </a:r>
            <a:r>
              <a:rPr lang="fi-FI" dirty="0" smtClean="0"/>
              <a:t>= mahdolliset </a:t>
            </a:r>
            <a:r>
              <a:rPr lang="fi-FI" dirty="0" smtClean="0"/>
              <a:t>pääsy- ja soveltuvuuskokeet</a:t>
            </a:r>
          </a:p>
          <a:p>
            <a:r>
              <a:rPr lang="fi-FI" dirty="0" smtClean="0"/>
              <a:t>0-3p= yleinen </a:t>
            </a:r>
            <a:r>
              <a:rPr lang="fi-FI" dirty="0" smtClean="0"/>
              <a:t>työkokemus (16-vuotias, ennen yhteishakua, väh.3 kk</a:t>
            </a:r>
            <a:r>
              <a:rPr lang="fi-FI" dirty="0" smtClean="0"/>
              <a:t>)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20589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611560" y="197171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i-FI" sz="2000" dirty="0" smtClean="0"/>
          </a:p>
          <a:p>
            <a:r>
              <a:rPr lang="fi-FI" sz="2000" dirty="0"/>
              <a:t>0</a:t>
            </a:r>
            <a:r>
              <a:rPr lang="fi-FI" sz="2000" dirty="0" smtClean="0"/>
              <a:t>-16p= yleinen </a:t>
            </a:r>
            <a:r>
              <a:rPr lang="fi-FI" sz="2000" dirty="0"/>
              <a:t>koulumenestys (</a:t>
            </a:r>
            <a:r>
              <a:rPr lang="fi-FI" sz="2000" dirty="0" err="1"/>
              <a:t>ka.keskiarvo</a:t>
            </a:r>
            <a:r>
              <a:rPr lang="fi-FI" sz="2000" dirty="0" smtClean="0"/>
              <a:t>)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064956"/>
              </p:ext>
            </p:extLst>
          </p:nvPr>
        </p:nvGraphicFramePr>
        <p:xfrm>
          <a:off x="755576" y="1665968"/>
          <a:ext cx="7344816" cy="4139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204"/>
                <a:gridCol w="1836204"/>
                <a:gridCol w="1836204"/>
                <a:gridCol w="1836204"/>
              </a:tblGrid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Keskiarvo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Pisteitä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Keskiarvo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Pisteitä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5,50-5,74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7,50-7,74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5,75-5,99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7,75-7,99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6,00-6,24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8,00-8,24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11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6,25-6,49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8,25-8,49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12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6,50-6,74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8,50-8,74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13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6,75-6,99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8,75-8,99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14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7,00-7,24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9,00-9,24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15</a:t>
                      </a:r>
                      <a:endParaRPr lang="fi-FI" dirty="0"/>
                    </a:p>
                  </a:txBody>
                  <a:tcPr/>
                </a:tc>
              </a:tr>
              <a:tr h="459922">
                <a:tc>
                  <a:txBody>
                    <a:bodyPr/>
                    <a:lstStyle/>
                    <a:p>
                      <a:r>
                        <a:rPr lang="fi-FI" dirty="0" smtClean="0"/>
                        <a:t>7,25-7,49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9,25-10,00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16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420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755576" y="548679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000" dirty="0"/>
              <a:t>0</a:t>
            </a:r>
            <a:r>
              <a:rPr lang="fi-FI" sz="2000" dirty="0" smtClean="0"/>
              <a:t>-8p= painotettavat </a:t>
            </a:r>
            <a:r>
              <a:rPr lang="fi-FI" sz="2000" dirty="0"/>
              <a:t>arvosanat (liikunta</a:t>
            </a:r>
            <a:r>
              <a:rPr lang="fi-FI" sz="2000" dirty="0" smtClean="0"/>
              <a:t>, kuvataide, käsityö</a:t>
            </a:r>
            <a:r>
              <a:rPr lang="fi-FI" sz="2000" dirty="0"/>
              <a:t>, kotitalous ja musiikki</a:t>
            </a:r>
            <a:r>
              <a:rPr lang="fi-FI" sz="2000" dirty="0" smtClean="0"/>
              <a:t>) Näistä kolmen parhaan aineen arvosanat</a:t>
            </a:r>
            <a:endParaRPr lang="fi-FI" sz="2000" dirty="0"/>
          </a:p>
        </p:txBody>
      </p:sp>
      <p:graphicFrame>
        <p:nvGraphicFramePr>
          <p:cNvPr id="3" name="Taulukk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771236"/>
              </p:ext>
            </p:extLst>
          </p:nvPr>
        </p:nvGraphicFramePr>
        <p:xfrm>
          <a:off x="899592" y="2204864"/>
          <a:ext cx="6480720" cy="2736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180"/>
                <a:gridCol w="1620180"/>
                <a:gridCol w="1620180"/>
                <a:gridCol w="1620180"/>
              </a:tblGrid>
              <a:tr h="547261">
                <a:tc>
                  <a:txBody>
                    <a:bodyPr/>
                    <a:lstStyle/>
                    <a:p>
                      <a:r>
                        <a:rPr lang="fi-FI" dirty="0" smtClean="0"/>
                        <a:t>Keskiarvo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Pisteitä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Keskiarvo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Pisteitä</a:t>
                      </a:r>
                      <a:endParaRPr lang="fi-FI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fi-FI" dirty="0" smtClean="0"/>
                        <a:t>6,00-6,49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8,00-8,49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fi-FI" dirty="0" smtClean="0"/>
                        <a:t>6,50-6,99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8,50-8,99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fi-FI" dirty="0" smtClean="0"/>
                        <a:t>7,00-7,49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9,00-9,49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</a:t>
                      </a:r>
                      <a:endParaRPr lang="fi-FI" dirty="0"/>
                    </a:p>
                  </a:txBody>
                  <a:tcPr/>
                </a:tc>
              </a:tr>
              <a:tr h="547261">
                <a:tc>
                  <a:txBody>
                    <a:bodyPr/>
                    <a:lstStyle/>
                    <a:p>
                      <a:r>
                        <a:rPr lang="fi-FI" dirty="0" smtClean="0"/>
                        <a:t>7,50-7,99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9,50-10,00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874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HARKINTAAN PERUSTUVA VALINTA (ammatillinen koulutus)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koulutuksen järjestäjä voi erityisen syyn perusteella valita enintään 30% opiskelijoista valintapistemääristä riippumatta </a:t>
            </a:r>
          </a:p>
          <a:p>
            <a:r>
              <a:rPr lang="fi-FI" dirty="0" smtClean="0"/>
              <a:t>erityisiä syitä voivat olla </a:t>
            </a:r>
            <a:r>
              <a:rPr lang="fi-FI" u="sng" dirty="0" smtClean="0"/>
              <a:t>oppimisvaikeude</a:t>
            </a:r>
            <a:r>
              <a:rPr lang="fi-FI" dirty="0" smtClean="0"/>
              <a:t>t ja </a:t>
            </a:r>
            <a:r>
              <a:rPr lang="fi-FI" u="sng" dirty="0" smtClean="0"/>
              <a:t>sosiaaliset </a:t>
            </a:r>
            <a:r>
              <a:rPr lang="fi-FI" u="sng" dirty="0" smtClean="0"/>
              <a:t>syyt</a:t>
            </a:r>
            <a:r>
              <a:rPr lang="fi-FI" dirty="0" smtClean="0"/>
              <a:t>, </a:t>
            </a:r>
            <a:r>
              <a:rPr lang="fi-FI" dirty="0" smtClean="0"/>
              <a:t>koulutodistusten </a:t>
            </a:r>
            <a:r>
              <a:rPr lang="fi-FI" dirty="0"/>
              <a:t>puuttuminen tai todistusten </a:t>
            </a:r>
            <a:r>
              <a:rPr lang="fi-FI" dirty="0" smtClean="0"/>
              <a:t>vertailuvaikeudet sekä riittämätön </a:t>
            </a:r>
            <a:r>
              <a:rPr lang="fi-FI" dirty="0"/>
              <a:t>tutkintokielen </a:t>
            </a:r>
            <a:r>
              <a:rPr lang="fi-FI" dirty="0" smtClean="0"/>
              <a:t>kielitaito</a:t>
            </a:r>
            <a:endParaRPr lang="fi-FI" dirty="0" smtClean="0"/>
          </a:p>
          <a:p>
            <a:r>
              <a:rPr lang="fi-FI" dirty="0" smtClean="0"/>
              <a:t>harkintaan perustuvan valinnan perustelut (liitteet) ja kopio hakulomakkeesta toimitettava </a:t>
            </a:r>
            <a:r>
              <a:rPr lang="fi-FI" u="sng" dirty="0" smtClean="0"/>
              <a:t>hakuaikana</a:t>
            </a:r>
            <a:r>
              <a:rPr lang="fi-FI" dirty="0" smtClean="0"/>
              <a:t> suoraan oppilaitokseen</a:t>
            </a:r>
          </a:p>
          <a:p>
            <a:r>
              <a:rPr lang="fi-FI" dirty="0"/>
              <a:t>o</a:t>
            </a:r>
            <a:r>
              <a:rPr lang="fi-FI" dirty="0" smtClean="0"/>
              <a:t>polta lisäohjeita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9471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Pääsy- ja </a:t>
            </a:r>
            <a:r>
              <a:rPr lang="fi-FI" dirty="0" smtClean="0"/>
              <a:t>soveltuvuuskokeet lähiseudun ammatillisissa </a:t>
            </a:r>
            <a:r>
              <a:rPr lang="fi-FI" dirty="0" smtClean="0"/>
              <a:t>oppilaitoksissa: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560840" cy="5400600"/>
          </a:xfrm>
        </p:spPr>
        <p:txBody>
          <a:bodyPr>
            <a:normAutofit/>
          </a:bodyPr>
          <a:lstStyle/>
          <a:p>
            <a:r>
              <a:rPr lang="fi-FI" dirty="0" smtClean="0"/>
              <a:t>Savon ammattiopisto</a:t>
            </a:r>
          </a:p>
          <a:p>
            <a:pPr lvl="1"/>
            <a:r>
              <a:rPr lang="fi-FI" dirty="0" smtClean="0"/>
              <a:t>Lentokoneasennus</a:t>
            </a:r>
            <a:r>
              <a:rPr lang="fi-FI" dirty="0" smtClean="0"/>
              <a:t>, </a:t>
            </a:r>
            <a:r>
              <a:rPr lang="fi-FI" dirty="0" err="1" smtClean="0"/>
              <a:t>Rissala</a:t>
            </a:r>
            <a:endParaRPr lang="fi-FI" dirty="0" smtClean="0"/>
          </a:p>
          <a:p>
            <a:pPr lvl="1"/>
            <a:r>
              <a:rPr lang="fi-FI" dirty="0" smtClean="0"/>
              <a:t>Ensihoito, Presidentinkatu 1</a:t>
            </a:r>
            <a:endParaRPr lang="fi-FI" dirty="0" smtClean="0"/>
          </a:p>
          <a:p>
            <a:r>
              <a:rPr lang="fi-FI" dirty="0" err="1" smtClean="0"/>
              <a:t>Ingmanedu</a:t>
            </a:r>
            <a:r>
              <a:rPr lang="fi-FI" dirty="0" smtClean="0"/>
              <a:t> kulttuurialan </a:t>
            </a:r>
            <a:r>
              <a:rPr lang="fi-FI" dirty="0" smtClean="0"/>
              <a:t>ammattiopisto</a:t>
            </a:r>
            <a:r>
              <a:rPr lang="fi-FI" i="1" dirty="0"/>
              <a:t> </a:t>
            </a:r>
            <a:r>
              <a:rPr lang="fi-FI" i="1" dirty="0" smtClean="0"/>
              <a:t>(</a:t>
            </a:r>
            <a:r>
              <a:rPr lang="fi-FI" sz="2000" dirty="0" smtClean="0"/>
              <a:t>mm. Media-alan </a:t>
            </a:r>
            <a:r>
              <a:rPr lang="fi-FI" sz="2000" dirty="0"/>
              <a:t>ja kuvallisen ilmaisun </a:t>
            </a:r>
            <a:r>
              <a:rPr lang="fi-FI" sz="2000" dirty="0" smtClean="0"/>
              <a:t>perustutkinto, </a:t>
            </a:r>
            <a:r>
              <a:rPr lang="fi-FI" sz="2000" dirty="0"/>
              <a:t>Tekstiili- ja </a:t>
            </a:r>
            <a:r>
              <a:rPr lang="fi-FI" sz="2000" dirty="0" smtClean="0"/>
              <a:t>muotialan perustutkinto)</a:t>
            </a:r>
            <a:endParaRPr lang="fi-FI" sz="2000" dirty="0" smtClean="0"/>
          </a:p>
          <a:p>
            <a:r>
              <a:rPr lang="fi-FI" dirty="0" smtClean="0"/>
              <a:t>Pohjois-Savon opisto </a:t>
            </a:r>
            <a:r>
              <a:rPr lang="fi-FI" dirty="0" smtClean="0"/>
              <a:t>(</a:t>
            </a:r>
            <a:r>
              <a:rPr lang="fi-FI" sz="2000" dirty="0" smtClean="0"/>
              <a:t>kasvatus- ja ohjausalan </a:t>
            </a:r>
            <a:r>
              <a:rPr lang="fi-FI" sz="2000" dirty="0" err="1" smtClean="0"/>
              <a:t>pt</a:t>
            </a:r>
            <a:r>
              <a:rPr lang="fi-FI" sz="2000" dirty="0" smtClean="0"/>
              <a:t>.</a:t>
            </a:r>
            <a:r>
              <a:rPr lang="fi-FI" dirty="0" smtClean="0"/>
              <a:t>)</a:t>
            </a:r>
            <a:endParaRPr lang="fi-FI" dirty="0" smtClean="0"/>
          </a:p>
          <a:p>
            <a:r>
              <a:rPr lang="fi-FI" dirty="0" smtClean="0"/>
              <a:t>Portaanpään kristillinen opisto </a:t>
            </a:r>
            <a:r>
              <a:rPr lang="fi-FI" dirty="0"/>
              <a:t>(</a:t>
            </a:r>
            <a:r>
              <a:rPr lang="fi-FI" sz="2000" dirty="0"/>
              <a:t>kasvatus- ja ohjausalan </a:t>
            </a:r>
            <a:r>
              <a:rPr lang="fi-FI" sz="2000" dirty="0" err="1"/>
              <a:t>pt</a:t>
            </a:r>
            <a:r>
              <a:rPr lang="fi-FI" sz="2000" dirty="0" smtClean="0"/>
              <a:t>.</a:t>
            </a:r>
            <a:r>
              <a:rPr lang="fi-FI" dirty="0" smtClean="0"/>
              <a:t>)</a:t>
            </a:r>
            <a:endParaRPr lang="fi-FI" dirty="0" smtClean="0"/>
          </a:p>
          <a:p>
            <a:r>
              <a:rPr lang="fi-FI" dirty="0" smtClean="0"/>
              <a:t>Kutsu pääsykokeeseen lähetetään huhtikuussa, kokeet järjestetään </a:t>
            </a:r>
            <a:r>
              <a:rPr lang="fi-FI" dirty="0" smtClean="0"/>
              <a:t>toukokuussa 2018</a:t>
            </a:r>
            <a:endParaRPr lang="fi-FI" dirty="0"/>
          </a:p>
          <a:p>
            <a:r>
              <a:rPr lang="fi-FI" dirty="0"/>
              <a:t>Jos hakija ei osallistu kokeeseen, häntä ei voida valita opiskelijaksi </a:t>
            </a:r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507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Lukio-opintoja  ammatillisten opintojen ohella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Savon ammattiopistossa ja </a:t>
            </a:r>
            <a:r>
              <a:rPr lang="fi-FI" dirty="0" err="1" smtClean="0"/>
              <a:t>Ingmanedulla</a:t>
            </a:r>
            <a:r>
              <a:rPr lang="fi-FI" dirty="0" smtClean="0"/>
              <a:t> a</a:t>
            </a:r>
            <a:r>
              <a:rPr lang="fi-FI" dirty="0" smtClean="0"/>
              <a:t>mmatillisten </a:t>
            </a:r>
            <a:r>
              <a:rPr lang="fi-FI" dirty="0" smtClean="0"/>
              <a:t>opintojen ja lukio-opintojen yhdistäminen on mahdollista kaikissa perustutkinnoissa (yksittäiset lukioaineet tai yo-tutkinto) </a:t>
            </a:r>
          </a:p>
          <a:p>
            <a:r>
              <a:rPr lang="fi-FI" dirty="0" smtClean="0"/>
              <a:t>Kuopiossa muodostetaan </a:t>
            </a:r>
            <a:r>
              <a:rPr lang="fi-FI" dirty="0" smtClean="0"/>
              <a:t>liiketoiminnan ja </a:t>
            </a:r>
            <a:r>
              <a:rPr lang="fi-FI" dirty="0" smtClean="0"/>
              <a:t>sosiaali- ja terveysalan </a:t>
            </a:r>
            <a:r>
              <a:rPr lang="fi-FI" dirty="0" smtClean="0"/>
              <a:t>perustutkinnoissa </a:t>
            </a:r>
            <a:r>
              <a:rPr lang="fi-FI" dirty="0" smtClean="0"/>
              <a:t>omat ryhmät lukio-opiskeluja varten. Lukio-opinnot suoritetaan Kallaveden lukiossa. HUOM! Näihin ilmoittaudutaan alustavasti hakuaikana (hakulomakkeessa kysytään asiaa)</a:t>
            </a:r>
          </a:p>
          <a:p>
            <a:r>
              <a:rPr lang="fi-FI" dirty="0" smtClean="0"/>
              <a:t>Kaksoistutkintoihin haetaan ammatillisten tutkintojen valintaperusteilla (pisteet)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2252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1080</TotalTime>
  <Words>749</Words>
  <Application>Microsoft Office PowerPoint</Application>
  <PresentationFormat>Näytössä katseltava diaesitys (4:3)</PresentationFormat>
  <Paragraphs>142</Paragraphs>
  <Slides>13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4" baseType="lpstr">
      <vt:lpstr>Erkkeri</vt:lpstr>
      <vt:lpstr>Yhteishaku 2018</vt:lpstr>
      <vt:lpstr>PowerPoint-esitys</vt:lpstr>
      <vt:lpstr>MITEN HAETAAN?</vt:lpstr>
      <vt:lpstr>Opiskelijaksi ottaminen: Ammatilliset perustutkinnot </vt:lpstr>
      <vt:lpstr>PowerPoint-esitys</vt:lpstr>
      <vt:lpstr>PowerPoint-esitys</vt:lpstr>
      <vt:lpstr>HARKINTAAN PERUSTUVA VALINTA (ammatillinen koulutus) </vt:lpstr>
      <vt:lpstr>Pääsy- ja soveltuvuuskokeet lähiseudun ammatillisissa oppilaitoksissa: </vt:lpstr>
      <vt:lpstr>Lukio-opintoja  ammatillisten opintojen ohella</vt:lpstr>
      <vt:lpstr>OPISKELIJAKSI OTTAMINEN LUKIOON</vt:lpstr>
      <vt:lpstr>Opiskelijavalintojen tulokset</vt:lpstr>
      <vt:lpstr>Haku perusopetuksen jälkeisiin valmistaviin  koulutuksiin </vt:lpstr>
      <vt:lpstr>Infotilaisuuksia JA LISÄTIETOA</vt:lpstr>
    </vt:vector>
  </TitlesOfParts>
  <Company>Kuopion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 2014</dc:title>
  <dc:creator>Mikkilä Pirjo</dc:creator>
  <cp:lastModifiedBy>Sanna Multala</cp:lastModifiedBy>
  <cp:revision>65</cp:revision>
  <dcterms:created xsi:type="dcterms:W3CDTF">2013-11-19T11:39:10Z</dcterms:created>
  <dcterms:modified xsi:type="dcterms:W3CDTF">2018-01-10T13:06:35Z</dcterms:modified>
</cp:coreProperties>
</file>