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sldIdLst>
    <p:sldId id="256" r:id="rId2"/>
    <p:sldId id="263" r:id="rId3"/>
    <p:sldId id="264" r:id="rId4"/>
    <p:sldId id="265" r:id="rId5"/>
    <p:sldId id="266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362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Title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739775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43973" y="1964267"/>
            <a:ext cx="5714228" cy="2421464"/>
          </a:xfrm>
        </p:spPr>
        <p:txBody>
          <a:bodyPr anchor="b">
            <a:normAutofit/>
          </a:bodyPr>
          <a:lstStyle>
            <a:lvl1pPr algn="r">
              <a:defRPr sz="4400">
                <a:effectLst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43973" y="4385733"/>
            <a:ext cx="5714228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52311" y="5870576"/>
            <a:ext cx="1212173" cy="377825"/>
          </a:xfrm>
        </p:spPr>
        <p:txBody>
          <a:bodyPr/>
          <a:lstStyle/>
          <a:p>
            <a:endParaRPr lang="fi-FI" alt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973" y="5870576"/>
            <a:ext cx="3932137" cy="377825"/>
          </a:xfrm>
        </p:spPr>
        <p:txBody>
          <a:bodyPr/>
          <a:lstStyle/>
          <a:p>
            <a:endParaRPr lang="fi-FI" alt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40685" y="5870576"/>
            <a:ext cx="417516" cy="377825"/>
          </a:xfrm>
        </p:spPr>
        <p:txBody>
          <a:bodyPr/>
          <a:lstStyle/>
          <a:p>
            <a:fld id="{18077E99-D263-4CE3-8D91-CD35A6448DD8}" type="slidenum">
              <a:rPr lang="fi-FI" altLang="fi-FI" smtClean="0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0824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amakuva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4732865"/>
            <a:ext cx="7772400" cy="566738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14401" y="932112"/>
            <a:ext cx="6858000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/>
            </a:lvl1pPr>
          </a:lstStyle>
          <a:p>
            <a:pPr marL="0" lvl="0" indent="0" algn="ctr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5299603"/>
            <a:ext cx="7772400" cy="493712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8A2C-2872-4DA5-8875-0DA032BCD08D}" type="slidenum">
              <a:rPr lang="fi-FI" altLang="fi-FI" smtClean="0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516918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3" y="609602"/>
            <a:ext cx="7772399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2" y="4343400"/>
            <a:ext cx="7772399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8A2C-2872-4DA5-8875-0DA032BCD08D}" type="slidenum">
              <a:rPr lang="fi-FI" altLang="fi-FI" smtClean="0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21806810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988671" y="3352800"/>
            <a:ext cx="6876133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2266" y="4343400"/>
            <a:ext cx="7772400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8A2C-2872-4DA5-8875-0DA032BCD08D}" type="slidenum">
              <a:rPr lang="fi-FI" altLang="fi-FI" smtClean="0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1152663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3291648"/>
            <a:ext cx="7772401" cy="1468800"/>
          </a:xfrm>
        </p:spPr>
        <p:txBody>
          <a:bodyPr anchor="b">
            <a:normAutofit/>
          </a:bodyPr>
          <a:lstStyle>
            <a:lvl1pPr algn="l">
              <a:defRPr sz="2800" b="0" cap="none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60448"/>
            <a:ext cx="7772402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8A2C-2872-4DA5-8875-0DA032BCD08D}" type="slidenum">
              <a:rPr lang="fi-FI" altLang="fi-FI" smtClean="0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7310027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421796" y="71811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735800" y="275167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9115" y="609602"/>
            <a:ext cx="7091297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57200" y="3886200"/>
            <a:ext cx="7772401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4775200"/>
            <a:ext cx="7772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8A2C-2872-4DA5-8875-0DA032BCD08D}" type="slidenum">
              <a:rPr lang="fi-FI" altLang="fi-FI" smtClean="0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893050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4440" y="609602"/>
            <a:ext cx="7772401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464440" y="3505200"/>
            <a:ext cx="777240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4439" y="4343400"/>
            <a:ext cx="7772401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1B8A2C-2872-4DA5-8875-0DA032BCD08D}" type="slidenum">
              <a:rPr lang="fi-FI" altLang="fi-FI" smtClean="0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6293455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3BD59B-F932-4530-BB22-30242C83891E}" type="slidenum">
              <a:rPr lang="fi-FI" altLang="fi-FI" smtClean="0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90202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2978" y="609600"/>
            <a:ext cx="1676621" cy="5181601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990184" cy="5181600"/>
          </a:xfrm>
        </p:spPr>
        <p:txBody>
          <a:bodyPr vert="eaVert" anchor="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079136-637B-4D59-994D-DEC6CC391DA4}" type="slidenum">
              <a:rPr lang="fi-FI" altLang="fi-FI" smtClean="0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9061021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Otsikko, teksti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593182E-AE87-46A1-ADAA-5FB8334E9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44475"/>
            <a:ext cx="8385175" cy="808038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7AEFD978-6F1A-44DA-BF77-D6FCCA16880E}"/>
              </a:ext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539750" y="1125538"/>
            <a:ext cx="4076700" cy="497046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86AD0F67-BD1D-4800-B7DD-3228FA8AC30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68850" y="1125538"/>
            <a:ext cx="4076700" cy="497046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DA85A44F-F665-471A-956E-BAA7D064E2E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54D6B699-0DF9-4095-B9EC-005869681E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4290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fi-FI" alt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0BBC156-FA47-4816-B36D-FB8EDFBB6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937375" y="6245225"/>
            <a:ext cx="1901825" cy="476250"/>
          </a:xfrm>
        </p:spPr>
        <p:txBody>
          <a:bodyPr/>
          <a:lstStyle>
            <a:lvl1pPr>
              <a:defRPr/>
            </a:lvl1pPr>
          </a:lstStyle>
          <a:p>
            <a:fld id="{E23C7E33-6896-4CED-9ACF-044C3FB76E9E}" type="slidenum">
              <a:rPr lang="fi-FI" altLang="fi-FI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1337801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680AC4-3F65-4989-B54C-58155DC48B86}" type="slidenum">
              <a:rPr lang="fi-FI" altLang="fi-FI" smtClean="0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9234909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3308581"/>
            <a:ext cx="7772400" cy="14688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1" y="4777381"/>
            <a:ext cx="777240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1B9EDC-15D2-4A9F-8126-5978ABFAB3E7}" type="slidenum">
              <a:rPr lang="fi-FI" altLang="fi-FI" smtClean="0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047363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1" y="2142068"/>
            <a:ext cx="3813048" cy="3649134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6553" y="2142068"/>
            <a:ext cx="3813048" cy="3649133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2C9FA0-3B33-4CD6-A513-86BDF2131B08}" type="slidenum">
              <a:rPr lang="fi-FI" altLang="fi-FI" smtClean="0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957165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3480" y="2218267"/>
            <a:ext cx="354060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11120" y="2218267"/>
            <a:ext cx="35184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6552" y="2870201"/>
            <a:ext cx="3813048" cy="2920998"/>
          </a:xfrm>
        </p:spPr>
        <p:txBody>
          <a:bodyPr anchor="t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27CC00-2373-43B5-BE96-53C013C41B7B}" type="slidenum">
              <a:rPr lang="fi-FI" altLang="fi-FI" smtClean="0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923533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609601"/>
            <a:ext cx="7772400" cy="1456267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05C8E-83F4-4E27-A576-EF454889755D}" type="slidenum">
              <a:rPr lang="fi-FI" altLang="fi-FI" smtClean="0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071114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5B23DA-E069-498A-B5E8-A8E2ED95FE59}" type="slidenum">
              <a:rPr lang="fi-FI" altLang="fi-FI" smtClean="0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068778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1718" y="1557868"/>
            <a:ext cx="2862910" cy="1439332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06144" y="609601"/>
            <a:ext cx="4627975" cy="5181600"/>
          </a:xfrm>
        </p:spPr>
        <p:txBody>
          <a:bodyPr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1718" y="2997200"/>
            <a:ext cx="2862910" cy="184573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B0747B-186B-4C03-A37C-7E00AD9E83BC}" type="slidenum">
              <a:rPr lang="fi-FI" altLang="fi-FI" smtClean="0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576854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S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956" y="0"/>
            <a:ext cx="91186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2128" y="1735672"/>
            <a:ext cx="4097204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29200" y="914400"/>
            <a:ext cx="3200400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defRPr lang="en-US" sz="1600" dirty="0"/>
            </a:lvl1pPr>
          </a:lstStyle>
          <a:p>
            <a:pPr marL="0" lvl="0" indent="0" algn="ctr">
              <a:buNone/>
            </a:pPr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2128" y="3107272"/>
            <a:ext cx="4097204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 alt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A165-6E49-4E71-9710-8EB4C023D6C4}" type="slidenum">
              <a:rPr lang="fi-FI" altLang="fi-FI" smtClean="0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856943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609601"/>
            <a:ext cx="7772400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42068"/>
            <a:ext cx="7772400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523712" y="5870576"/>
            <a:ext cx="1212173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i-FI" alt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200" y="5870576"/>
            <a:ext cx="5990311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fi-FI" alt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12085" y="5870576"/>
            <a:ext cx="417516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991B8A2C-2872-4DA5-8875-0DA032BCD08D}" type="slidenum">
              <a:rPr lang="fi-FI" altLang="fi-FI" smtClean="0"/>
              <a:pPr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13287484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  <p:sldLayoutId id="2147483737" r:id="rId15"/>
    <p:sldLayoutId id="2147483738" r:id="rId16"/>
    <p:sldLayoutId id="2147483739" r:id="rId17"/>
    <p:sldLayoutId id="2147483740" r:id="rId18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8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9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1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E0AADE6E-8C9B-453F-A626-68EAD56FAA3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fi-FI" altLang="fi-FI" dirty="0"/>
              <a:t>Matemaattisen Kaavan tai yhtälön lisäys</a:t>
            </a:r>
          </a:p>
        </p:txBody>
      </p:sp>
      <p:sp>
        <p:nvSpPr>
          <p:cNvPr id="2051" name="Rectangle 3">
            <a:extLst>
              <a:ext uri="{FF2B5EF4-FFF2-40B4-BE49-F238E27FC236}">
                <a16:creationId xmlns:a16="http://schemas.microsoft.com/office/drawing/2014/main" id="{FF3596B9-046F-4A9F-BC38-50E4AABA13B1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i-FI" altLang="fi-FI" sz="2400" dirty="0"/>
              <a:t>Word –ohjelmalla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81" name="Rectangle 5">
            <a:extLst>
              <a:ext uri="{FF2B5EF4-FFF2-40B4-BE49-F238E27FC236}">
                <a16:creationId xmlns:a16="http://schemas.microsoft.com/office/drawing/2014/main" id="{7A84235A-AED9-471C-BF2B-AA2220F3316A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755576" y="548680"/>
            <a:ext cx="4248472" cy="1517188"/>
          </a:xfrm>
        </p:spPr>
        <p:txBody>
          <a:bodyPr anchor="t" anchorCtr="0"/>
          <a:lstStyle/>
          <a:p>
            <a:pPr marL="342900" indent="-342900">
              <a:buFont typeface="+mj-lt"/>
              <a:buAutoNum type="arabicPeriod"/>
            </a:pPr>
            <a:r>
              <a:rPr lang="fi-FI" altLang="fi-FI" dirty="0"/>
              <a:t>Avaa Word</a:t>
            </a:r>
          </a:p>
          <a:p>
            <a:pPr marL="342900" indent="-342900">
              <a:buFont typeface="+mj-lt"/>
              <a:buAutoNum type="arabicPeriod"/>
            </a:pPr>
            <a:r>
              <a:rPr lang="fi-FI" altLang="fi-FI" dirty="0"/>
              <a:t>Kirjoita tehtävän otsikkotiedot</a:t>
            </a:r>
          </a:p>
          <a:p>
            <a:pPr marL="342900" indent="-342900">
              <a:buFont typeface="+mj-lt"/>
              <a:buAutoNum type="arabicPeriod"/>
            </a:pPr>
            <a:r>
              <a:rPr lang="fi-FI" altLang="fi-FI" b="0" dirty="0"/>
              <a:t>Lisää | kaava...</a:t>
            </a:r>
            <a:r>
              <a:rPr lang="fi-FI" altLang="fi-FI" dirty="0"/>
              <a:t> - valinnan kautta:</a:t>
            </a: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05480C60-F034-4CDE-9A64-02FC2271C9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520" y="1916832"/>
            <a:ext cx="8244408" cy="127381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34" name="Rectangle 10">
            <a:extLst>
              <a:ext uri="{FF2B5EF4-FFF2-40B4-BE49-F238E27FC236}">
                <a16:creationId xmlns:a16="http://schemas.microsoft.com/office/drawing/2014/main" id="{BCAD6248-F7F5-47C7-BC4A-1B80AD78C7EC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539750" y="333375"/>
            <a:ext cx="8305800" cy="863600"/>
          </a:xfrm>
        </p:spPr>
        <p:txBody>
          <a:bodyPr/>
          <a:lstStyle/>
          <a:p>
            <a:r>
              <a:rPr lang="fi-FI" altLang="fi-FI" sz="2000" dirty="0"/>
              <a:t>Kaavaeditorin ollessa käytössä, kuvaruudulla näkyy seuraavanlainen valikko:</a:t>
            </a:r>
          </a:p>
          <a:p>
            <a:endParaRPr lang="fi-FI" altLang="fi-FI" dirty="0"/>
          </a:p>
        </p:txBody>
      </p:sp>
      <p:sp>
        <p:nvSpPr>
          <p:cNvPr id="26638" name="Rectangle 14">
            <a:extLst>
              <a:ext uri="{FF2B5EF4-FFF2-40B4-BE49-F238E27FC236}">
                <a16:creationId xmlns:a16="http://schemas.microsoft.com/office/drawing/2014/main" id="{5B88AB39-4887-467B-8901-211DBFF2CDAF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468313" y="3740150"/>
            <a:ext cx="8305800" cy="86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r>
              <a:rPr lang="fi-FI" altLang="fi-FI" sz="2000" dirty="0"/>
              <a:t>Pientä, mustaa kolmiota klikkaamalla löytyy lisää matematiikkaan liittyviä symboleita.</a:t>
            </a:r>
            <a:endParaRPr lang="fi-FI" altLang="fi-FI" sz="1800" dirty="0"/>
          </a:p>
        </p:txBody>
      </p:sp>
      <p:pic>
        <p:nvPicPr>
          <p:cNvPr id="2" name="Kuva 1">
            <a:extLst>
              <a:ext uri="{FF2B5EF4-FFF2-40B4-BE49-F238E27FC236}">
                <a16:creationId xmlns:a16="http://schemas.microsoft.com/office/drawing/2014/main" id="{820FA235-C13F-40FD-810D-EA0ECF5769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5689" y="957162"/>
            <a:ext cx="8388424" cy="2400400"/>
          </a:xfrm>
          <a:prstGeom prst="rect">
            <a:avLst/>
          </a:prstGeom>
        </p:spPr>
      </p:pic>
      <p:cxnSp>
        <p:nvCxnSpPr>
          <p:cNvPr id="4" name="Suora nuoliyhdysviiva 3">
            <a:extLst>
              <a:ext uri="{FF2B5EF4-FFF2-40B4-BE49-F238E27FC236}">
                <a16:creationId xmlns:a16="http://schemas.microsoft.com/office/drawing/2014/main" id="{2FD7F1F5-05DD-4696-A1DA-12AC564B4B1F}"/>
              </a:ext>
            </a:extLst>
          </p:cNvPr>
          <p:cNvCxnSpPr/>
          <p:nvPr/>
        </p:nvCxnSpPr>
        <p:spPr>
          <a:xfrm flipV="1">
            <a:off x="2339752" y="1820762"/>
            <a:ext cx="2160240" cy="1968278"/>
          </a:xfrm>
          <a:prstGeom prst="straightConnector1">
            <a:avLst/>
          </a:prstGeom>
          <a:ln w="57150">
            <a:tailEnd type="triangle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>
            <a:extLst>
              <a:ext uri="{FF2B5EF4-FFF2-40B4-BE49-F238E27FC236}">
                <a16:creationId xmlns:a16="http://schemas.microsoft.com/office/drawing/2014/main" id="{63E3B2F6-4F2A-4EC0-B7EB-C9F3B960D25B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505961" y="491796"/>
            <a:ext cx="7772400" cy="658812"/>
          </a:xfrm>
        </p:spPr>
        <p:txBody>
          <a:bodyPr/>
          <a:lstStyle/>
          <a:p>
            <a:r>
              <a:rPr lang="fi-FI" altLang="fi-FI" b="1" dirty="0"/>
              <a:t>Kaavojen kirjoittamisesta </a:t>
            </a:r>
          </a:p>
        </p:txBody>
      </p:sp>
      <p:sp>
        <p:nvSpPr>
          <p:cNvPr id="29699" name="Rectangle 3">
            <a:extLst>
              <a:ext uri="{FF2B5EF4-FFF2-40B4-BE49-F238E27FC236}">
                <a16:creationId xmlns:a16="http://schemas.microsoft.com/office/drawing/2014/main" id="{3D6AEFC2-6ACF-4766-ABB5-6FD6F328E754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539750" y="1125538"/>
            <a:ext cx="8305800" cy="1366837"/>
          </a:xfrm>
        </p:spPr>
        <p:txBody>
          <a:bodyPr/>
          <a:lstStyle/>
          <a:p>
            <a:r>
              <a:rPr lang="fi-FI" altLang="fi-FI"/>
              <a:t>Ennenkuin lähtee kirjoittamaan kaavaa, kannattaa hiukan miettiä, missä järjestyksessä asioita tehdään.</a:t>
            </a:r>
          </a:p>
          <a:p>
            <a:pPr lvl="1"/>
            <a:r>
              <a:rPr lang="fi-FI" altLang="fi-FI"/>
              <a:t> Oletetaan, että pitäisi tehdä seuraavanlainen kaava:</a:t>
            </a:r>
          </a:p>
        </p:txBody>
      </p:sp>
      <p:pic>
        <p:nvPicPr>
          <p:cNvPr id="29701" name="Picture 5" descr="K_1">
            <a:extLst>
              <a:ext uri="{FF2B5EF4-FFF2-40B4-BE49-F238E27FC236}">
                <a16:creationId xmlns:a16="http://schemas.microsoft.com/office/drawing/2014/main" id="{4EAFFAA5-284B-4079-A4E1-54635FE9EB3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2420938"/>
            <a:ext cx="3028950" cy="1047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02" name="Rectangle 6">
            <a:extLst>
              <a:ext uri="{FF2B5EF4-FFF2-40B4-BE49-F238E27FC236}">
                <a16:creationId xmlns:a16="http://schemas.microsoft.com/office/drawing/2014/main" id="{7E089133-E1E6-4D9F-8485-FEFCBC5732E8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514350" y="3644900"/>
            <a:ext cx="8305800" cy="1366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pPr lvl="1"/>
            <a:r>
              <a:rPr lang="fi-FI" altLang="fi-FI" sz="1600"/>
              <a:t>Tämä toteutettaisiin seuraavassa järjestyksessä:</a:t>
            </a:r>
          </a:p>
          <a:p>
            <a:pPr lvl="1"/>
            <a:r>
              <a:rPr lang="fi-FI" altLang="fi-FI" sz="1600"/>
              <a:t>aluksi kirjoitettaisiin 'f(x) = ' kuten voisi arvatakin </a:t>
            </a:r>
          </a:p>
          <a:p>
            <a:pPr lvl="1"/>
            <a:r>
              <a:rPr lang="fi-FI" altLang="fi-FI" sz="1600"/>
              <a:t>seuraavaksi kannattaa aloittaa neliöjuuri </a:t>
            </a:r>
          </a:p>
          <a:p>
            <a:pPr lvl="1"/>
            <a:r>
              <a:rPr lang="fi-FI" altLang="fi-FI" sz="1600"/>
              <a:t>neliöjuuren alle tehdään jakolasku </a:t>
            </a:r>
          </a:p>
          <a:p>
            <a:pPr lvl="1"/>
            <a:r>
              <a:rPr lang="fi-FI" altLang="fi-FI" sz="1600"/>
              <a:t>kirjoitetaan osoittaja </a:t>
            </a:r>
          </a:p>
          <a:p>
            <a:pPr lvl="1"/>
            <a:r>
              <a:rPr lang="fi-FI" altLang="fi-FI" sz="1600"/>
              <a:t>lisätään yläindeksi 2 </a:t>
            </a:r>
          </a:p>
          <a:p>
            <a:pPr lvl="1"/>
            <a:r>
              <a:rPr lang="fi-FI" altLang="fi-FI" sz="1600"/>
              <a:t>kirjoitetaan nimittäjä </a:t>
            </a:r>
          </a:p>
          <a:p>
            <a:pPr lvl="1"/>
            <a:r>
              <a:rPr lang="fi-FI" altLang="fi-FI" sz="1600"/>
              <a:t>klikataan hiirellä tai viedään nuolinäppäimillä kohdistin pois juuren alta </a:t>
            </a:r>
          </a:p>
          <a:p>
            <a:pPr lvl="1"/>
            <a:r>
              <a:rPr lang="fi-FI" altLang="fi-FI" sz="1600"/>
              <a:t>kirjoitetaan '-x'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>
            <a:extLst>
              <a:ext uri="{FF2B5EF4-FFF2-40B4-BE49-F238E27FC236}">
                <a16:creationId xmlns:a16="http://schemas.microsoft.com/office/drawing/2014/main" id="{4E7BA890-99E2-4117-A190-83D8D01731FD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57200" y="1339072"/>
            <a:ext cx="7772400" cy="726796"/>
          </a:xfrm>
        </p:spPr>
        <p:txBody>
          <a:bodyPr/>
          <a:lstStyle/>
          <a:p>
            <a:r>
              <a:rPr lang="fi-FI" altLang="fi-FI" b="1" dirty="0"/>
              <a:t>Harjoitus A</a:t>
            </a:r>
          </a:p>
        </p:txBody>
      </p:sp>
      <p:sp>
        <p:nvSpPr>
          <p:cNvPr id="30723" name="Rectangle 3">
            <a:extLst>
              <a:ext uri="{FF2B5EF4-FFF2-40B4-BE49-F238E27FC236}">
                <a16:creationId xmlns:a16="http://schemas.microsoft.com/office/drawing/2014/main" id="{858D1339-3465-43CE-B99E-EEFD0E1F09E3}"/>
              </a:ext>
            </a:extLst>
          </p:cNvPr>
          <p:cNvSpPr>
            <a:spLocks noGrp="1" noRot="1" noChangeArrowheads="1"/>
          </p:cNvSpPr>
          <p:nvPr>
            <p:ph idx="1"/>
          </p:nvPr>
        </p:nvSpPr>
        <p:spPr>
          <a:xfrm>
            <a:off x="457200" y="331010"/>
            <a:ext cx="8305800" cy="1008062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fi-FI" altLang="fi-FI" sz="2000" dirty="0"/>
              <a:t>Avaa Word ja siellä kaavaeditori</a:t>
            </a:r>
          </a:p>
          <a:p>
            <a:pPr>
              <a:lnSpc>
                <a:spcPct val="90000"/>
              </a:lnSpc>
            </a:pPr>
            <a:r>
              <a:rPr lang="fi-FI" altLang="fi-FI" sz="2000" dirty="0"/>
              <a:t>Toteuta seuraavat harjoitukset. Voit samalla pohtia, mihin kaavat liittyvät.</a:t>
            </a:r>
          </a:p>
        </p:txBody>
      </p:sp>
      <p:pic>
        <p:nvPicPr>
          <p:cNvPr id="30725" name="Picture 5" descr="kaava_2">
            <a:extLst>
              <a:ext uri="{FF2B5EF4-FFF2-40B4-BE49-F238E27FC236}">
                <a16:creationId xmlns:a16="http://schemas.microsoft.com/office/drawing/2014/main" id="{CD6F0926-344C-49F6-AC89-314A8DAF1D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8888" y="2346325"/>
            <a:ext cx="3667125" cy="8667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27" name="Picture 7" descr="Kaava_3">
            <a:extLst>
              <a:ext uri="{FF2B5EF4-FFF2-40B4-BE49-F238E27FC236}">
                <a16:creationId xmlns:a16="http://schemas.microsoft.com/office/drawing/2014/main" id="{D2477D81-A2EB-4E29-98BA-E368E023F25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31913" y="3546475"/>
            <a:ext cx="3527425" cy="9969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28" name="Rectangle 8">
            <a:extLst>
              <a:ext uri="{FF2B5EF4-FFF2-40B4-BE49-F238E27FC236}">
                <a16:creationId xmlns:a16="http://schemas.microsoft.com/office/drawing/2014/main" id="{2F71FFA2-79CA-48AD-9E45-BAD115BF6140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598488" y="5013176"/>
            <a:ext cx="8305800" cy="71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r>
              <a:rPr lang="fi-FI" altLang="fi-FI" dirty="0"/>
              <a:t>Tallenna työsi O365:een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1" name="Rectangle 3">
            <a:extLst>
              <a:ext uri="{FF2B5EF4-FFF2-40B4-BE49-F238E27FC236}">
                <a16:creationId xmlns:a16="http://schemas.microsoft.com/office/drawing/2014/main" id="{2F7C779C-3D55-479B-A2E2-A3CEE4BD116A}"/>
              </a:ext>
            </a:extLst>
          </p:cNvPr>
          <p:cNvSpPr>
            <a:spLocks noGrp="1" noRot="1" noChangeArrowheads="1"/>
          </p:cNvSpPr>
          <p:nvPr>
            <p:ph type="body" sz="half" idx="1"/>
          </p:nvPr>
        </p:nvSpPr>
        <p:spPr>
          <a:xfrm>
            <a:off x="539750" y="1413809"/>
            <a:ext cx="4073525" cy="1367119"/>
          </a:xfrm>
        </p:spPr>
        <p:txBody>
          <a:bodyPr/>
          <a:lstStyle/>
          <a:p>
            <a:pPr marL="0" indent="0">
              <a:buNone/>
            </a:pPr>
            <a:r>
              <a:rPr lang="fi-FI" altLang="fi-FI" sz="2000" dirty="0"/>
              <a:t>Kolmio s. 160 t. 236</a:t>
            </a:r>
            <a:br>
              <a:rPr lang="fi-FI" altLang="fi-FI" sz="2000" dirty="0"/>
            </a:br>
            <a:r>
              <a:rPr lang="fi-FI" altLang="fi-FI" sz="2000" dirty="0"/>
              <a:t>Kuinka monta desilitraa mehua lasiin mahtuu?</a:t>
            </a:r>
          </a:p>
        </p:txBody>
      </p:sp>
      <p:graphicFrame>
        <p:nvGraphicFramePr>
          <p:cNvPr id="22540" name="Object 12">
            <a:extLst>
              <a:ext uri="{FF2B5EF4-FFF2-40B4-BE49-F238E27FC236}">
                <a16:creationId xmlns:a16="http://schemas.microsoft.com/office/drawing/2014/main" id="{0619C241-808B-48DF-B1D0-95A4A9B142AC}"/>
              </a:ext>
            </a:extLst>
          </p:cNvPr>
          <p:cNvGraphicFramePr>
            <a:graphicFrameLocks noGrp="1" noChangeAspect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30212902"/>
              </p:ext>
            </p:extLst>
          </p:nvPr>
        </p:nvGraphicFramePr>
        <p:xfrm>
          <a:off x="3951082" y="2409353"/>
          <a:ext cx="4572000" cy="3975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Kaava" r:id="rId3" imgW="2336760" imgH="2031840" progId="Equation.3">
                  <p:embed/>
                </p:oleObj>
              </mc:Choice>
              <mc:Fallback>
                <p:oleObj name="Kaava" r:id="rId3" imgW="2336760" imgH="2031840" progId="Equation.3">
                  <p:embed/>
                  <p:pic>
                    <p:nvPicPr>
                      <p:cNvPr id="22540" name="Object 12">
                        <a:extLst>
                          <a:ext uri="{FF2B5EF4-FFF2-40B4-BE49-F238E27FC236}">
                            <a16:creationId xmlns:a16="http://schemas.microsoft.com/office/drawing/2014/main" id="{0619C241-808B-48DF-B1D0-95A4A9B142AC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1082" y="2409353"/>
                        <a:ext cx="4572000" cy="3975100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4" name="Ryhmä 3">
            <a:extLst>
              <a:ext uri="{FF2B5EF4-FFF2-40B4-BE49-F238E27FC236}">
                <a16:creationId xmlns:a16="http://schemas.microsoft.com/office/drawing/2014/main" id="{2A7A1DBD-E3B3-4BD5-A3DF-E1F7D87DAD9D}"/>
              </a:ext>
            </a:extLst>
          </p:cNvPr>
          <p:cNvGrpSpPr/>
          <p:nvPr/>
        </p:nvGrpSpPr>
        <p:grpSpPr>
          <a:xfrm>
            <a:off x="1115616" y="3068960"/>
            <a:ext cx="2119313" cy="2813050"/>
            <a:chOff x="1835150" y="3573463"/>
            <a:chExt cx="2119313" cy="2813050"/>
          </a:xfrm>
        </p:grpSpPr>
        <p:grpSp>
          <p:nvGrpSpPr>
            <p:cNvPr id="22532" name="Group 4">
              <a:extLst>
                <a:ext uri="{FF2B5EF4-FFF2-40B4-BE49-F238E27FC236}">
                  <a16:creationId xmlns:a16="http://schemas.microsoft.com/office/drawing/2014/main" id="{991333AF-2D84-4AEB-B381-B3286AD669B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5150" y="4005263"/>
              <a:ext cx="1152525" cy="2381250"/>
              <a:chOff x="1202" y="2432"/>
              <a:chExt cx="726" cy="1500"/>
            </a:xfrm>
          </p:grpSpPr>
          <p:sp>
            <p:nvSpPr>
              <p:cNvPr id="22533" name="AutoShape 5">
                <a:extLst>
                  <a:ext uri="{FF2B5EF4-FFF2-40B4-BE49-F238E27FC236}">
                    <a16:creationId xmlns:a16="http://schemas.microsoft.com/office/drawing/2014/main" id="{0F0A5E5F-0740-4E30-9925-E1DBBA8ADBF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 rot="-10800000">
                <a:off x="1202" y="2432"/>
                <a:ext cx="726" cy="907"/>
              </a:xfrm>
              <a:prstGeom prst="triangle">
                <a:avLst>
                  <a:gd name="adj" fmla="val 50000"/>
                </a:avLst>
              </a:prstGeom>
              <a:solidFill>
                <a:schemeClr val="accent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fi-FI"/>
              </a:p>
            </p:txBody>
          </p:sp>
          <p:grpSp>
            <p:nvGrpSpPr>
              <p:cNvPr id="22534" name="Group 6">
                <a:extLst>
                  <a:ext uri="{FF2B5EF4-FFF2-40B4-BE49-F238E27FC236}">
                    <a16:creationId xmlns:a16="http://schemas.microsoft.com/office/drawing/2014/main" id="{70A92406-8753-40F0-9C69-F7A69B4309C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405" y="3342"/>
                <a:ext cx="317" cy="590"/>
                <a:chOff x="1407" y="3430"/>
                <a:chExt cx="317" cy="590"/>
              </a:xfrm>
            </p:grpSpPr>
            <p:sp>
              <p:nvSpPr>
                <p:cNvPr id="22535" name="Line 7">
                  <a:extLst>
                    <a:ext uri="{FF2B5EF4-FFF2-40B4-BE49-F238E27FC236}">
                      <a16:creationId xmlns:a16="http://schemas.microsoft.com/office/drawing/2014/main" id="{03797859-A25E-418D-8C96-11831F22541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>
                  <a:off x="1565" y="3430"/>
                  <a:ext cx="0" cy="59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i-FI"/>
                </a:p>
              </p:txBody>
            </p:sp>
            <p:sp>
              <p:nvSpPr>
                <p:cNvPr id="22536" name="Line 8">
                  <a:extLst>
                    <a:ext uri="{FF2B5EF4-FFF2-40B4-BE49-F238E27FC236}">
                      <a16:creationId xmlns:a16="http://schemas.microsoft.com/office/drawing/2014/main" id="{A449FF34-82F7-487E-B7F4-1BD04DDDDAE4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H="1">
                  <a:off x="1407" y="4020"/>
                  <a:ext cx="317" cy="0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fi-FI"/>
                </a:p>
              </p:txBody>
            </p:sp>
          </p:grpSp>
        </p:grpSp>
        <p:sp>
          <p:nvSpPr>
            <p:cNvPr id="22537" name="Text Box 9">
              <a:extLst>
                <a:ext uri="{FF2B5EF4-FFF2-40B4-BE49-F238E27FC236}">
                  <a16:creationId xmlns:a16="http://schemas.microsoft.com/office/drawing/2014/main" id="{CB3A0A13-E50E-4149-A4D3-08AA80FDD5B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059113" y="4718050"/>
              <a:ext cx="895350" cy="36671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fi-FI" altLang="fi-FI" b="1"/>
                <a:t>8,0 cm</a:t>
              </a:r>
            </a:p>
          </p:txBody>
        </p:sp>
        <p:sp>
          <p:nvSpPr>
            <p:cNvPr id="22538" name="Text Box 10">
              <a:extLst>
                <a:ext uri="{FF2B5EF4-FFF2-40B4-BE49-F238E27FC236}">
                  <a16:creationId xmlns:a16="http://schemas.microsoft.com/office/drawing/2014/main" id="{B7F5D0BC-0F67-4B3E-9343-FEACB16D82C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979613" y="3573463"/>
              <a:ext cx="895350" cy="36671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fi-FI" altLang="fi-FI" b="1"/>
                <a:t>6,0 cm</a:t>
              </a:r>
            </a:p>
          </p:txBody>
        </p:sp>
      </p:grpSp>
      <p:sp>
        <p:nvSpPr>
          <p:cNvPr id="22539" name="Line 11">
            <a:extLst>
              <a:ext uri="{FF2B5EF4-FFF2-40B4-BE49-F238E27FC236}">
                <a16:creationId xmlns:a16="http://schemas.microsoft.com/office/drawing/2014/main" id="{882F2CD9-1B44-4ED7-A5EB-5F6564711E44}"/>
              </a:ext>
            </a:extLst>
          </p:cNvPr>
          <p:cNvSpPr>
            <a:spLocks noChangeShapeType="1"/>
          </p:cNvSpPr>
          <p:nvPr/>
        </p:nvSpPr>
        <p:spPr bwMode="auto">
          <a:xfrm>
            <a:off x="3059113" y="4017963"/>
            <a:ext cx="0" cy="14144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7" name="Rectangle 2">
            <a:extLst>
              <a:ext uri="{FF2B5EF4-FFF2-40B4-BE49-F238E27FC236}">
                <a16:creationId xmlns:a16="http://schemas.microsoft.com/office/drawing/2014/main" id="{2839FFFC-98D8-4A2B-AE31-0F01D9678E48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67544" y="687013"/>
            <a:ext cx="7772400" cy="726796"/>
          </a:xfrm>
        </p:spPr>
        <p:txBody>
          <a:bodyPr/>
          <a:lstStyle/>
          <a:p>
            <a:r>
              <a:rPr lang="fi-FI" altLang="fi-FI" b="1" dirty="0"/>
              <a:t>Harjoitus B</a:t>
            </a:r>
          </a:p>
        </p:txBody>
      </p:sp>
      <p:sp>
        <p:nvSpPr>
          <p:cNvPr id="19" name="Rectangle 8">
            <a:extLst>
              <a:ext uri="{FF2B5EF4-FFF2-40B4-BE49-F238E27FC236}">
                <a16:creationId xmlns:a16="http://schemas.microsoft.com/office/drawing/2014/main" id="{363E7240-B939-4301-859F-41F926BE9605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395536" y="6309816"/>
            <a:ext cx="8305800" cy="71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r>
              <a:rPr lang="fi-FI" altLang="fi-FI" dirty="0"/>
              <a:t>Tallenna työsi O365:een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564" name="Object 12">
            <a:extLst>
              <a:ext uri="{FF2B5EF4-FFF2-40B4-BE49-F238E27FC236}">
                <a16:creationId xmlns:a16="http://schemas.microsoft.com/office/drawing/2014/main" id="{CD7247B5-9AE9-4DF0-8357-6AEDFD1C26F3}"/>
              </a:ext>
            </a:extLst>
          </p:cNvPr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5812610"/>
              </p:ext>
            </p:extLst>
          </p:nvPr>
        </p:nvGraphicFramePr>
        <p:xfrm>
          <a:off x="5094288" y="2293280"/>
          <a:ext cx="2952328" cy="291074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Kaava" r:id="rId3" imgW="1803240" imgH="1777680" progId="Equation.3">
                  <p:embed/>
                </p:oleObj>
              </mc:Choice>
              <mc:Fallback>
                <p:oleObj name="Kaava" r:id="rId3" imgW="1803240" imgH="1777680" progId="Equation.3">
                  <p:embed/>
                  <p:pic>
                    <p:nvPicPr>
                      <p:cNvPr id="23564" name="Object 12">
                        <a:extLst>
                          <a:ext uri="{FF2B5EF4-FFF2-40B4-BE49-F238E27FC236}">
                            <a16:creationId xmlns:a16="http://schemas.microsoft.com/office/drawing/2014/main" id="{CD7247B5-9AE9-4DF0-8357-6AEDFD1C26F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94288" y="2293280"/>
                        <a:ext cx="2952328" cy="2910746"/>
                      </a:xfrm>
                      <a:prstGeom prst="rect">
                        <a:avLst/>
                      </a:prstGeom>
                      <a:solidFill>
                        <a:schemeClr val="tx1"/>
                      </a:solidFill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3555" name="AutoShape 3">
            <a:extLst>
              <a:ext uri="{FF2B5EF4-FFF2-40B4-BE49-F238E27FC236}">
                <a16:creationId xmlns:a16="http://schemas.microsoft.com/office/drawing/2014/main" id="{18D1B2DE-4E9D-4F4A-8C39-90E18F5049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2420938"/>
            <a:ext cx="3816350" cy="2520950"/>
          </a:xfrm>
          <a:prstGeom prst="rtTriangl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23556" name="Text Box 4">
            <a:extLst>
              <a:ext uri="{FF2B5EF4-FFF2-40B4-BE49-F238E27FC236}">
                <a16:creationId xmlns:a16="http://schemas.microsoft.com/office/drawing/2014/main" id="{BD4AA068-7BFA-4629-A724-6FABFBD17B5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8313" y="1387475"/>
            <a:ext cx="63373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fi-FI" altLang="fi-FI" sz="2400" b="1"/>
              <a:t>Määritä puuttuvien sivujen pituudet.</a:t>
            </a:r>
          </a:p>
        </p:txBody>
      </p:sp>
      <p:sp>
        <p:nvSpPr>
          <p:cNvPr id="23557" name="Text Box 5">
            <a:extLst>
              <a:ext uri="{FF2B5EF4-FFF2-40B4-BE49-F238E27FC236}">
                <a16:creationId xmlns:a16="http://schemas.microsoft.com/office/drawing/2014/main" id="{AAA6F859-3D24-4776-999F-28859EF155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5150" y="5084763"/>
            <a:ext cx="11334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i-FI" altLang="fi-FI" sz="2400" b="1"/>
              <a:t>5.6 cm</a:t>
            </a:r>
          </a:p>
        </p:txBody>
      </p:sp>
      <p:sp>
        <p:nvSpPr>
          <p:cNvPr id="23558" name="Text Box 6">
            <a:extLst>
              <a:ext uri="{FF2B5EF4-FFF2-40B4-BE49-F238E27FC236}">
                <a16:creationId xmlns:a16="http://schemas.microsoft.com/office/drawing/2014/main" id="{3367770C-C04C-40AC-AD9A-AC46F0C2B7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48038" y="4484688"/>
            <a:ext cx="73025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i-FI" altLang="fi-FI" sz="2400" b="1"/>
              <a:t>28</a:t>
            </a:r>
            <a:r>
              <a:rPr lang="en-US" altLang="fi-FI" sz="2400" b="1">
                <a:cs typeface="Arial" panose="020B0604020202020204" pitchFamily="34" charset="0"/>
              </a:rPr>
              <a:t>°</a:t>
            </a:r>
            <a:r>
              <a:rPr lang="fi-FI" altLang="fi-FI" sz="2400" b="1"/>
              <a:t> </a:t>
            </a:r>
          </a:p>
        </p:txBody>
      </p:sp>
      <p:sp>
        <p:nvSpPr>
          <p:cNvPr id="23559" name="Rectangle 7">
            <a:extLst>
              <a:ext uri="{FF2B5EF4-FFF2-40B4-BE49-F238E27FC236}">
                <a16:creationId xmlns:a16="http://schemas.microsoft.com/office/drawing/2014/main" id="{1E2D8BCC-D803-4861-BB2E-BAD27B655A9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27088" y="4797425"/>
            <a:ext cx="73025" cy="144463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fi-FI"/>
          </a:p>
        </p:txBody>
      </p:sp>
      <p:sp>
        <p:nvSpPr>
          <p:cNvPr id="23560" name="Text Box 8">
            <a:extLst>
              <a:ext uri="{FF2B5EF4-FFF2-40B4-BE49-F238E27FC236}">
                <a16:creationId xmlns:a16="http://schemas.microsoft.com/office/drawing/2014/main" id="{418048C2-38BC-4568-9344-E927F82D09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32450" y="2152650"/>
            <a:ext cx="1841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endParaRPr lang="fi-FI" altLang="fi-FI"/>
          </a:p>
        </p:txBody>
      </p:sp>
      <p:sp>
        <p:nvSpPr>
          <p:cNvPr id="23561" name="Text Box 9">
            <a:extLst>
              <a:ext uri="{FF2B5EF4-FFF2-40B4-BE49-F238E27FC236}">
                <a16:creationId xmlns:a16="http://schemas.microsoft.com/office/drawing/2014/main" id="{9E388C34-ACE9-418F-8611-04077A871BD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0825" y="3160713"/>
            <a:ext cx="381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i-FI" altLang="fi-FI" sz="2800" b="1"/>
              <a:t>l </a:t>
            </a:r>
          </a:p>
        </p:txBody>
      </p:sp>
      <p:sp>
        <p:nvSpPr>
          <p:cNvPr id="23562" name="Text Box 10">
            <a:extLst>
              <a:ext uri="{FF2B5EF4-FFF2-40B4-BE49-F238E27FC236}">
                <a16:creationId xmlns:a16="http://schemas.microsoft.com/office/drawing/2014/main" id="{C0CD1024-61D9-4110-869A-6DBCE1F402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24075" y="2608263"/>
            <a:ext cx="522288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fi-FI" altLang="fi-FI" sz="3200" b="1"/>
              <a:t>k </a:t>
            </a:r>
          </a:p>
        </p:txBody>
      </p:sp>
      <p:sp>
        <p:nvSpPr>
          <p:cNvPr id="23563" name="Freeform 11">
            <a:extLst>
              <a:ext uri="{FF2B5EF4-FFF2-40B4-BE49-F238E27FC236}">
                <a16:creationId xmlns:a16="http://schemas.microsoft.com/office/drawing/2014/main" id="{78A70389-0EBD-4A3F-BDBF-98DE180C7AEC}"/>
              </a:ext>
            </a:extLst>
          </p:cNvPr>
          <p:cNvSpPr>
            <a:spLocks/>
          </p:cNvSpPr>
          <p:nvPr/>
        </p:nvSpPr>
        <p:spPr bwMode="auto">
          <a:xfrm>
            <a:off x="3995738" y="4581525"/>
            <a:ext cx="144462" cy="360363"/>
          </a:xfrm>
          <a:custGeom>
            <a:avLst/>
            <a:gdLst>
              <a:gd name="T0" fmla="*/ 0 w 91"/>
              <a:gd name="T1" fmla="*/ 227 h 227"/>
              <a:gd name="T2" fmla="*/ 0 w 91"/>
              <a:gd name="T3" fmla="*/ 136 h 227"/>
              <a:gd name="T4" fmla="*/ 45 w 91"/>
              <a:gd name="T5" fmla="*/ 90 h 227"/>
              <a:gd name="T6" fmla="*/ 91 w 91"/>
              <a:gd name="T7" fmla="*/ 45 h 227"/>
              <a:gd name="T8" fmla="*/ 91 w 91"/>
              <a:gd name="T9" fmla="*/ 0 h 227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1" h="227">
                <a:moveTo>
                  <a:pt x="0" y="227"/>
                </a:moveTo>
                <a:lnTo>
                  <a:pt x="0" y="136"/>
                </a:lnTo>
                <a:lnTo>
                  <a:pt x="45" y="90"/>
                </a:lnTo>
                <a:lnTo>
                  <a:pt x="91" y="45"/>
                </a:lnTo>
                <a:lnTo>
                  <a:pt x="91" y="0"/>
                </a:lnTo>
              </a:path>
            </a:pathLst>
          </a:custGeom>
          <a:noFill/>
          <a:ln w="38100" cmpd="sng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fi-FI"/>
          </a:p>
        </p:txBody>
      </p:sp>
      <p:sp>
        <p:nvSpPr>
          <p:cNvPr id="17" name="Rectangle 2">
            <a:extLst>
              <a:ext uri="{FF2B5EF4-FFF2-40B4-BE49-F238E27FC236}">
                <a16:creationId xmlns:a16="http://schemas.microsoft.com/office/drawing/2014/main" id="{84F0EAAF-E85A-416F-B01F-7F0D89EFCB13}"/>
              </a:ext>
            </a:extLst>
          </p:cNvPr>
          <p:cNvSpPr>
            <a:spLocks noGrp="1" noRot="1" noChangeArrowheads="1"/>
          </p:cNvSpPr>
          <p:nvPr>
            <p:ph type="title"/>
          </p:nvPr>
        </p:nvSpPr>
        <p:spPr>
          <a:xfrm>
            <a:off x="409122" y="574954"/>
            <a:ext cx="7772400" cy="726796"/>
          </a:xfrm>
        </p:spPr>
        <p:txBody>
          <a:bodyPr/>
          <a:lstStyle/>
          <a:p>
            <a:r>
              <a:rPr lang="fi-FI" altLang="fi-FI" b="1" dirty="0"/>
              <a:t>Harjoitus C</a:t>
            </a:r>
          </a:p>
        </p:txBody>
      </p:sp>
      <p:sp>
        <p:nvSpPr>
          <p:cNvPr id="18" name="Rectangle 8">
            <a:extLst>
              <a:ext uri="{FF2B5EF4-FFF2-40B4-BE49-F238E27FC236}">
                <a16:creationId xmlns:a16="http://schemas.microsoft.com/office/drawing/2014/main" id="{564FBA89-8230-4063-99FB-DF233640D46F}"/>
              </a:ext>
            </a:extLst>
          </p:cNvPr>
          <p:cNvSpPr>
            <a:spLocks noRot="1" noChangeArrowheads="1"/>
          </p:cNvSpPr>
          <p:nvPr/>
        </p:nvSpPr>
        <p:spPr bwMode="auto">
          <a:xfrm>
            <a:off x="539552" y="5652631"/>
            <a:ext cx="8305800" cy="7192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24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20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Font typeface="Wingdings" panose="05000000000000000000" pitchFamily="2" charset="2"/>
              <a:buChar char="§"/>
              <a:defRPr sz="1600" b="1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panose="020B0604020202020204" pitchFamily="34" charset="0"/>
              </a:defRPr>
            </a:lvl9pPr>
          </a:lstStyle>
          <a:p>
            <a:r>
              <a:rPr lang="fi-FI" altLang="fi-FI" dirty="0"/>
              <a:t>Tallenna työsi O365:een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aivaallinen">
  <a:themeElements>
    <a:clrScheme name="Taivaallinen">
      <a:dk1>
        <a:sysClr val="windowText" lastClr="000000"/>
      </a:dk1>
      <a:lt1>
        <a:sysClr val="window" lastClr="FFFFFF"/>
      </a:lt1>
      <a:dk2>
        <a:srgbClr val="18276C"/>
      </a:dk2>
      <a:lt2>
        <a:srgbClr val="EBEBEB"/>
      </a:lt2>
      <a:accent1>
        <a:srgbClr val="AC3EC1"/>
      </a:accent1>
      <a:accent2>
        <a:srgbClr val="477BD1"/>
      </a:accent2>
      <a:accent3>
        <a:srgbClr val="46B298"/>
      </a:accent3>
      <a:accent4>
        <a:srgbClr val="90BA4C"/>
      </a:accent4>
      <a:accent5>
        <a:srgbClr val="DD9D31"/>
      </a:accent5>
      <a:accent6>
        <a:srgbClr val="E25247"/>
      </a:accent6>
      <a:hlink>
        <a:srgbClr val="C573D2"/>
      </a:hlink>
      <a:folHlink>
        <a:srgbClr val="CCAEE8"/>
      </a:folHlink>
    </a:clrScheme>
    <a:fontScheme name="Taivaallinen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aivaallinen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42E5908D-19A2-46FD-89FA-638B126129E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TM03457452[[fn=Taivaallinen]]</Template>
  <TotalTime>256</TotalTime>
  <Words>170</Words>
  <Application>Microsoft Office PowerPoint</Application>
  <PresentationFormat>Näytössä katseltava diaesitys (4:3)</PresentationFormat>
  <Paragraphs>35</Paragraphs>
  <Slides>7</Slides>
  <Notes>0</Notes>
  <HiddenSlides>0</HiddenSlides>
  <MMClips>0</MMClips>
  <ScaleCrop>false</ScaleCrop>
  <HeadingPairs>
    <vt:vector size="8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Upotetut OLE-palvelimet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Times New Roman</vt:lpstr>
      <vt:lpstr>Wingdings</vt:lpstr>
      <vt:lpstr>Taivaallinen</vt:lpstr>
      <vt:lpstr>Microsoft Kaava 3.0</vt:lpstr>
      <vt:lpstr>Matemaattisen Kaavan tai yhtälön lisäys</vt:lpstr>
      <vt:lpstr>PowerPoint-esitys</vt:lpstr>
      <vt:lpstr>PowerPoint-esitys</vt:lpstr>
      <vt:lpstr>Kaavojen kirjoittamisesta </vt:lpstr>
      <vt:lpstr>Harjoitus A</vt:lpstr>
      <vt:lpstr>Harjoitus B</vt:lpstr>
      <vt:lpstr>Harjoitus C</vt:lpstr>
    </vt:vector>
  </TitlesOfParts>
  <Company>Kuopion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Kaavaeditori</dc:title>
  <dc:creator>oppilas</dc:creator>
  <cp:lastModifiedBy>Harjula Jari Petteri</cp:lastModifiedBy>
  <cp:revision>28</cp:revision>
  <dcterms:created xsi:type="dcterms:W3CDTF">2005-04-15T09:22:17Z</dcterms:created>
  <dcterms:modified xsi:type="dcterms:W3CDTF">2018-10-10T08:34:59Z</dcterms:modified>
</cp:coreProperties>
</file>