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3" r:id="rId6"/>
    <p:sldId id="260" r:id="rId7"/>
    <p:sldId id="267" r:id="rId8"/>
    <p:sldId id="257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napToGrid="0">
      <p:cViewPr varScale="1">
        <p:scale>
          <a:sx n="58" d="100"/>
          <a:sy n="58" d="100"/>
        </p:scale>
        <p:origin x="3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725" y="944151"/>
            <a:ext cx="10318418" cy="3473612"/>
          </a:xfrm>
        </p:spPr>
        <p:txBody>
          <a:bodyPr/>
          <a:lstStyle/>
          <a:p>
            <a:r>
              <a:rPr lang="fi-FI" sz="4400" dirty="0" smtClean="0"/>
              <a:t>POMM1002 </a:t>
            </a:r>
            <a:br>
              <a:rPr lang="fi-FI" sz="4400" dirty="0" smtClean="0"/>
            </a:br>
            <a:r>
              <a:rPr lang="fi-FI" sz="4400" dirty="0" smtClean="0"/>
              <a:t>Johdanto monialaisiin opintoihin</a:t>
            </a:r>
            <a:endParaRPr lang="fi-FI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012" y="4219460"/>
            <a:ext cx="8045373" cy="1586429"/>
          </a:xfrm>
        </p:spPr>
        <p:txBody>
          <a:bodyPr>
            <a:normAutofit/>
          </a:bodyPr>
          <a:lstStyle/>
          <a:p>
            <a:r>
              <a:rPr lang="fi-FI" dirty="0" smtClean="0"/>
              <a:t>Emma Kostiainen</a:t>
            </a:r>
          </a:p>
          <a:p>
            <a:r>
              <a:rPr lang="fi-FI" cap="none" dirty="0" smtClean="0"/>
              <a:t>emma.kostiainen@jyu.fi</a:t>
            </a:r>
          </a:p>
          <a:p>
            <a:r>
              <a:rPr lang="fi-FI" dirty="0" smtClean="0"/>
              <a:t>Kimo </a:t>
            </a:r>
            <a:r>
              <a:rPr lang="fi-FI" dirty="0" err="1" smtClean="0"/>
              <a:t>sl</a:t>
            </a:r>
            <a:r>
              <a:rPr lang="fi-FI" dirty="0" smtClean="0"/>
              <a:t> 2020</a:t>
            </a:r>
          </a:p>
          <a:p>
            <a:r>
              <a:rPr lang="fi-FI" sz="1600" dirty="0" smtClean="0"/>
              <a:t>(materiaali opettajatiimin työstämää)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52854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Niinkö vai näinkö?</a:t>
            </a:r>
            <a:br>
              <a:rPr lang="fi-FI" dirty="0" smtClean="0"/>
            </a:br>
            <a:r>
              <a:rPr lang="fi-FI" dirty="0" smtClean="0"/>
              <a:t>Tämän haluan nostaa luennolta…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000" dirty="0" smtClean="0"/>
              <a:t>Keskustelkaa aamun luennon herättämistä mietteistä</a:t>
            </a:r>
          </a:p>
          <a:p>
            <a:pPr algn="ctr"/>
            <a:r>
              <a:rPr lang="fi-FI" sz="4000" dirty="0" smtClean="0"/>
              <a:t>Tuokaa ryhmästänne yksi nosto koko ryhmään</a:t>
            </a:r>
          </a:p>
        </p:txBody>
      </p:sp>
      <p:pic>
        <p:nvPicPr>
          <p:cNvPr id="4" name="Picture 3" descr="Fire Stone - Bulbapedia, the community-driven Pokémon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674" y="4722780"/>
            <a:ext cx="3556000" cy="1890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60789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234603"/>
            <a:ext cx="10178322" cy="1492132"/>
          </a:xfrm>
        </p:spPr>
        <p:txBody>
          <a:bodyPr/>
          <a:lstStyle/>
          <a:p>
            <a:r>
              <a:rPr lang="fi-FI" dirty="0" smtClean="0"/>
              <a:t>Eettinen osaaminen opettajan ydinosaamisalueena @</a:t>
            </a:r>
            <a:r>
              <a:rPr lang="fi-FI" dirty="0" err="1" smtClean="0"/>
              <a:t>jyu_okl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4473" y="1856510"/>
            <a:ext cx="10741891" cy="4849090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/>
              <a:t>Eettinen osaamisesi:</a:t>
            </a:r>
            <a:r>
              <a:rPr lang="fi-FI" dirty="0"/>
              <a:t/>
            </a:r>
            <a:br>
              <a:rPr lang="fi-FI" dirty="0"/>
            </a:br>
            <a:r>
              <a:rPr lang="fi-FI" i="1" dirty="0"/>
              <a:t>Pystyt tunnistamaan, analysoimaan ja kehittämään kasvatusalan asiantuntijuuden kannalta merkityksellisiä ja tavoiteltavia eettisiä periaatteita ja arvoja. Pystyt erittelemään omaa ja yhteisön toimintaa sekä suhdettasi luontoon ja ei-inhimilliseen ympäristöön eettiseltä kannalta ja toimimaan vastuullisesti eettisten periaatteiden pohjalta.</a:t>
            </a:r>
            <a:r>
              <a:rPr lang="fi-FI" dirty="0"/>
              <a:t/>
            </a:r>
            <a:br>
              <a:rPr lang="fi-FI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Eettistä osaamistasi ja sen kehittymistä voit pohtia mm. seuraavien kysymysten avulla:</a:t>
            </a:r>
            <a:r>
              <a:rPr lang="fi-FI" dirty="0"/>
              <a:t/>
            </a:r>
            <a:br>
              <a:rPr lang="fi-FI" dirty="0"/>
            </a:br>
            <a:endParaRPr lang="fi-FI" dirty="0" smtClean="0"/>
          </a:p>
          <a:p>
            <a:r>
              <a:rPr lang="fi-FI" dirty="0" smtClean="0"/>
              <a:t>Kuka </a:t>
            </a:r>
            <a:r>
              <a:rPr lang="fi-FI" dirty="0"/>
              <a:t>ja millainen minä olen (arvoni, uskomukseni, ominaisuuteni, kokemukseni jne.)?</a:t>
            </a:r>
          </a:p>
          <a:p>
            <a:r>
              <a:rPr lang="fi-FI" dirty="0"/>
              <a:t>Miten eettiset periaatteeni näkyvät ajattelussani ja toiminnassani?</a:t>
            </a:r>
          </a:p>
          <a:p>
            <a:r>
              <a:rPr lang="fi-FI" dirty="0"/>
              <a:t>Missä tilanteissa olen huomannut toimivani eettisiä periaatteitani vastaan?</a:t>
            </a:r>
          </a:p>
          <a:p>
            <a:r>
              <a:rPr lang="fi-FI" dirty="0"/>
              <a:t>Mikä on ymmärrykseni oikeasta ja väärästä, hyvästä ja pahasta sekä normeista ja säännöistä?</a:t>
            </a:r>
          </a:p>
          <a:p>
            <a:r>
              <a:rPr lang="fi-FI" dirty="0"/>
              <a:t>Millaisia ristiriitaisia tilanteita voin kohdata/olen kohdannut opettajana (esim. arvoristiriidat)?</a:t>
            </a:r>
          </a:p>
          <a:p>
            <a:r>
              <a:rPr lang="fi-FI" dirty="0"/>
              <a:t>Millaisia eettisiä valintoja yhteen oppituntiin voi sisältyä/sisältyi? Entä oppiaineisiin tai koulun toimintakulttuuriin?</a:t>
            </a:r>
          </a:p>
          <a:p>
            <a:r>
              <a:rPr lang="fi-FI" dirty="0"/>
              <a:t>Mikä on eettisesti hyvää opettajuutta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sz="2600" b="1" dirty="0" smtClean="0"/>
              <a:t>Tarttukaa ryhmässä 1-2 kysymykseen</a:t>
            </a:r>
          </a:p>
          <a:p>
            <a:pPr marL="0" indent="0">
              <a:buNone/>
            </a:pPr>
            <a:r>
              <a:rPr lang="fi-FI" sz="2600" b="1" dirty="0" smtClean="0"/>
              <a:t>Pohtikaa, mitä vahvuuksia omassa eettisessä osaamisessa tunnistat ja kuinka aiot kehittää omaa eettistä osaamistasi? -&gt; tuokaa huomiot yhteiseen pöytään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234052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Eettiset dilemmat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eettisesti arveluttavaa olet kohdannut omana kouluaikanasi? Huomaatteko jotain tyypillistä tai erityistä kokemuksistanne?</a:t>
            </a:r>
          </a:p>
          <a:p>
            <a:pPr lvl="1"/>
            <a:r>
              <a:rPr lang="fi-FI" dirty="0" smtClean="0"/>
              <a:t>Muistakaa eettisyys keskustelussa</a:t>
            </a:r>
          </a:p>
          <a:p>
            <a:r>
              <a:rPr lang="fi-FI" dirty="0" smtClean="0"/>
              <a:t>Mikä arveluttaa ja mietityttää opettajan eettisyydessä tässä vaiheessa opettajuutta?</a:t>
            </a:r>
          </a:p>
        </p:txBody>
      </p:sp>
    </p:spTree>
    <p:extLst>
      <p:ext uri="{BB962C8B-B14F-4D97-AF65-F5344CB8AC3E}">
        <p14:creationId xmlns:p14="http://schemas.microsoft.com/office/powerpoint/2010/main" val="118503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Tehtävänä tälle kerralle oli…</a:t>
            </a:r>
            <a:endParaRPr lang="fi-FI" dirty="0"/>
          </a:p>
        </p:txBody>
      </p:sp>
      <p:pic>
        <p:nvPicPr>
          <p:cNvPr id="4" name="Picture 3" descr="A Wife's Charmed Life: Movie: Up (Life Lessons Learned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394" y="1029478"/>
            <a:ext cx="10058400" cy="58285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88125" y="3778786"/>
            <a:ext cx="55732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 smtClean="0">
                <a:solidFill>
                  <a:schemeClr val="bg1"/>
                </a:solidFill>
              </a:rPr>
              <a:t>Perehtyä </a:t>
            </a:r>
            <a:r>
              <a:rPr lang="fi-FI" sz="2400" b="1" dirty="0">
                <a:solidFill>
                  <a:schemeClr val="bg1"/>
                </a:solidFill>
              </a:rPr>
              <a:t>opintojakson arviointiin </a:t>
            </a:r>
            <a:r>
              <a:rPr lang="fi-FI" sz="2400" b="1" dirty="0" smtClean="0">
                <a:solidFill>
                  <a:schemeClr val="bg1"/>
                </a:solidFill>
              </a:rPr>
              <a:t>&amp;</a:t>
            </a:r>
          </a:p>
          <a:p>
            <a:r>
              <a:rPr lang="fi-FI" sz="2400" b="1" dirty="0" smtClean="0">
                <a:solidFill>
                  <a:schemeClr val="bg1"/>
                </a:solidFill>
              </a:rPr>
              <a:t> arviointikriteereihin</a:t>
            </a:r>
          </a:p>
          <a:p>
            <a:r>
              <a:rPr lang="fi-FI" sz="2400" b="1" dirty="0" smtClean="0">
                <a:solidFill>
                  <a:schemeClr val="bg1"/>
                </a:solidFill>
              </a:rPr>
              <a:t>(</a:t>
            </a:r>
            <a:r>
              <a:rPr lang="fi-FI" sz="2400" b="1" dirty="0">
                <a:solidFill>
                  <a:schemeClr val="bg1"/>
                </a:solidFill>
              </a:rPr>
              <a:t>löytyy opintojakson Peda.net-sivulta)</a:t>
            </a:r>
          </a:p>
          <a:p>
            <a:endParaRPr lang="fi-FI" sz="2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0909" y="516378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bg1"/>
                </a:solidFill>
              </a:rPr>
              <a:t>Arvioinnin tavoite ja tarkoitus</a:t>
            </a:r>
          </a:p>
          <a:p>
            <a:r>
              <a:rPr lang="fi-FI" b="1" dirty="0" smtClean="0">
                <a:solidFill>
                  <a:schemeClr val="bg1"/>
                </a:solidFill>
              </a:rPr>
              <a:t>Kysyttävää &amp; epäselvää?</a:t>
            </a:r>
            <a:endParaRPr lang="fi-FI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446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ife's Charmed Life: Movie: Up (Life Lessons Learned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88" y="143219"/>
            <a:ext cx="10569422" cy="64131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98293" y="4350632"/>
            <a:ext cx="51529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b="1" dirty="0">
                <a:solidFill>
                  <a:schemeClr val="bg1"/>
                </a:solidFill>
              </a:rPr>
              <a:t>Aikataulu ja itsenäiset tehtävät </a:t>
            </a:r>
            <a:endParaRPr lang="fi-FI" sz="2400" b="1" dirty="0" smtClean="0">
              <a:solidFill>
                <a:schemeClr val="bg1"/>
              </a:solidFill>
            </a:endParaRPr>
          </a:p>
          <a:p>
            <a:r>
              <a:rPr lang="fi-FI" sz="2400" b="1" dirty="0" smtClean="0">
                <a:solidFill>
                  <a:schemeClr val="bg1"/>
                </a:solidFill>
              </a:rPr>
              <a:t>-&gt; ks. </a:t>
            </a:r>
            <a:r>
              <a:rPr lang="fi-FI" sz="2400" b="1" dirty="0">
                <a:solidFill>
                  <a:schemeClr val="bg1"/>
                </a:solidFill>
              </a:rPr>
              <a:t>o</a:t>
            </a:r>
            <a:r>
              <a:rPr lang="fi-FI" sz="2400" b="1" dirty="0" smtClean="0">
                <a:solidFill>
                  <a:schemeClr val="bg1"/>
                </a:solidFill>
              </a:rPr>
              <a:t>pintojakson Peda.net-sivulla</a:t>
            </a:r>
            <a:endParaRPr lang="fi-FI" sz="2400" b="1" dirty="0">
              <a:solidFill>
                <a:schemeClr val="bg1"/>
              </a:solidFill>
            </a:endParaRPr>
          </a:p>
          <a:p>
            <a:endParaRPr lang="fi-FI" sz="2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19564" y="3121891"/>
            <a:ext cx="3146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>
                <a:solidFill>
                  <a:schemeClr val="bg1"/>
                </a:solidFill>
              </a:rPr>
              <a:t>Muistinvirkistykseksi</a:t>
            </a:r>
            <a:endParaRPr lang="fi-FI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40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Seuraavaan pienryhmätapaamiseen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Silmäile Ilmiömäistä teoksesta Tarnanen &amp; Kostiainen toim. (2020): Johdanto: Ilmiölähtöinen oppiminen</a:t>
            </a:r>
          </a:p>
          <a:p>
            <a:endParaRPr lang="fi-FI" dirty="0"/>
          </a:p>
          <a:p>
            <a:r>
              <a:rPr lang="fi-FI" dirty="0"/>
              <a:t>https://www.uuttaluova.fi/ilmiomaista-lue/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2780144"/>
            <a:ext cx="2811173" cy="40085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2430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467" y="382385"/>
            <a:ext cx="10471533" cy="873538"/>
          </a:xfrm>
        </p:spPr>
        <p:txBody>
          <a:bodyPr>
            <a:normAutofit/>
          </a:bodyPr>
          <a:lstStyle/>
          <a:p>
            <a:r>
              <a:rPr lang="fi-FI" sz="3200" dirty="0" smtClean="0"/>
              <a:t>POM-opintokokonaisuuden (60 op) suoritettuasi</a:t>
            </a:r>
            <a:endParaRPr lang="fi-FI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467" y="1255923"/>
            <a:ext cx="7623673" cy="5354197"/>
          </a:xfrm>
        </p:spPr>
        <p:txBody>
          <a:bodyPr>
            <a:normAutofit/>
          </a:bodyPr>
          <a:lstStyle/>
          <a:p>
            <a:r>
              <a:rPr lang="fi-FI" dirty="0" smtClean="0"/>
              <a:t>tiedostat </a:t>
            </a:r>
            <a:r>
              <a:rPr lang="fi-FI" dirty="0"/>
              <a:t>omat </a:t>
            </a:r>
            <a:r>
              <a:rPr lang="fi-FI" dirty="0" smtClean="0"/>
              <a:t>asenteesi </a:t>
            </a:r>
            <a:r>
              <a:rPr lang="fi-FI" dirty="0"/>
              <a:t>ja </a:t>
            </a:r>
            <a:r>
              <a:rPr lang="fi-FI" dirty="0" smtClean="0"/>
              <a:t>uskomuksesi </a:t>
            </a:r>
            <a:r>
              <a:rPr lang="fi-FI" dirty="0"/>
              <a:t>eri oppiaineita kohtaan ja </a:t>
            </a:r>
            <a:r>
              <a:rPr lang="fi-FI" dirty="0" smtClean="0"/>
              <a:t>kykenet </a:t>
            </a:r>
            <a:r>
              <a:rPr lang="fi-FI" dirty="0"/>
              <a:t>tarkastelemaan </a:t>
            </a:r>
            <a:r>
              <a:rPr lang="fi-FI" dirty="0" smtClean="0"/>
              <a:t>niitä </a:t>
            </a:r>
            <a:r>
              <a:rPr lang="fi-FI" dirty="0"/>
              <a:t>kriittisesti</a:t>
            </a:r>
          </a:p>
          <a:p>
            <a:r>
              <a:rPr lang="fi-FI" dirty="0" smtClean="0"/>
              <a:t>tunnistat </a:t>
            </a:r>
            <a:r>
              <a:rPr lang="fi-FI" dirty="0"/>
              <a:t>eri oppiaineiden ja niiden taustalla olevien tiedonalojen merkityksen lapsen kehityksen ja hyvinvoinnin näkökulmasta</a:t>
            </a:r>
          </a:p>
          <a:p>
            <a:r>
              <a:rPr lang="fi-FI" dirty="0" smtClean="0"/>
              <a:t>ymmärrät </a:t>
            </a:r>
            <a:r>
              <a:rPr lang="fi-FI" dirty="0" err="1"/>
              <a:t>oppijoiden</a:t>
            </a:r>
            <a:r>
              <a:rPr lang="fi-FI" dirty="0"/>
              <a:t> ja oppijaryhmien moninaisuuden merkityksen oppimisen ohjaamisessa</a:t>
            </a:r>
          </a:p>
          <a:p>
            <a:r>
              <a:rPr lang="fi-FI" dirty="0" smtClean="0"/>
              <a:t>tunnistat </a:t>
            </a:r>
            <a:r>
              <a:rPr lang="fi-FI" dirty="0"/>
              <a:t>oppiaineiden erityisluonteen ja </a:t>
            </a:r>
            <a:r>
              <a:rPr lang="fi-FI" dirty="0" smtClean="0"/>
              <a:t>osaat </a:t>
            </a:r>
            <a:r>
              <a:rPr lang="fi-FI" dirty="0"/>
              <a:t>tarkastella sitä yli oppiainerajojen</a:t>
            </a:r>
          </a:p>
          <a:p>
            <a:r>
              <a:rPr lang="fi-FI" dirty="0" smtClean="0"/>
              <a:t>osaat </a:t>
            </a:r>
            <a:r>
              <a:rPr lang="fi-FI" dirty="0"/>
              <a:t>eritellä oppiaineiden pedagogista kulttuuria sekä oppiainekirjoon liittyviä ideologisia ja poliittisia sidoksia</a:t>
            </a:r>
          </a:p>
          <a:p>
            <a:r>
              <a:rPr lang="fi-FI" dirty="0" smtClean="0"/>
              <a:t>osaat </a:t>
            </a:r>
            <a:r>
              <a:rPr lang="fi-FI" dirty="0"/>
              <a:t>suunnitella opetusta sekä ohjata ja arvioida oppimista eri oppiaineissa ja monialaisissa oppimiskokonaisuuksissa luokilla 1–6 </a:t>
            </a:r>
            <a:r>
              <a:rPr lang="fi-FI" dirty="0" smtClean="0"/>
              <a:t>sekä</a:t>
            </a:r>
            <a:r>
              <a:rPr lang="fi-FI" dirty="0"/>
              <a:t> </a:t>
            </a:r>
            <a:r>
              <a:rPr lang="fi-FI" dirty="0" smtClean="0"/>
              <a:t>esiopetuksessa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 smtClean="0"/>
              <a:t>					(JY, OKL OPS 2020-2023)</a:t>
            </a:r>
            <a:endParaRPr lang="fi-FI" dirty="0"/>
          </a:p>
        </p:txBody>
      </p:sp>
      <p:pic>
        <p:nvPicPr>
          <p:cNvPr id="4" name="Picture 3" descr="Background Black Coffee Breakfast · Free photo on Pixaba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140" y="2129461"/>
            <a:ext cx="3205908" cy="28721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0173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208" y="291947"/>
            <a:ext cx="10178322" cy="1492132"/>
          </a:xfrm>
        </p:spPr>
        <p:txBody>
          <a:bodyPr>
            <a:normAutofit/>
          </a:bodyPr>
          <a:lstStyle/>
          <a:p>
            <a:r>
              <a:rPr lang="fi-FI" sz="3600" dirty="0" smtClean="0"/>
              <a:t>POMM1002 Johdatus monialaisiin opintoihin opintojakson (3 op) suoritettuasi</a:t>
            </a:r>
            <a:endParaRPr lang="fi-FI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251" y="1480978"/>
            <a:ext cx="10448235" cy="4691536"/>
          </a:xfrm>
        </p:spPr>
        <p:txBody>
          <a:bodyPr/>
          <a:lstStyle/>
          <a:p>
            <a:r>
              <a:rPr lang="fi-FI" dirty="0" smtClean="0"/>
              <a:t>tunnistat </a:t>
            </a:r>
            <a:r>
              <a:rPr lang="fi-FI" dirty="0"/>
              <a:t>oppiaineita kohtaan </a:t>
            </a:r>
            <a:r>
              <a:rPr lang="fi-FI" dirty="0" smtClean="0"/>
              <a:t>omaksumiasi </a:t>
            </a:r>
            <a:r>
              <a:rPr lang="fi-FI" dirty="0"/>
              <a:t>asenteita ja valmiuksia</a:t>
            </a:r>
          </a:p>
          <a:p>
            <a:r>
              <a:rPr lang="fi-FI" dirty="0" smtClean="0"/>
              <a:t>tunnistat </a:t>
            </a:r>
            <a:r>
              <a:rPr lang="fi-FI" dirty="0"/>
              <a:t>perusopetuksen opetussuunnitelman perusteiden linjauksia sekä oppiaineiden pedagogiikkaan liittyviä erilaisia valintoja, jotka voivat olla esimerkiksi ideologisia ja poliittisia</a:t>
            </a:r>
          </a:p>
          <a:p>
            <a:r>
              <a:rPr lang="fi-FI" dirty="0" smtClean="0"/>
              <a:t>hahmotat </a:t>
            </a:r>
            <a:r>
              <a:rPr lang="fi-FI" dirty="0"/>
              <a:t>oppiaineiden ominaispiirteitä ja yhtäläisyyksiä </a:t>
            </a:r>
            <a:r>
              <a:rPr lang="fi-FI" dirty="0" err="1"/>
              <a:t>geneeristen</a:t>
            </a:r>
            <a:r>
              <a:rPr lang="fi-FI" dirty="0"/>
              <a:t> taitojen kehittämisessä ja monialaisten oppimiskokonaisuuksien suunnittelussa, toteuttamisessa ja arvioinnissa</a:t>
            </a:r>
          </a:p>
          <a:p>
            <a:r>
              <a:rPr lang="fi-FI" dirty="0" smtClean="0"/>
              <a:t>tiedostat </a:t>
            </a:r>
            <a:r>
              <a:rPr lang="fi-FI" dirty="0"/>
              <a:t>aistihavaintojen, toiminnan ja oppimistapojen sekä oppimisen ympäristöjen merkityksen oppimisessa</a:t>
            </a:r>
          </a:p>
          <a:p>
            <a:r>
              <a:rPr lang="fi-FI" dirty="0" smtClean="0"/>
              <a:t>osaat </a:t>
            </a:r>
            <a:r>
              <a:rPr lang="fi-FI" dirty="0"/>
              <a:t>eritellä ajatteluaan sekä vahvuuksiaan ja kehittymistarpeitaan opettajuuden ydinosaamisalueiden näkökulmasta.</a:t>
            </a:r>
          </a:p>
          <a:p>
            <a:endParaRPr lang="fi-FI" dirty="0"/>
          </a:p>
        </p:txBody>
      </p:sp>
      <p:pic>
        <p:nvPicPr>
          <p:cNvPr id="4" name="Picture 3" descr="A View From Serenity Acres: BORROWING TROUBL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5705" y="4545319"/>
            <a:ext cx="2928395" cy="2312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706381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154</TotalTime>
  <Words>456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POMM1002  Johdanto monialaisiin opintoihin</vt:lpstr>
      <vt:lpstr>Niinkö vai näinkö? Tämän haluan nostaa luennolta…</vt:lpstr>
      <vt:lpstr>Eettinen osaaminen opettajan ydinosaamisalueena @jyu_okl </vt:lpstr>
      <vt:lpstr>Eettiset dilemmat</vt:lpstr>
      <vt:lpstr>Tehtävänä tälle kerralle oli…</vt:lpstr>
      <vt:lpstr>PowerPoint Presentation</vt:lpstr>
      <vt:lpstr>Seuraavaan pienryhmätapaamiseen</vt:lpstr>
      <vt:lpstr>POM-opintokokonaisuuden (60 op) suoritettuasi</vt:lpstr>
      <vt:lpstr>POMM1002 Johdatus monialaisiin opintoihin opintojakson (3 op) suoritettuasi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POMM1002  Johdanto monialaisiin opintoihin</dc:title>
  <dc:creator>Kostiainen, Emma</dc:creator>
  <cp:lastModifiedBy>Kostiainen, Emma</cp:lastModifiedBy>
  <cp:revision>23</cp:revision>
  <dcterms:created xsi:type="dcterms:W3CDTF">2020-09-08T07:50:41Z</dcterms:created>
  <dcterms:modified xsi:type="dcterms:W3CDTF">2020-09-16T14:41:23Z</dcterms:modified>
</cp:coreProperties>
</file>