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07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54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01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01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20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89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45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23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53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41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308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C3020-238C-47FD-A04B-5C8B4BE7F19E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CEA75-9245-4FA4-9AF0-304BC762D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22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WAGNERIN MAAILMANSYNTYMYYTTI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KPL 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9742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ChangeArrowheads="1"/>
          </p:cNvSpPr>
          <p:nvPr/>
        </p:nvSpPr>
        <p:spPr bwMode="auto">
          <a:xfrm>
            <a:off x="1379538" y="4191001"/>
            <a:ext cx="70104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r>
              <a:rPr lang="fi-FI" altLang="fi-FI" sz="1800"/>
              <a:t>  Kyseessä on maailmansyntymyytti: näin kaikki sai alkunsa.</a:t>
            </a:r>
          </a:p>
        </p:txBody>
      </p:sp>
      <p:sp>
        <p:nvSpPr>
          <p:cNvPr id="246787" name="Rectangle 3"/>
          <p:cNvSpPr>
            <a:spLocks noChangeArrowheads="1"/>
          </p:cNvSpPr>
          <p:nvPr/>
        </p:nvSpPr>
        <p:spPr bwMode="auto">
          <a:xfrm>
            <a:off x="1379538" y="4648201"/>
            <a:ext cx="86106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r>
              <a:rPr lang="fi-FI" altLang="fi-FI" sz="1800"/>
              <a:t>  Kaikki saa alkunsa munasta.</a:t>
            </a:r>
          </a:p>
        </p:txBody>
      </p:sp>
      <p:grpSp>
        <p:nvGrpSpPr>
          <p:cNvPr id="246788" name="Group 4"/>
          <p:cNvGrpSpPr>
            <a:grpSpLocks/>
          </p:cNvGrpSpPr>
          <p:nvPr/>
        </p:nvGrpSpPr>
        <p:grpSpPr bwMode="auto">
          <a:xfrm>
            <a:off x="2133600" y="3321051"/>
            <a:ext cx="8534400" cy="695325"/>
            <a:chOff x="384" y="2092"/>
            <a:chExt cx="5376" cy="438"/>
          </a:xfrm>
        </p:grpSpPr>
        <p:sp>
          <p:nvSpPr>
            <p:cNvPr id="121865" name="AutoShape 5"/>
            <p:cNvSpPr>
              <a:spLocks noChangeArrowheads="1"/>
            </p:cNvSpPr>
            <p:nvPr/>
          </p:nvSpPr>
          <p:spPr bwMode="auto">
            <a:xfrm>
              <a:off x="384" y="2140"/>
              <a:ext cx="4944" cy="356"/>
            </a:xfrm>
            <a:prstGeom prst="roundRect">
              <a:avLst>
                <a:gd name="adj" fmla="val 16667"/>
              </a:avLst>
            </a:prstGeom>
            <a:solidFill>
              <a:srgbClr val="F9A61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endParaRPr lang="fi-FI" altLang="fi-FI"/>
            </a:p>
          </p:txBody>
        </p:sp>
        <p:sp>
          <p:nvSpPr>
            <p:cNvPr id="121866" name="Text Box 6"/>
            <p:cNvSpPr txBox="1">
              <a:spLocks noChangeArrowheads="1"/>
            </p:cNvSpPr>
            <p:nvPr/>
          </p:nvSpPr>
          <p:spPr bwMode="auto">
            <a:xfrm>
              <a:off x="816" y="2197"/>
              <a:ext cx="49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i-FI" altLang="fi-FI" sz="1800"/>
                <a:t>Mistä sarjakuva kertoo?</a:t>
              </a:r>
            </a:p>
          </p:txBody>
        </p:sp>
        <p:sp>
          <p:nvSpPr>
            <p:cNvPr id="121867" name="Text Box 7"/>
            <p:cNvSpPr txBox="1">
              <a:spLocks noChangeArrowheads="1"/>
            </p:cNvSpPr>
            <p:nvPr/>
          </p:nvSpPr>
          <p:spPr bwMode="auto">
            <a:xfrm>
              <a:off x="480" y="2092"/>
              <a:ext cx="384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fi-FI" altLang="fi-FI" sz="4400" b="1">
                  <a:solidFill>
                    <a:schemeClr val="bg1"/>
                  </a:solidFill>
                  <a:latin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246792" name="Rectangle 8"/>
          <p:cNvSpPr>
            <a:spLocks noChangeArrowheads="1"/>
          </p:cNvSpPr>
          <p:nvPr/>
        </p:nvSpPr>
        <p:spPr bwMode="auto">
          <a:xfrm>
            <a:off x="1371600" y="5105400"/>
            <a:ext cx="89154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r>
              <a:rPr lang="fi-FI" altLang="fi-FI" sz="1800"/>
              <a:t>  Myytti kertoo myös siitä kulttuurista, jossa myytti vaikuttaa: </a:t>
            </a:r>
          </a:p>
          <a:p>
            <a:pPr lvl="2">
              <a:buClr>
                <a:srgbClr val="FCA600"/>
              </a:buClr>
              <a:buFont typeface="Times" panose="02020603050405020304" pitchFamily="18" charset="0"/>
              <a:buNone/>
            </a:pPr>
            <a:r>
              <a:rPr lang="fi-FI" altLang="fi-FI" sz="1800"/>
              <a:t>sika luo sikojen planeetan.</a:t>
            </a:r>
          </a:p>
          <a:p>
            <a:pPr lvl="2"/>
            <a:endParaRPr lang="fi-FI" altLang="fi-FI" sz="1800"/>
          </a:p>
        </p:txBody>
      </p:sp>
      <p:pic>
        <p:nvPicPr>
          <p:cNvPr id="121862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F"/>
              </a:clrFrom>
              <a:clrTo>
                <a:srgbClr val="FD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3" t="17818" r="3255" b="60089"/>
          <a:stretch>
            <a:fillRect/>
          </a:stretch>
        </p:blipFill>
        <p:spPr bwMode="auto">
          <a:xfrm rot="21526841">
            <a:off x="1981200" y="304801"/>
            <a:ext cx="8229600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3" name="AutoShape 1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114800" y="6324600"/>
            <a:ext cx="457200" cy="3810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fi-FI" altLang="fi-FI"/>
          </a:p>
        </p:txBody>
      </p:sp>
      <p:pic>
        <p:nvPicPr>
          <p:cNvPr id="121864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9516"/>
              </a:clrFrom>
              <a:clrTo>
                <a:srgbClr val="F7951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32460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60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96132" presetClass="entr" presetSubtype="19618548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6" grpId="0" autoUpdateAnimBg="0"/>
      <p:bldP spid="246787" grpId="0" autoUpdateAnimBg="0"/>
      <p:bldP spid="2467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1379538" y="3427414"/>
            <a:ext cx="8450263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r>
              <a:rPr lang="fi-FI" altLang="fi-FI" sz="1800"/>
              <a:t>  Afrikassa alkuperäiskansojen keskuudessa tunnetaan myytti alkuhirviöstä, jonka oksennuksesta kaikki olemassa oleva syntyy.</a:t>
            </a:r>
          </a:p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endParaRPr lang="fi-FI" altLang="fi-FI" sz="1800"/>
          </a:p>
        </p:txBody>
      </p:sp>
      <p:sp>
        <p:nvSpPr>
          <p:cNvPr id="247811" name="Rectangle 3"/>
          <p:cNvSpPr>
            <a:spLocks noChangeArrowheads="1"/>
          </p:cNvSpPr>
          <p:nvPr/>
        </p:nvSpPr>
        <p:spPr bwMode="auto">
          <a:xfrm>
            <a:off x="1371600" y="4205288"/>
            <a:ext cx="891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r>
              <a:rPr lang="fi-FI" altLang="fi-FI" sz="1800"/>
              <a:t>  Wagnerin tapa luoda sikojen planeetta voidaan linkittää tähän.</a:t>
            </a:r>
          </a:p>
        </p:txBody>
      </p:sp>
      <p:pic>
        <p:nvPicPr>
          <p:cNvPr id="12288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F"/>
              </a:clrFrom>
              <a:clrTo>
                <a:srgbClr val="FD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3" t="17818" r="3255" b="60089"/>
          <a:stretch>
            <a:fillRect/>
          </a:stretch>
        </p:blipFill>
        <p:spPr bwMode="auto">
          <a:xfrm rot="21526841">
            <a:off x="1981200" y="304801"/>
            <a:ext cx="8229600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5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9516"/>
              </a:clrFrom>
              <a:clrTo>
                <a:srgbClr val="F7951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32460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7815" name="Rectangle 7"/>
          <p:cNvSpPr>
            <a:spLocks noChangeArrowheads="1"/>
          </p:cNvSpPr>
          <p:nvPr/>
        </p:nvSpPr>
        <p:spPr bwMode="auto">
          <a:xfrm>
            <a:off x="1379538" y="4648200"/>
            <a:ext cx="88312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r>
              <a:rPr lang="fi-FI" altLang="fi-FI" sz="1800"/>
              <a:t>  Aasiassa tunnetaan myös myytti, jonka mukaan kaikki saa alkunsa alkumunasta.</a:t>
            </a:r>
          </a:p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endParaRPr lang="fi-FI" altLang="fi-FI" sz="1800"/>
          </a:p>
        </p:txBody>
      </p:sp>
      <p:sp>
        <p:nvSpPr>
          <p:cNvPr id="247816" name="Rectangle 8"/>
          <p:cNvSpPr>
            <a:spLocks noChangeArrowheads="1"/>
          </p:cNvSpPr>
          <p:nvPr/>
        </p:nvSpPr>
        <p:spPr bwMode="auto">
          <a:xfrm>
            <a:off x="1371600" y="5106988"/>
            <a:ext cx="891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2">
              <a:buClr>
                <a:srgbClr val="FCA600"/>
              </a:buClr>
              <a:buFont typeface="Times" panose="02020603050405020304" pitchFamily="18" charset="0"/>
              <a:buChar char="•"/>
            </a:pPr>
            <a:r>
              <a:rPr lang="fi-FI" altLang="fi-FI" sz="1800"/>
              <a:t>  Sama selitys kertautuu myös Kalevalan myytissä Sotkan munasta.</a:t>
            </a:r>
          </a:p>
        </p:txBody>
      </p:sp>
      <p:sp>
        <p:nvSpPr>
          <p:cNvPr id="122888" name="AutoShape 1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114800" y="6324600"/>
            <a:ext cx="457200" cy="3810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503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0" grpId="0" autoUpdateAnimBg="0"/>
      <p:bldP spid="247811" grpId="0" autoUpdateAnimBg="0"/>
      <p:bldP spid="247815" grpId="0" autoUpdateAnimBg="0"/>
      <p:bldP spid="247816" grpId="0" autoUpdateAnimBg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Laajakuva</PresentationFormat>
  <Paragraphs>12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</vt:lpstr>
      <vt:lpstr>Office-teema</vt:lpstr>
      <vt:lpstr>WAGNERIN MAAILMANSYNTYMYYTTI</vt:lpstr>
      <vt:lpstr>PowerPoint-esitys</vt:lpstr>
      <vt:lpstr>PowerPoint-esitys</vt:lpstr>
    </vt:vector>
  </TitlesOfParts>
  <Company>Rauman kaupunki, kasvatus- ja opetustoimi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WAGNERIN MAAILMANSYNTYMYYTTI</dc:title>
  <dc:creator>Sainio Sanna</dc:creator>
  <cp:lastModifiedBy>Sainio Sanna</cp:lastModifiedBy>
  <cp:revision>1</cp:revision>
  <dcterms:created xsi:type="dcterms:W3CDTF">2020-04-14T11:41:15Z</dcterms:created>
  <dcterms:modified xsi:type="dcterms:W3CDTF">2020-04-14T11:41:22Z</dcterms:modified>
</cp:coreProperties>
</file>