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1" r:id="rId8"/>
    <p:sldId id="259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99230C-9C61-4D42-A463-99C029E14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275B45-8898-4244-8620-EC55DCEC2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4966F0-BB47-40FF-A314-01D3D5E7C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EE73AD4-DCB1-45F5-8D7B-D10B2658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4539E4-FCE1-4BD7-BAA9-1BD3232D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668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11CCF6-AE83-4338-8D86-D5157E04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1351B71-9611-4379-A019-41486FB60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DC731B5-9F32-42C9-A6F2-E522AEA66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83B8245-5E7F-4B46-94B7-2E0CBEC0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1404F4-5FB5-4461-95FE-67F61420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7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3BCD6F5-E34C-4CB3-9A67-0C46CDFF4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9E70756-5121-4B1A-9427-A8390FD53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574F3D-10EA-46E6-A674-4FE5B0F5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1EE5A55-F621-480D-BD91-3D03DAC6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6DC09F-CCF6-4F36-8021-6652ABFC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652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2A5AD8-AB85-4C83-B4E9-AE621A05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3552CC-C098-4C69-864A-CC357E1D5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BF6FDB-0DA7-4ADB-B50E-3A676337D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318326-4401-4343-8F1E-C4D947B9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F7B2C5-30C4-4B55-B648-1CB824216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037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955C37-C282-4CA8-8CFC-11B9E6DEF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A3CD1CF-0CB9-464D-9400-063D38EEC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29929E-9A14-40EB-A01C-3E6CC293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577E47-C62D-44C3-BFEC-912EFBD9A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B13E337-D32B-47AA-A4CB-6E7E8A10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085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28E25-B98F-46B6-9057-8124C97A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826C2-B2DE-45A7-AE3E-9E3432CE8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716823-3F91-42EB-AD8A-A9EB624F5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24D5-8685-4B05-A195-E20D0DC2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6D47B6-89BD-4B34-8767-9C62B11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7F0ECA-9E88-4694-8143-5F870252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44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B1D6CC-DA19-43B8-92D1-74EF43AB9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D60BAD9-B969-433E-905A-72440AD88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AB337B-A29D-4D34-BDCD-0D31C8141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0978AD3-455D-4560-96A7-CF866146B0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DF39D78-7D76-464C-ACF0-16B5ED76F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F8A66F7-4B69-4069-8BA1-C6BAD6B9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534FFC5-B7AD-463C-9C97-A71DDFA92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EB94592-C895-4E0D-8550-960E7AC41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561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B1F169-1EA3-4D50-B6CE-D0D554F29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DB3B0B8-DEE7-46BE-A1F1-F25564EF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91A9013-615B-4BEB-B8DD-CD0B6631E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AAD5F9B-2A31-4A87-8A94-9B5148F69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405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FF86AB4-B5EE-43F0-8557-A2855987D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ACD1B0C-5B6B-490A-8536-A4B825AC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7C8D580-3DCA-46BD-A9C6-845E6EED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35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6D8E3F-E7A2-4DCC-BD0F-7A442ED29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878107-85F8-4636-8437-24B3D08D7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A26E0A3-EDBB-41B1-8BE7-0C8B308D7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2C9D25-B909-4DD3-9139-907DDD04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049132D-3A8F-44C2-88AB-540114A71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170ED08-8F3C-4C2E-9ADB-021B928F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880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53BB3C-4C32-4FC2-99B3-63111FFF0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8B0FCC8-AD69-4777-8A01-EA4C89001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D672E42-1A0E-4429-B7E5-8398D6D36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95AB94B-E9CD-4B0A-A977-35E3728A9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8626862-3D03-489A-8A95-79BF46B2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4BBE6C5-AE72-40D4-A70A-6AD8696F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534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70D5D2F-EBCA-4961-A65F-878914F3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B053E8C-F46A-4BE3-AC1C-797C12E98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946D58-41C0-4CD4-8D6A-7214DD2F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D7F183-FEA2-4A49-BD83-FABB0E0B7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CA2F7D-F6C0-4708-928D-12CB87074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1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uu, ulko, polku, kasvi&#10;&#10;Kuvaus luotu automaattisesti">
            <a:extLst>
              <a:ext uri="{FF2B5EF4-FFF2-40B4-BE49-F238E27FC236}">
                <a16:creationId xmlns:a16="http://schemas.microsoft.com/office/drawing/2014/main" id="{BD8EC634-E6CD-41A3-8090-F7A006DD40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" r="8894" b="3670"/>
          <a:stretch/>
        </p:blipFill>
        <p:spPr>
          <a:xfrm>
            <a:off x="2562726" y="-14060"/>
            <a:ext cx="9629274" cy="6857999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820929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012496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F602BD6-F3DE-4E83-A071-2CEFAC425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512" y="3443060"/>
            <a:ext cx="4356608" cy="2177215"/>
          </a:xfrm>
        </p:spPr>
        <p:txBody>
          <a:bodyPr anchor="t">
            <a:noAutofit/>
          </a:bodyPr>
          <a:lstStyle/>
          <a:p>
            <a:pPr algn="l"/>
            <a:r>
              <a:rPr lang="fi-FI" dirty="0"/>
              <a:t>Ympäristöjen turvallisuus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B762886-2F8A-4CE1-B8B9-01A35E127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512" y="5747808"/>
            <a:ext cx="3879232" cy="679876"/>
          </a:xfrm>
        </p:spPr>
        <p:txBody>
          <a:bodyPr anchor="b">
            <a:norm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Sue Zeng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BA2CA39-CE67-4FC4-952F-0C1343C9E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DD67E9B-F436-43D9-B710-B8351A43F2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337" y="333376"/>
            <a:ext cx="18614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27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5345EA7-46BD-4DB1-BA1D-4CC683C13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21533"/>
            <a:ext cx="5454405" cy="8218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3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Turvallisuuden</a:t>
            </a:r>
            <a:r>
              <a:rPr lang="en-US" sz="4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3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tasot</a:t>
            </a:r>
            <a:endParaRPr lang="en-US" sz="43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C57574-F5AB-4B97-83DC-BB1F93233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66116" y="1117599"/>
            <a:ext cx="3725705" cy="56845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</a:rPr>
              <a:t>YKSILÖ</a:t>
            </a:r>
            <a:endParaRPr lang="en-US" sz="32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- Oman </a:t>
            </a:r>
            <a:r>
              <a:rPr lang="en-US" sz="2400" dirty="0" err="1">
                <a:solidFill>
                  <a:schemeClr val="bg1"/>
                </a:solidFill>
              </a:rPr>
              <a:t>arjen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turvallisuus</a:t>
            </a:r>
            <a:endParaRPr lang="en-US" sz="2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</a:rPr>
              <a:t>YHTEISÖT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Perheen</a:t>
            </a:r>
            <a:r>
              <a:rPr lang="en-US" sz="2400" dirty="0">
                <a:solidFill>
                  <a:schemeClr val="bg1"/>
                </a:solidFill>
              </a:rPr>
              <a:t> ja </a:t>
            </a:r>
            <a:r>
              <a:rPr lang="en-US" sz="2400" dirty="0" err="1">
                <a:solidFill>
                  <a:schemeClr val="bg1"/>
                </a:solidFill>
              </a:rPr>
              <a:t>lähiympäristön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turvallisuus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</a:rPr>
              <a:t>YHTEISKUNTA</a:t>
            </a:r>
            <a:endParaRPr lang="en-US" sz="32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Vakaat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olosuhteet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en-US" sz="2400" dirty="0" err="1">
                <a:solidFill>
                  <a:schemeClr val="bg1"/>
                </a:solidFill>
              </a:rPr>
              <a:t>rauha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oikeudenmukaisuus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tasa-arvoisuus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lainsäädäntö</a:t>
            </a:r>
            <a:endParaRPr lang="en-US" sz="2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</a:rPr>
              <a:t>GLOBAALI</a:t>
            </a:r>
          </a:p>
          <a:p>
            <a:pPr algn="ctr">
              <a:lnSpc>
                <a:spcPct val="100000"/>
              </a:lnSpc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</a:rPr>
              <a:t>Kansainvälinen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yhteistyö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terveysturvallisuus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Sisällön paikkamerkki 5" descr="Kuva, joka sisältää kohteen ulko&#10;&#10;Kuvaus luotu automaattisesti">
            <a:extLst>
              <a:ext uri="{FF2B5EF4-FFF2-40B4-BE49-F238E27FC236}">
                <a16:creationId xmlns:a16="http://schemas.microsoft.com/office/drawing/2014/main" id="{99D30E88-3CB9-49A3-8205-5BBAA279CE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0" r="679"/>
          <a:stretch/>
        </p:blipFill>
        <p:spPr>
          <a:xfrm>
            <a:off x="-4933" y="21543"/>
            <a:ext cx="3910064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8" name="Kuva 7" descr="Kuva, joka sisältää kohteen puu, ulko, puisto, kasvi&#10;&#10;Kuvaus luotu automaattisesti">
            <a:extLst>
              <a:ext uri="{FF2B5EF4-FFF2-40B4-BE49-F238E27FC236}">
                <a16:creationId xmlns:a16="http://schemas.microsoft.com/office/drawing/2014/main" id="{41419300-1A70-4A3C-A03C-A152D1079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1" r="5823"/>
          <a:stretch/>
        </p:blipFill>
        <p:spPr>
          <a:xfrm>
            <a:off x="8319895" y="21533"/>
            <a:ext cx="3910084" cy="685800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6" name="Tekstiruutu 25">
            <a:extLst>
              <a:ext uri="{FF2B5EF4-FFF2-40B4-BE49-F238E27FC236}">
                <a16:creationId xmlns:a16="http://schemas.microsoft.com/office/drawing/2014/main" id="{E4FC5AAC-9524-4EFC-B6E3-17E38915BA9C}"/>
              </a:ext>
            </a:extLst>
          </p:cNvPr>
          <p:cNvSpPr txBox="1"/>
          <p:nvPr/>
        </p:nvSpPr>
        <p:spPr>
          <a:xfrm rot="15666254">
            <a:off x="6568032" y="2987779"/>
            <a:ext cx="37257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600" dirty="0">
                <a:latin typeface="Abadi Extra Light" panose="020B0604020202020204" pitchFamily="34" charset="0"/>
              </a:rPr>
              <a:t>Kuva: </a:t>
            </a:r>
            <a:r>
              <a:rPr lang="en-US" sz="1600" dirty="0" err="1">
                <a:latin typeface="Abadi Extra Light" panose="020B0604020202020204" pitchFamily="34" charset="0"/>
              </a:rPr>
              <a:t>Unsplash.com</a:t>
            </a:r>
            <a:r>
              <a:rPr lang="en-US" sz="1600" dirty="0">
                <a:latin typeface="Abadi Extra Light" panose="020B0604020202020204" pitchFamily="34" charset="0"/>
              </a:rPr>
              <a:t> / Sue Zeng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3A798383-F998-4FBA-856F-B2F7CF59D0C4}"/>
              </a:ext>
            </a:extLst>
          </p:cNvPr>
          <p:cNvSpPr txBox="1"/>
          <p:nvPr/>
        </p:nvSpPr>
        <p:spPr>
          <a:xfrm rot="15866759">
            <a:off x="1662594" y="3153137"/>
            <a:ext cx="40502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600" dirty="0">
                <a:latin typeface="Abadi Extra Light" panose="020B0604020202020204" pitchFamily="34" charset="0"/>
              </a:rPr>
              <a:t>Kuva: </a:t>
            </a:r>
            <a:r>
              <a:rPr lang="en-US" sz="1600" dirty="0" err="1">
                <a:latin typeface="Abadi Extra Light" panose="020B0604020202020204" pitchFamily="34" charset="0"/>
              </a:rPr>
              <a:t>Unsplash.com</a:t>
            </a:r>
            <a:r>
              <a:rPr lang="en-US" sz="1600" dirty="0">
                <a:latin typeface="Abadi Extra Light" panose="020B0604020202020204" pitchFamily="34" charset="0"/>
              </a:rPr>
              <a:t> / Jordy Meow</a:t>
            </a:r>
          </a:p>
        </p:txBody>
      </p:sp>
      <p:pic>
        <p:nvPicPr>
          <p:cNvPr id="31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C92AC02-6EDD-4017-A42B-290F84567D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066" y="217983"/>
            <a:ext cx="1861424" cy="428937"/>
          </a:xfrm>
          <a:prstGeom prst="rect">
            <a:avLst/>
          </a:prstGeom>
        </p:spPr>
      </p:pic>
      <p:pic>
        <p:nvPicPr>
          <p:cNvPr id="32" name="Kuva 31">
            <a:extLst>
              <a:ext uri="{FF2B5EF4-FFF2-40B4-BE49-F238E27FC236}">
                <a16:creationId xmlns:a16="http://schemas.microsoft.com/office/drawing/2014/main" id="{BA96D6E0-272D-4A3A-A33C-F0DCBDAFA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8962" y="626744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1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 descr="Kuva, joka sisältää kohteen henkilö, sisä, poseeraaminen, päällä pitäminen&#10;&#10;Kuvaus luotu automaattisesti">
            <a:extLst>
              <a:ext uri="{FF2B5EF4-FFF2-40B4-BE49-F238E27FC236}">
                <a16:creationId xmlns:a16="http://schemas.microsoft.com/office/drawing/2014/main" id="{FCCC3DF7-D68F-46E9-998E-A757BCA393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7" b="2057"/>
          <a:stretch/>
        </p:blipFill>
        <p:spPr>
          <a:xfrm>
            <a:off x="20" y="10"/>
            <a:ext cx="700987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1"/>
                </a:lnTo>
                <a:lnTo>
                  <a:pt x="6295211" y="1"/>
                </a:lnTo>
                <a:lnTo>
                  <a:pt x="6195255" y="380651"/>
                </a:lnTo>
                <a:cubicBezTo>
                  <a:pt x="5677600" y="2559611"/>
                  <a:pt x="5966601" y="4758249"/>
                  <a:pt x="6880029" y="6647018"/>
                </a:cubicBezTo>
                <a:lnTo>
                  <a:pt x="69882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Freeform: Shape 17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5" name="Freeform: Shape 19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D50529-2A5B-4954-9B94-DDCE95B13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955" y="536794"/>
            <a:ext cx="6100024" cy="1396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Subjektiivinen</a:t>
            </a:r>
            <a:r>
              <a:rPr lang="en-US" sz="3600" b="1" dirty="0"/>
              <a:t> </a:t>
            </a:r>
            <a:r>
              <a:rPr lang="en-US" sz="3600" b="1" dirty="0" err="1"/>
              <a:t>turvallisuus</a:t>
            </a:r>
            <a:br>
              <a:rPr lang="en-US" sz="3600" dirty="0"/>
            </a:br>
            <a:r>
              <a:rPr lang="en-US" sz="3600" dirty="0"/>
              <a:t>- </a:t>
            </a:r>
            <a:r>
              <a:rPr lang="en-US" sz="2400" dirty="0" err="1"/>
              <a:t>Yksilöllinen</a:t>
            </a:r>
            <a:r>
              <a:rPr lang="en-US" sz="2400" dirty="0"/>
              <a:t> </a:t>
            </a:r>
            <a:r>
              <a:rPr lang="en-US" sz="2400" dirty="0" err="1"/>
              <a:t>kokemus</a:t>
            </a:r>
            <a:r>
              <a:rPr lang="en-US" sz="2400" dirty="0"/>
              <a:t> </a:t>
            </a:r>
            <a:r>
              <a:rPr lang="en-US" sz="2400" dirty="0" err="1"/>
              <a:t>turvallisuuden</a:t>
            </a:r>
            <a:r>
              <a:rPr lang="en-US" sz="2400" dirty="0"/>
              <a:t> </a:t>
            </a:r>
            <a:r>
              <a:rPr lang="en-US" sz="2400" dirty="0" err="1"/>
              <a:t>tunteesta</a:t>
            </a:r>
            <a:endParaRPr lang="en-US" sz="24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59711A1-F9B2-4C01-A5B9-4FA1F5938E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0367" y="1993335"/>
            <a:ext cx="5479124" cy="41682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Muodostuu</a:t>
            </a:r>
            <a:r>
              <a:rPr lang="en-US" sz="2400" dirty="0"/>
              <a:t> </a:t>
            </a:r>
            <a:r>
              <a:rPr lang="en-US" sz="2400" dirty="0" err="1"/>
              <a:t>lukuisten</a:t>
            </a:r>
            <a:r>
              <a:rPr lang="en-US" sz="2400" dirty="0"/>
              <a:t> </a:t>
            </a:r>
            <a:r>
              <a:rPr lang="en-US" sz="2400" dirty="0" err="1"/>
              <a:t>tekijöiden</a:t>
            </a:r>
            <a:r>
              <a:rPr lang="en-US" sz="2400" dirty="0"/>
              <a:t> </a:t>
            </a:r>
            <a:r>
              <a:rPr lang="en-US" sz="2400" dirty="0" err="1"/>
              <a:t>yhteisvaikutuksesta</a:t>
            </a:r>
            <a:r>
              <a:rPr lang="en-US" sz="2400" dirty="0"/>
              <a:t>, </a:t>
            </a:r>
            <a:r>
              <a:rPr lang="en-US" sz="2400" dirty="0" err="1"/>
              <a:t>esim</a:t>
            </a:r>
            <a:r>
              <a:rPr lang="en-US" sz="2400" dirty="0"/>
              <a:t>.</a:t>
            </a:r>
          </a:p>
          <a:p>
            <a:pPr marL="0"/>
            <a:r>
              <a:rPr lang="en-US" sz="2400" dirty="0" err="1"/>
              <a:t>aikaisemmat</a:t>
            </a:r>
            <a:r>
              <a:rPr lang="en-US" sz="2400" dirty="0"/>
              <a:t> </a:t>
            </a:r>
            <a:r>
              <a:rPr lang="en-US" sz="2400" dirty="0" err="1"/>
              <a:t>kokemukset</a:t>
            </a:r>
            <a:endParaRPr lang="en-US" sz="2400" dirty="0">
              <a:cs typeface="Calibri"/>
            </a:endParaRPr>
          </a:p>
          <a:p>
            <a:pPr marL="0"/>
            <a:r>
              <a:rPr lang="en-US" sz="2400" dirty="0" err="1"/>
              <a:t>elämäntilanne</a:t>
            </a:r>
            <a:endParaRPr lang="en-US" sz="2400" dirty="0">
              <a:cs typeface="Calibri"/>
            </a:endParaRPr>
          </a:p>
          <a:p>
            <a:pPr marL="0"/>
            <a:r>
              <a:rPr lang="en-US" sz="2400" dirty="0" err="1"/>
              <a:t>omat</a:t>
            </a:r>
            <a:r>
              <a:rPr lang="en-US" sz="2400" dirty="0"/>
              <a:t> </a:t>
            </a:r>
            <a:r>
              <a:rPr lang="en-US" sz="2400" dirty="0" err="1"/>
              <a:t>vaikutusmahdollisuudet</a:t>
            </a:r>
            <a:endParaRPr lang="en-US" sz="2400" dirty="0">
              <a:cs typeface="Calibri"/>
            </a:endParaRPr>
          </a:p>
          <a:p>
            <a:pPr marL="0"/>
            <a:r>
              <a:rPr lang="en-US" sz="2400" dirty="0"/>
              <a:t>median </a:t>
            </a:r>
            <a:r>
              <a:rPr lang="en-US" sz="2400" dirty="0" err="1"/>
              <a:t>luoma</a:t>
            </a:r>
            <a:r>
              <a:rPr lang="en-US" sz="2400" dirty="0"/>
              <a:t> </a:t>
            </a:r>
            <a:r>
              <a:rPr lang="en-US" sz="2400" dirty="0" err="1"/>
              <a:t>mielikuva</a:t>
            </a:r>
            <a:endParaRPr lang="en-US" sz="2400" dirty="0">
              <a:cs typeface="Calibri"/>
            </a:endParaRPr>
          </a:p>
          <a:p>
            <a:pPr marL="0" indent="0">
              <a:buNone/>
            </a:pPr>
            <a:endParaRPr lang="en-US" sz="2400" dirty="0">
              <a:cs typeface="Calibri"/>
            </a:endParaRPr>
          </a:p>
          <a:p>
            <a:pPr marL="0" indent="0">
              <a:buNone/>
            </a:pPr>
            <a:r>
              <a:rPr lang="en-US" sz="2400" dirty="0" err="1"/>
              <a:t>Tuvallisuuden</a:t>
            </a:r>
            <a:r>
              <a:rPr lang="en-US" sz="2400" dirty="0"/>
              <a:t> ja </a:t>
            </a:r>
            <a:r>
              <a:rPr lang="en-US" sz="2400" dirty="0" err="1"/>
              <a:t>turvattomuuden</a:t>
            </a:r>
            <a:r>
              <a:rPr lang="en-US" sz="2400" dirty="0"/>
              <a:t> </a:t>
            </a:r>
            <a:r>
              <a:rPr lang="en-US" sz="2400" dirty="0" err="1"/>
              <a:t>tunne</a:t>
            </a:r>
            <a:r>
              <a:rPr lang="en-US" sz="2400" dirty="0"/>
              <a:t> on </a:t>
            </a:r>
            <a:r>
              <a:rPr lang="en-US" sz="2400" dirty="0" err="1"/>
              <a:t>aina</a:t>
            </a:r>
            <a:r>
              <a:rPr lang="en-US" sz="2400" dirty="0"/>
              <a:t> </a:t>
            </a:r>
            <a:r>
              <a:rPr lang="en-US" sz="2400" dirty="0" err="1"/>
              <a:t>sidottu</a:t>
            </a:r>
            <a:r>
              <a:rPr lang="en-US" sz="2400" dirty="0"/>
              <a:t> </a:t>
            </a:r>
            <a:r>
              <a:rPr lang="en-US" sz="2400" dirty="0" err="1"/>
              <a:t>tilanteeseen</a:t>
            </a:r>
            <a:r>
              <a:rPr lang="en-US" sz="2400" dirty="0"/>
              <a:t>, </a:t>
            </a:r>
            <a:r>
              <a:rPr lang="en-US" sz="2400" dirty="0" err="1"/>
              <a:t>aikaan</a:t>
            </a:r>
            <a:r>
              <a:rPr lang="en-US" sz="2400" dirty="0"/>
              <a:t> ja </a:t>
            </a:r>
            <a:r>
              <a:rPr lang="en-US" sz="2400" dirty="0" err="1"/>
              <a:t>paikkaan</a:t>
            </a:r>
            <a:r>
              <a:rPr lang="en-US" sz="2400" dirty="0"/>
              <a:t>.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9043004A-211E-474C-A81B-C983004BBEE9}"/>
              </a:ext>
            </a:extLst>
          </p:cNvPr>
          <p:cNvSpPr txBox="1"/>
          <p:nvPr/>
        </p:nvSpPr>
        <p:spPr>
          <a:xfrm rot="16200000">
            <a:off x="-1897648" y="3077612"/>
            <a:ext cx="43053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600" dirty="0">
                <a:latin typeface="Abadi Extra Light" panose="020B0604020202020204" pitchFamily="34" charset="0"/>
              </a:rPr>
              <a:t>Kuva: </a:t>
            </a:r>
            <a:r>
              <a:rPr lang="en-US" sz="1600" dirty="0" err="1">
                <a:latin typeface="Abadi Extra Light" panose="020B0604020202020204" pitchFamily="34" charset="0"/>
              </a:rPr>
              <a:t>Unsplash.com</a:t>
            </a:r>
            <a:r>
              <a:rPr lang="en-US" sz="1600" dirty="0">
                <a:latin typeface="Abadi Extra Light" panose="020B0604020202020204" pitchFamily="34" charset="0"/>
              </a:rPr>
              <a:t> / Danie Franco</a:t>
            </a:r>
          </a:p>
        </p:txBody>
      </p:sp>
      <p:pic>
        <p:nvPicPr>
          <p:cNvPr id="16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2232FAA-702F-4158-B267-E2144CDD1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066" y="217983"/>
            <a:ext cx="1861424" cy="428937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91570680-48F5-421D-92FD-2169B5A2D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240" y="616154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065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0A6BBC-FBCC-4404-8138-72A1E4588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" y="2767106"/>
            <a:ext cx="3627120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Turvallisuus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terveyden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näkökulmasta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F0CF1C58-07D5-418F-A2ED-24EB7DB0F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500" y="217983"/>
            <a:ext cx="6626390" cy="6526996"/>
          </a:xfrm>
          <a:prstGeom prst="rect">
            <a:avLst/>
          </a:prstGeom>
        </p:spPr>
      </p:pic>
      <p:pic>
        <p:nvPicPr>
          <p:cNvPr id="1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C280B2E-D498-46FA-905B-7DFA9CFD7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066" y="217983"/>
            <a:ext cx="1861424" cy="428937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9DB9F15F-E6C0-4029-8207-1249197D6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7479" y="6353977"/>
            <a:ext cx="1861424" cy="47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0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CCDFDB3-421B-4F05-9DE8-8350C866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551" y="254000"/>
            <a:ext cx="5475242" cy="147234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Objektiivinen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turvallisuus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mitattu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turvallisuustilanne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yhteiskunnassa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B2095B-EE91-4672-8944-39091AD280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1551" y="2031101"/>
            <a:ext cx="5356289" cy="37802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/>
              <a:t>Mittaus</a:t>
            </a:r>
            <a:r>
              <a:rPr lang="en-US" sz="2400" dirty="0"/>
              <a:t> </a:t>
            </a:r>
            <a:r>
              <a:rPr lang="en-US" sz="2400" dirty="0" err="1"/>
              <a:t>perustuu</a:t>
            </a:r>
            <a:r>
              <a:rPr lang="en-US" sz="2400" dirty="0"/>
              <a:t> </a:t>
            </a:r>
            <a:r>
              <a:rPr lang="en-US" sz="2400" dirty="0" err="1"/>
              <a:t>tilastotietoihin</a:t>
            </a:r>
            <a:endParaRPr lang="en-US" sz="2400" dirty="0"/>
          </a:p>
          <a:p>
            <a:r>
              <a:rPr lang="en-US" sz="2400" dirty="0" err="1"/>
              <a:t>Tilastot</a:t>
            </a:r>
            <a:r>
              <a:rPr lang="en-US" sz="2400" dirty="0"/>
              <a:t> </a:t>
            </a:r>
            <a:r>
              <a:rPr lang="en-US" sz="2400" dirty="0" err="1"/>
              <a:t>kuvaavat</a:t>
            </a:r>
            <a:r>
              <a:rPr lang="en-US" sz="2400" dirty="0"/>
              <a:t> </a:t>
            </a:r>
            <a:r>
              <a:rPr lang="en-US" sz="2400" dirty="0" err="1"/>
              <a:t>kerrallaan</a:t>
            </a:r>
            <a:r>
              <a:rPr lang="en-US" sz="2400" dirty="0"/>
              <a:t> </a:t>
            </a:r>
            <a:r>
              <a:rPr lang="en-US" sz="2400" dirty="0" err="1"/>
              <a:t>yhtä</a:t>
            </a:r>
            <a:r>
              <a:rPr lang="en-US" sz="2400" dirty="0"/>
              <a:t> </a:t>
            </a:r>
            <a:r>
              <a:rPr lang="en-US" sz="2400" dirty="0" err="1"/>
              <a:t>turvallisuuden</a:t>
            </a:r>
            <a:r>
              <a:rPr lang="en-US" sz="2400" dirty="0"/>
              <a:t> </a:t>
            </a:r>
            <a:r>
              <a:rPr lang="en-US" sz="2400" dirty="0" err="1"/>
              <a:t>osa-aluetta</a:t>
            </a:r>
            <a:r>
              <a:rPr lang="en-US" sz="2400" dirty="0"/>
              <a:t>, </a:t>
            </a:r>
            <a:r>
              <a:rPr lang="en-US" sz="2400" dirty="0" err="1"/>
              <a:t>esim</a:t>
            </a:r>
            <a:r>
              <a:rPr lang="en-US" sz="2400" dirty="0"/>
              <a:t>.</a:t>
            </a:r>
          </a:p>
          <a:p>
            <a:pPr lvl="1"/>
            <a:r>
              <a:rPr lang="en-US" dirty="0" err="1"/>
              <a:t>liikenneonnettomuudet</a:t>
            </a:r>
            <a:endParaRPr lang="en-US" dirty="0"/>
          </a:p>
          <a:p>
            <a:pPr lvl="1"/>
            <a:r>
              <a:rPr lang="en-US" dirty="0" err="1"/>
              <a:t>työ</a:t>
            </a:r>
            <a:r>
              <a:rPr lang="en-US" dirty="0"/>
              <a:t>-/</a:t>
            </a:r>
            <a:r>
              <a:rPr lang="en-US" dirty="0" err="1"/>
              <a:t>kotitapaturmat</a:t>
            </a:r>
            <a:endParaRPr lang="en-US" dirty="0"/>
          </a:p>
          <a:p>
            <a:pPr lvl="1"/>
            <a:r>
              <a:rPr lang="en-US" dirty="0" err="1"/>
              <a:t>vapaa-ajan</a:t>
            </a:r>
            <a:r>
              <a:rPr lang="en-US" dirty="0"/>
              <a:t> </a:t>
            </a:r>
            <a:r>
              <a:rPr lang="en-US" dirty="0" err="1"/>
              <a:t>tapaturmat</a:t>
            </a:r>
            <a:endParaRPr lang="en-US" dirty="0"/>
          </a:p>
          <a:p>
            <a:pPr lvl="1"/>
            <a:r>
              <a:rPr lang="en-US" dirty="0" err="1"/>
              <a:t>koronaan</a:t>
            </a:r>
            <a:r>
              <a:rPr lang="en-US" dirty="0"/>
              <a:t> </a:t>
            </a:r>
            <a:r>
              <a:rPr lang="en-US" dirty="0" err="1"/>
              <a:t>sairastuneet</a:t>
            </a:r>
            <a:endParaRPr lang="en-US" dirty="0"/>
          </a:p>
          <a:p>
            <a:pPr lvl="1"/>
            <a:r>
              <a:rPr lang="en-US" dirty="0"/>
              <a:t>palo-/</a:t>
            </a:r>
            <a:r>
              <a:rPr lang="en-US" dirty="0" err="1"/>
              <a:t>hukkumiskukuolemat</a:t>
            </a:r>
            <a:endParaRPr lang="en-US" dirty="0"/>
          </a:p>
          <a:p>
            <a:pPr lvl="1"/>
            <a:r>
              <a:rPr lang="en-US" dirty="0" err="1"/>
              <a:t>henkirikokset</a:t>
            </a:r>
            <a:r>
              <a:rPr lang="en-US" dirty="0"/>
              <a:t>/</a:t>
            </a:r>
            <a:r>
              <a:rPr lang="en-US" dirty="0" err="1"/>
              <a:t>rikollisuus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88668ECF-B9AA-4462-9045-741037D149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23713" y="1726342"/>
            <a:ext cx="6158053" cy="4033747"/>
          </a:xfrm>
          <a:prstGeom prst="rect">
            <a:avLst/>
          </a:prstGeom>
        </p:spPr>
      </p:pic>
      <p:pic>
        <p:nvPicPr>
          <p:cNvPr id="12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1E20965-702A-4CCB-8E69-41F3E4203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42" y="393925"/>
            <a:ext cx="18614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0D2547A3-F7DF-401E-84D1-2A0F375F3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1517" y="6231566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8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38FFD566-E7CA-477F-9255-6F86EF6B29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-3047" y="0"/>
            <a:ext cx="9263809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99D9668-1848-4244-9503-25C1AA5D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" y="25400"/>
            <a:ext cx="7884160" cy="990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 err="1"/>
              <a:t>Koulun</a:t>
            </a:r>
            <a:r>
              <a:rPr lang="en-US" b="1" dirty="0"/>
              <a:t> </a:t>
            </a:r>
            <a:r>
              <a:rPr lang="en-US" b="1" dirty="0" err="1"/>
              <a:t>paloturvallisuus</a:t>
            </a:r>
            <a:r>
              <a:rPr lang="en-US" b="1" dirty="0"/>
              <a:t> ja </a:t>
            </a:r>
            <a:r>
              <a:rPr lang="en-US" b="1" dirty="0" err="1"/>
              <a:t>turvataidot</a:t>
            </a:r>
            <a:endParaRPr lang="en-US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C186384-712F-4118-992D-7F5A53511F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26400" y="632139"/>
            <a:ext cx="4072812" cy="6042981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b="1" dirty="0" err="1"/>
              <a:t>Ennakointi</a:t>
            </a:r>
            <a:endParaRPr lang="en-US" b="1" dirty="0"/>
          </a:p>
          <a:p>
            <a:r>
              <a:rPr lang="en-US" sz="2000" dirty="0" err="1"/>
              <a:t>Koulun</a:t>
            </a:r>
            <a:r>
              <a:rPr lang="en-US" sz="2000" dirty="0"/>
              <a:t> </a:t>
            </a:r>
            <a:r>
              <a:rPr lang="en-US" sz="2000" dirty="0" err="1"/>
              <a:t>pelastussuunnitelma</a:t>
            </a:r>
            <a:endParaRPr lang="en-US" sz="2000" dirty="0"/>
          </a:p>
          <a:p>
            <a:r>
              <a:rPr lang="en-US" sz="2000" dirty="0" err="1"/>
              <a:t>Opasteet</a:t>
            </a:r>
            <a:r>
              <a:rPr lang="en-US" sz="2000" dirty="0"/>
              <a:t>: </a:t>
            </a:r>
            <a:r>
              <a:rPr lang="en-US" sz="2000" dirty="0" err="1"/>
              <a:t>alkusammutusvälineet</a:t>
            </a:r>
            <a:r>
              <a:rPr lang="en-US" sz="2000" dirty="0"/>
              <a:t>, </a:t>
            </a:r>
            <a:r>
              <a:rPr lang="en-US" sz="2000" dirty="0" err="1"/>
              <a:t>hätäpoistumistiet</a:t>
            </a:r>
            <a:endParaRPr lang="en-US" sz="2000" dirty="0"/>
          </a:p>
          <a:p>
            <a:r>
              <a:rPr lang="en-US" sz="2000" dirty="0" err="1"/>
              <a:t>Poistumisharjoitukset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b="1" dirty="0" err="1"/>
              <a:t>Turvataidot</a:t>
            </a:r>
            <a:r>
              <a:rPr lang="en-US" b="1" dirty="0"/>
              <a:t> </a:t>
            </a:r>
            <a:r>
              <a:rPr lang="en-US" b="1" dirty="0" err="1"/>
              <a:t>tilanteessa</a:t>
            </a:r>
            <a:endParaRPr lang="en-US" b="1" dirty="0"/>
          </a:p>
          <a:p>
            <a:r>
              <a:rPr lang="en-US" sz="2000" dirty="0" err="1"/>
              <a:t>Alkusammutustoimenpiteet</a:t>
            </a:r>
            <a:endParaRPr lang="en-US" sz="2000" dirty="0"/>
          </a:p>
          <a:p>
            <a:r>
              <a:rPr lang="en-US" sz="2000" dirty="0" err="1"/>
              <a:t>Soitto</a:t>
            </a:r>
            <a:r>
              <a:rPr lang="en-US" sz="2000" dirty="0"/>
              <a:t> </a:t>
            </a:r>
            <a:r>
              <a:rPr lang="en-US" sz="2000" dirty="0" err="1"/>
              <a:t>hätänumerron</a:t>
            </a:r>
            <a:r>
              <a:rPr lang="en-US" sz="2000" dirty="0"/>
              <a:t> 112</a:t>
            </a:r>
          </a:p>
          <a:p>
            <a:r>
              <a:rPr lang="en-US" sz="2000" dirty="0" err="1"/>
              <a:t>Turvallisen</a:t>
            </a:r>
            <a:r>
              <a:rPr lang="en-US" sz="2000" dirty="0"/>
              <a:t> </a:t>
            </a:r>
            <a:r>
              <a:rPr lang="en-US" sz="2000" dirty="0" err="1"/>
              <a:t>poistumistien</a:t>
            </a:r>
            <a:r>
              <a:rPr lang="en-US" sz="2000" dirty="0"/>
              <a:t> </a:t>
            </a:r>
            <a:r>
              <a:rPr lang="en-US" sz="2000" dirty="0" err="1"/>
              <a:t>valinta</a:t>
            </a:r>
            <a:endParaRPr lang="en-US" sz="2000" dirty="0"/>
          </a:p>
          <a:p>
            <a:pPr marL="0" indent="0">
              <a:buNone/>
            </a:pPr>
            <a:r>
              <a:rPr lang="en-US" b="1" dirty="0" err="1"/>
              <a:t>Tilanteen</a:t>
            </a:r>
            <a:r>
              <a:rPr lang="en-US" b="1" dirty="0"/>
              <a:t> </a:t>
            </a:r>
            <a:r>
              <a:rPr lang="en-US" b="1" dirty="0" err="1"/>
              <a:t>jälkeen</a:t>
            </a:r>
            <a:endParaRPr lang="en-US" b="1" dirty="0"/>
          </a:p>
          <a:p>
            <a:pPr marL="0"/>
            <a:r>
              <a:rPr lang="en-US" sz="2000" dirty="0" err="1"/>
              <a:t>Saapuminen</a:t>
            </a:r>
            <a:r>
              <a:rPr lang="en-US" sz="2000" dirty="0"/>
              <a:t> </a:t>
            </a:r>
            <a:r>
              <a:rPr lang="en-US" sz="2000" dirty="0" err="1"/>
              <a:t>sovitulle</a:t>
            </a:r>
            <a:r>
              <a:rPr lang="en-US" sz="2000" dirty="0"/>
              <a:t> </a:t>
            </a:r>
            <a:r>
              <a:rPr lang="en-US" sz="2000" dirty="0" err="1"/>
              <a:t>kokoontumispaikalle</a:t>
            </a:r>
            <a:endParaRPr lang="en-US" sz="2000" dirty="0"/>
          </a:p>
          <a:p>
            <a:pPr marL="0"/>
            <a:r>
              <a:rPr lang="en-US" sz="2000" dirty="0" err="1"/>
              <a:t>Muiden</a:t>
            </a:r>
            <a:r>
              <a:rPr lang="en-US" sz="2000" dirty="0"/>
              <a:t> </a:t>
            </a:r>
            <a:r>
              <a:rPr lang="en-US" sz="2000" dirty="0" err="1"/>
              <a:t>auttaminen</a:t>
            </a:r>
            <a:r>
              <a:rPr lang="en-US" sz="2000" dirty="0"/>
              <a:t> </a:t>
            </a:r>
          </a:p>
          <a:p>
            <a:pPr marL="0"/>
            <a:r>
              <a:rPr lang="en-US" sz="2000" dirty="0"/>
              <a:t> </a:t>
            </a:r>
            <a:r>
              <a:rPr lang="en-US" sz="2000" dirty="0" err="1"/>
              <a:t>Kyky</a:t>
            </a:r>
            <a:r>
              <a:rPr lang="en-US" sz="2000" dirty="0"/>
              <a:t> hakea </a:t>
            </a:r>
            <a:r>
              <a:rPr lang="en-US" sz="2000" dirty="0" err="1"/>
              <a:t>itse</a:t>
            </a:r>
            <a:r>
              <a:rPr lang="en-US" sz="2000" dirty="0"/>
              <a:t> </a:t>
            </a:r>
            <a:r>
              <a:rPr lang="en-US" sz="2000" dirty="0" err="1"/>
              <a:t>apua</a:t>
            </a:r>
            <a:r>
              <a:rPr lang="en-US" sz="2000" dirty="0"/>
              <a:t> </a:t>
            </a:r>
            <a:r>
              <a:rPr lang="en-US" sz="2000" dirty="0" err="1"/>
              <a:t>tarvittaessa</a:t>
            </a:r>
            <a:endParaRPr lang="en-US" sz="2000" dirty="0"/>
          </a:p>
        </p:txBody>
      </p:sp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04E8C3B-7489-4ACF-A3DD-8F2385FF7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336" y="101601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FAC038D-E872-4316-B2A1-19CF1D152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8962" y="6267449"/>
            <a:ext cx="2000250" cy="514350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DE9336C-0D8B-4EBE-809E-0BF42EA09E40}"/>
              </a:ext>
            </a:extLst>
          </p:cNvPr>
          <p:cNvSpPr txBox="1"/>
          <p:nvPr/>
        </p:nvSpPr>
        <p:spPr>
          <a:xfrm rot="564065">
            <a:off x="2900069" y="5835688"/>
            <a:ext cx="34575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Matt </a:t>
            </a:r>
            <a:r>
              <a:rPr lang="en-US" sz="1400" dirty="0" err="1">
                <a:latin typeface="Abadi Extra Light" panose="020B0604020202020204" pitchFamily="34" charset="0"/>
              </a:rPr>
              <a:t>Chesin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068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FC369C9-2F20-4DC0-AA63-4717F38B5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65" y="537377"/>
            <a:ext cx="5000172" cy="16909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dirty="0" err="1"/>
              <a:t>Rikoksia</a:t>
            </a:r>
            <a:r>
              <a:rPr lang="en-US" sz="3700" b="1" dirty="0"/>
              <a:t> ja </a:t>
            </a:r>
            <a:r>
              <a:rPr lang="en-US" sz="3700" b="1" dirty="0" err="1"/>
              <a:t>ilkivaltaa</a:t>
            </a:r>
            <a:r>
              <a:rPr lang="en-US" sz="3700" b="1" dirty="0"/>
              <a:t> </a:t>
            </a:r>
            <a:r>
              <a:rPr lang="en-US" sz="3700" b="1" dirty="0" err="1"/>
              <a:t>ehkäisevä</a:t>
            </a:r>
            <a:r>
              <a:rPr lang="en-US" sz="3700" b="1" dirty="0"/>
              <a:t> </a:t>
            </a:r>
            <a:r>
              <a:rPr lang="en-US" sz="3700" b="1" dirty="0" err="1"/>
              <a:t>rakennettu</a:t>
            </a:r>
            <a:r>
              <a:rPr lang="en-US" sz="3700" b="1" dirty="0"/>
              <a:t> </a:t>
            </a:r>
            <a:r>
              <a:rPr lang="en-US" sz="3700" b="1" dirty="0" err="1"/>
              <a:t>ympäristö</a:t>
            </a:r>
            <a:endParaRPr lang="en-US" sz="37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DAFA14A-DC46-42D7-AB37-E551924D4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98004" y="537377"/>
            <a:ext cx="5667575" cy="16909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/>
              <a:t>Virikkeet</a:t>
            </a:r>
            <a:r>
              <a:rPr lang="en-US" sz="2400" dirty="0"/>
              <a:t> ja  </a:t>
            </a:r>
            <a:r>
              <a:rPr lang="en-US" sz="2400" dirty="0" err="1"/>
              <a:t>harrastusmahdollisuudet</a:t>
            </a:r>
            <a:endParaRPr lang="en-US" sz="2400" dirty="0"/>
          </a:p>
          <a:p>
            <a:r>
              <a:rPr lang="en-US" sz="2400" dirty="0" err="1"/>
              <a:t>Kaikille</a:t>
            </a:r>
            <a:r>
              <a:rPr lang="en-US" sz="2400" dirty="0"/>
              <a:t> </a:t>
            </a:r>
            <a:r>
              <a:rPr lang="en-US" sz="2400" dirty="0" err="1"/>
              <a:t>avoimet</a:t>
            </a:r>
            <a:r>
              <a:rPr lang="en-US" sz="2400" dirty="0"/>
              <a:t> </a:t>
            </a:r>
            <a:r>
              <a:rPr lang="en-US" sz="2400" dirty="0" err="1"/>
              <a:t>julkiset</a:t>
            </a:r>
            <a:r>
              <a:rPr lang="en-US" sz="2400" dirty="0"/>
              <a:t> </a:t>
            </a:r>
            <a:r>
              <a:rPr lang="en-US" sz="2400" dirty="0" err="1"/>
              <a:t>tilat</a:t>
            </a:r>
            <a:endParaRPr lang="en-US" sz="2400" dirty="0"/>
          </a:p>
          <a:p>
            <a:r>
              <a:rPr lang="en-US" sz="2400" dirty="0" err="1"/>
              <a:t>Yhteisöllisyyttä</a:t>
            </a:r>
            <a:r>
              <a:rPr lang="en-US" sz="2400" dirty="0"/>
              <a:t> </a:t>
            </a:r>
            <a:r>
              <a:rPr lang="en-US" sz="2400" dirty="0" err="1"/>
              <a:t>luovat</a:t>
            </a:r>
            <a:r>
              <a:rPr lang="en-US" sz="2400" dirty="0"/>
              <a:t> </a:t>
            </a:r>
            <a:r>
              <a:rPr lang="en-US" sz="2400" dirty="0" err="1"/>
              <a:t>tapahtumat</a:t>
            </a:r>
            <a:endParaRPr lang="en-US" sz="2400" dirty="0"/>
          </a:p>
        </p:txBody>
      </p:sp>
      <p:pic>
        <p:nvPicPr>
          <p:cNvPr id="14" name="Sisällön paikkamerkki 13" descr="Kuva, joka sisältää kohteen sisä, rakennus, stadion, useat&#10;&#10;Kuvaus luotu automaattisesti">
            <a:extLst>
              <a:ext uri="{FF2B5EF4-FFF2-40B4-BE49-F238E27FC236}">
                <a16:creationId xmlns:a16="http://schemas.microsoft.com/office/drawing/2014/main" id="{F76CBE5A-1B38-4429-A8AE-1490EE9A38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05" y="2513364"/>
            <a:ext cx="5154369" cy="3711146"/>
          </a:xfrm>
          <a:prstGeom prst="rect">
            <a:avLst/>
          </a:prstGeom>
        </p:spPr>
      </p:pic>
      <p:pic>
        <p:nvPicPr>
          <p:cNvPr id="6" name="Sisällön paikkamerkki 9" descr="Kuva, joka sisältää kohteen henkilö, ulkokäyttöön tarkoitettu esine, karuselli, ulko&#10;&#10;Kuvaus luotu automaattisesti">
            <a:extLst>
              <a:ext uri="{FF2B5EF4-FFF2-40B4-BE49-F238E27FC236}">
                <a16:creationId xmlns:a16="http://schemas.microsoft.com/office/drawing/2014/main" id="{25DE740D-908C-4DF7-8C57-1826F57D24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7"/>
          <a:stretch/>
        </p:blipFill>
        <p:spPr>
          <a:xfrm>
            <a:off x="5767878" y="2513364"/>
            <a:ext cx="6093369" cy="3711146"/>
          </a:xfrm>
          <a:prstGeom prst="rect">
            <a:avLst/>
          </a:prstGeom>
        </p:spPr>
      </p:pic>
      <p:pic>
        <p:nvPicPr>
          <p:cNvPr id="23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CB8BE38-447A-4F0E-9CDB-CCFC23D8FA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336" y="101601"/>
            <a:ext cx="1861424" cy="428937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69846CB7-EF30-487E-B2D0-63A0705BA8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9510" y="6343650"/>
            <a:ext cx="2000250" cy="514350"/>
          </a:xfrm>
          <a:prstGeom prst="rect">
            <a:avLst/>
          </a:prstGeom>
        </p:spPr>
      </p:pic>
      <p:sp>
        <p:nvSpPr>
          <p:cNvPr id="30" name="Tekstiruutu 29">
            <a:extLst>
              <a:ext uri="{FF2B5EF4-FFF2-40B4-BE49-F238E27FC236}">
                <a16:creationId xmlns:a16="http://schemas.microsoft.com/office/drawing/2014/main" id="{26DCFC80-7735-4699-A9CC-E05A6DCAD55B}"/>
              </a:ext>
            </a:extLst>
          </p:cNvPr>
          <p:cNvSpPr txBox="1"/>
          <p:nvPr/>
        </p:nvSpPr>
        <p:spPr>
          <a:xfrm>
            <a:off x="-258582" y="6252442"/>
            <a:ext cx="55307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Mario Klassen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397B8DE9-0883-4849-95BD-BCC2BB70D85D}"/>
              </a:ext>
            </a:extLst>
          </p:cNvPr>
          <p:cNvSpPr txBox="1"/>
          <p:nvPr/>
        </p:nvSpPr>
        <p:spPr>
          <a:xfrm>
            <a:off x="5205534" y="6233477"/>
            <a:ext cx="6093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Unsplash.com/ </a:t>
            </a:r>
            <a:r>
              <a:rPr lang="en-US" sz="1400" dirty="0" err="1">
                <a:latin typeface="Abadi Extra Light" panose="020B0604020202020204" pitchFamily="34" charset="0"/>
              </a:rPr>
              <a:t>kaleb</a:t>
            </a:r>
            <a:r>
              <a:rPr lang="en-US" sz="1400" dirty="0">
                <a:latin typeface="Abadi Extra Light" panose="020B0604020202020204" pitchFamily="34" charset="0"/>
              </a:rPr>
              <a:t> </a:t>
            </a:r>
            <a:r>
              <a:rPr lang="en-US" sz="1400" dirty="0" err="1">
                <a:latin typeface="Abadi Extra Light" panose="020B0604020202020204" pitchFamily="34" charset="0"/>
              </a:rPr>
              <a:t>tapp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840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A93CAA2E-BE4D-43F0-9C36-D5C2C4A33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56" y="461928"/>
            <a:ext cx="11781827" cy="6244960"/>
          </a:xfrm>
          <a:prstGeom prst="rect">
            <a:avLst/>
          </a:prstGeom>
        </p:spPr>
      </p:pic>
      <p:pic>
        <p:nvPicPr>
          <p:cNvPr id="3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BC75A4C-3AC4-4367-9F1E-875F33D22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707" y="136750"/>
            <a:ext cx="1917658" cy="42893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6A3E40AF-B158-4D02-8FF6-7A5AFCD79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15" y="62069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70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9" ma:contentTypeDescription="Luo uusi asiakirja." ma:contentTypeScope="" ma:versionID="11aae025ef4b50ca47d04dba1f9b272f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6f55aa53dfa803f3d95ab3057799e453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1A2C95-55DC-408B-A866-D39735823825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48e8df33-a090-4ce7-a58b-5234ff1e67e3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F21D8717-91A2-4410-9500-6E2720F044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2323E5-9ED8-4454-BBCF-8368FDB8F7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211</Words>
  <Application>Microsoft Office PowerPoint</Application>
  <PresentationFormat>Laajakuva</PresentationFormat>
  <Paragraphs>52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Abadi Extra Light</vt:lpstr>
      <vt:lpstr>Arial</vt:lpstr>
      <vt:lpstr>Calibri</vt:lpstr>
      <vt:lpstr>Calibri Light</vt:lpstr>
      <vt:lpstr>Office-teema</vt:lpstr>
      <vt:lpstr>Ympäristöjen turvallisuus</vt:lpstr>
      <vt:lpstr>Turvallisuuden tasot</vt:lpstr>
      <vt:lpstr>Subjektiivinen turvallisuus - Yksilöllinen kokemus turvallisuuden tunteesta</vt:lpstr>
      <vt:lpstr>Turvallisuus terveyden näkökulmasta</vt:lpstr>
      <vt:lpstr>Objektiivinen turvallisuus - mitattu turvallisuustilanne yhteiskunnassa</vt:lpstr>
      <vt:lpstr>Koulun paloturvallisuus ja turvataidot</vt:lpstr>
      <vt:lpstr>Rikoksia ja ilkivaltaa ehkäisevä rakennettu ympäristö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Paula</dc:creator>
  <cp:lastModifiedBy>Rautarae Anna</cp:lastModifiedBy>
  <cp:revision>57</cp:revision>
  <dcterms:created xsi:type="dcterms:W3CDTF">2021-10-14T13:44:28Z</dcterms:created>
  <dcterms:modified xsi:type="dcterms:W3CDTF">2025-11-03T12:12:59Z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