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  <p:sldMasterId id="2147483672" r:id="rId3"/>
  </p:sldMasterIdLst>
  <p:notesMasterIdLst>
    <p:notesMasterId r:id="rId11"/>
  </p:notesMasterIdLst>
  <p:sldIdLst>
    <p:sldId id="263" r:id="rId4"/>
    <p:sldId id="257" r:id="rId5"/>
    <p:sldId id="258" r:id="rId6"/>
    <p:sldId id="259" r:id="rId7"/>
    <p:sldId id="260" r:id="rId8"/>
    <p:sldId id="261" r:id="rId9"/>
    <p:sldId id="262" r:id="rId10"/>
  </p:sldIdLst>
  <p:sldSz cx="6858000" cy="5143500"/>
  <p:notesSz cx="6858000" cy="9144000"/>
  <p:embeddedFontLst>
    <p:embeddedFont>
      <p:font typeface="Verdana" pitchFamily="34" charset="0"/>
      <p:regular r:id="rId12"/>
      <p:bold r:id="rId13"/>
      <p:italic r:id="rId14"/>
      <p:boldItalic r:id="rId15"/>
    </p:embeddedFont>
    <p:embeddedFont>
      <p:font typeface="Merriweather Sans" charset="0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sa Vihervä" initials="" lastIdx="1" clrIdx="0"/>
  <p:cmAuthor id="1" name="Antti Kohi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1830" y="-96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2.fntdata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font" Target="fonts/font4.fntdata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07357815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fld id="{00000000-1234-1234-1234-123412341234}" type="slidenum">
              <a:rPr kumimoji="0" lang="fi-FI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7118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181496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225897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821134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526902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555036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054601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33781" y="744575"/>
            <a:ext cx="639045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900"/>
            </a:lvl1pPr>
            <a:lvl2pPr lvl="1" algn="ctr">
              <a:spcBef>
                <a:spcPts val="0"/>
              </a:spcBef>
              <a:buSzPct val="100000"/>
              <a:defRPr sz="3900"/>
            </a:lvl2pPr>
            <a:lvl3pPr lvl="2" algn="ctr">
              <a:spcBef>
                <a:spcPts val="0"/>
              </a:spcBef>
              <a:buSzPct val="100000"/>
              <a:defRPr sz="3900"/>
            </a:lvl3pPr>
            <a:lvl4pPr lvl="3" algn="ctr">
              <a:spcBef>
                <a:spcPts val="0"/>
              </a:spcBef>
              <a:buSzPct val="100000"/>
              <a:defRPr sz="3900"/>
            </a:lvl4pPr>
            <a:lvl5pPr lvl="4" algn="ctr">
              <a:spcBef>
                <a:spcPts val="0"/>
              </a:spcBef>
              <a:buSzPct val="100000"/>
              <a:defRPr sz="3900"/>
            </a:lvl5pPr>
            <a:lvl6pPr lvl="5" algn="ctr">
              <a:spcBef>
                <a:spcPts val="0"/>
              </a:spcBef>
              <a:buSzPct val="100000"/>
              <a:defRPr sz="3900"/>
            </a:lvl6pPr>
            <a:lvl7pPr lvl="6" algn="ctr">
              <a:spcBef>
                <a:spcPts val="0"/>
              </a:spcBef>
              <a:buSzPct val="100000"/>
              <a:defRPr sz="3900"/>
            </a:lvl7pPr>
            <a:lvl8pPr lvl="7" algn="ctr">
              <a:spcBef>
                <a:spcPts val="0"/>
              </a:spcBef>
              <a:buSzPct val="100000"/>
              <a:defRPr sz="3900"/>
            </a:lvl8pPr>
            <a:lvl9pPr lvl="8" algn="ctr">
              <a:spcBef>
                <a:spcPts val="0"/>
              </a:spcBef>
              <a:buSzPct val="100000"/>
              <a:defRPr sz="39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33775" y="2834125"/>
            <a:ext cx="639045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33775" y="1106125"/>
            <a:ext cx="639045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9000"/>
            </a:lvl1pPr>
            <a:lvl2pPr lvl="1" algn="ctr">
              <a:spcBef>
                <a:spcPts val="0"/>
              </a:spcBef>
              <a:buSzPct val="100000"/>
              <a:defRPr sz="9000"/>
            </a:lvl2pPr>
            <a:lvl3pPr lvl="2" algn="ctr">
              <a:spcBef>
                <a:spcPts val="0"/>
              </a:spcBef>
              <a:buSzPct val="100000"/>
              <a:defRPr sz="9000"/>
            </a:lvl3pPr>
            <a:lvl4pPr lvl="3" algn="ctr">
              <a:spcBef>
                <a:spcPts val="0"/>
              </a:spcBef>
              <a:buSzPct val="100000"/>
              <a:defRPr sz="9000"/>
            </a:lvl4pPr>
            <a:lvl5pPr lvl="4" algn="ctr">
              <a:spcBef>
                <a:spcPts val="0"/>
              </a:spcBef>
              <a:buSzPct val="100000"/>
              <a:defRPr sz="9000"/>
            </a:lvl5pPr>
            <a:lvl6pPr lvl="5" algn="ctr">
              <a:spcBef>
                <a:spcPts val="0"/>
              </a:spcBef>
              <a:buSzPct val="100000"/>
              <a:defRPr sz="9000"/>
            </a:lvl6pPr>
            <a:lvl7pPr lvl="6" algn="ctr">
              <a:spcBef>
                <a:spcPts val="0"/>
              </a:spcBef>
              <a:buSzPct val="100000"/>
              <a:defRPr sz="9000"/>
            </a:lvl7pPr>
            <a:lvl8pPr lvl="7" algn="ctr">
              <a:spcBef>
                <a:spcPts val="0"/>
              </a:spcBef>
              <a:buSzPct val="100000"/>
              <a:defRPr sz="9000"/>
            </a:lvl8pPr>
            <a:lvl9pPr lvl="8" algn="ctr">
              <a:spcBef>
                <a:spcPts val="0"/>
              </a:spcBef>
              <a:buSzPct val="100000"/>
              <a:defRPr sz="9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33775" y="3152225"/>
            <a:ext cx="639045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514350" y="1597818"/>
            <a:ext cx="58293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541734" y="3305175"/>
            <a:ext cx="5829300" cy="102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3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541734" y="2180034"/>
            <a:ext cx="5829300" cy="112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28575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2"/>
          </p:nvPr>
        </p:nvSpPr>
        <p:spPr>
          <a:xfrm>
            <a:off x="3486150" y="1200150"/>
            <a:ext cx="28575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342900" y="205978"/>
            <a:ext cx="61722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42901" y="1151334"/>
            <a:ext cx="3030075" cy="48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2"/>
          </p:nvPr>
        </p:nvSpPr>
        <p:spPr>
          <a:xfrm>
            <a:off x="342901" y="1631156"/>
            <a:ext cx="3030075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3"/>
          </p:nvPr>
        </p:nvSpPr>
        <p:spPr>
          <a:xfrm>
            <a:off x="3483770" y="1151334"/>
            <a:ext cx="3031425" cy="48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4"/>
          </p:nvPr>
        </p:nvSpPr>
        <p:spPr>
          <a:xfrm>
            <a:off x="3483770" y="1631156"/>
            <a:ext cx="3031425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42900" y="204787"/>
            <a:ext cx="2256300" cy="8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2681288" y="204787"/>
            <a:ext cx="3833775" cy="438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80963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571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2"/>
          </p:nvPr>
        </p:nvSpPr>
        <p:spPr>
          <a:xfrm>
            <a:off x="342900" y="1076325"/>
            <a:ext cx="2256300" cy="351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1344216" y="3600450"/>
            <a:ext cx="4114800" cy="42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pic" idx="2"/>
          </p:nvPr>
        </p:nvSpPr>
        <p:spPr>
          <a:xfrm>
            <a:off x="1344216" y="459581"/>
            <a:ext cx="4114800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344216" y="4025503"/>
            <a:ext cx="4114800" cy="60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33775" y="2150850"/>
            <a:ext cx="639045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2700"/>
            </a:lvl1pPr>
            <a:lvl2pPr lvl="1" algn="ctr">
              <a:spcBef>
                <a:spcPts val="0"/>
              </a:spcBef>
              <a:buSzPct val="100000"/>
              <a:defRPr sz="2700"/>
            </a:lvl2pPr>
            <a:lvl3pPr lvl="2" algn="ctr">
              <a:spcBef>
                <a:spcPts val="0"/>
              </a:spcBef>
              <a:buSzPct val="100000"/>
              <a:defRPr sz="2700"/>
            </a:lvl3pPr>
            <a:lvl4pPr lvl="3" algn="ctr">
              <a:spcBef>
                <a:spcPts val="0"/>
              </a:spcBef>
              <a:buSzPct val="100000"/>
              <a:defRPr sz="2700"/>
            </a:lvl4pPr>
            <a:lvl5pPr lvl="4" algn="ctr">
              <a:spcBef>
                <a:spcPts val="0"/>
              </a:spcBef>
              <a:buSzPct val="100000"/>
              <a:defRPr sz="2700"/>
            </a:lvl5pPr>
            <a:lvl6pPr lvl="5" algn="ctr">
              <a:spcBef>
                <a:spcPts val="0"/>
              </a:spcBef>
              <a:buSzPct val="100000"/>
              <a:defRPr sz="2700"/>
            </a:lvl6pPr>
            <a:lvl7pPr lvl="6" algn="ctr">
              <a:spcBef>
                <a:spcPts val="0"/>
              </a:spcBef>
              <a:buSzPct val="100000"/>
              <a:defRPr sz="2700"/>
            </a:lvl7pPr>
            <a:lvl8pPr lvl="7" algn="ctr">
              <a:spcBef>
                <a:spcPts val="0"/>
              </a:spcBef>
              <a:buSzPct val="100000"/>
              <a:defRPr sz="2700"/>
            </a:lvl8pPr>
            <a:lvl9pPr lvl="8" algn="ctr">
              <a:spcBef>
                <a:spcPts val="0"/>
              </a:spcBef>
              <a:buSzPct val="100000"/>
              <a:defRPr sz="27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 rot="5400000">
            <a:off x="1743000" y="-28500"/>
            <a:ext cx="3372000" cy="582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 rot="5400000">
            <a:off x="3414788" y="1642989"/>
            <a:ext cx="4400400" cy="1457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 rot="5400000">
            <a:off x="442988" y="242814"/>
            <a:ext cx="4400400" cy="4257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8911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45750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514350" y="1597819"/>
            <a:ext cx="5829300" cy="1102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028701" y="2914650"/>
            <a:ext cx="4800599" cy="1314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2957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541734" y="3305176"/>
            <a:ext cx="5829300" cy="10215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3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41734" y="2180035"/>
            <a:ext cx="58293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12124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514351" y="1200150"/>
            <a:ext cx="2857499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486151" y="1200150"/>
            <a:ext cx="2857499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27346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42900" y="205978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42900" y="1151334"/>
            <a:ext cx="3030140" cy="4798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342900" y="1631157"/>
            <a:ext cx="3030140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3483769" y="1151334"/>
            <a:ext cx="3031331" cy="4798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3483769" y="1631157"/>
            <a:ext cx="3031331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50235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9787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42900" y="204788"/>
            <a:ext cx="2256235" cy="8715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2681287" y="204788"/>
            <a:ext cx="3833813" cy="43898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80963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571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342900" y="1076326"/>
            <a:ext cx="2256235" cy="35182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097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344217" y="3600450"/>
            <a:ext cx="41147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344217" y="459581"/>
            <a:ext cx="41147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344217" y="4025503"/>
            <a:ext cx="4114799" cy="60364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104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1743074" y="-28575"/>
            <a:ext cx="3371850" cy="582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62204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3414712" y="1643063"/>
            <a:ext cx="4400550" cy="1457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442912" y="242888"/>
            <a:ext cx="4400550" cy="4257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896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233776" y="1152475"/>
            <a:ext cx="2999925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05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3624301" y="1152475"/>
            <a:ext cx="2999925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05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33775" y="555600"/>
            <a:ext cx="2106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33775" y="1389600"/>
            <a:ext cx="2106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90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67688" y="450150"/>
            <a:ext cx="477585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429000" y="-125"/>
            <a:ext cx="3429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68569" tIns="68569" rIns="68569" bIns="68569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050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99125" y="1233175"/>
            <a:ext cx="30339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150"/>
            </a:lvl1pPr>
            <a:lvl2pPr lvl="1" algn="ctr">
              <a:spcBef>
                <a:spcPts val="0"/>
              </a:spcBef>
              <a:buSzPct val="100000"/>
              <a:defRPr sz="3150"/>
            </a:lvl2pPr>
            <a:lvl3pPr lvl="2" algn="ctr">
              <a:spcBef>
                <a:spcPts val="0"/>
              </a:spcBef>
              <a:buSzPct val="100000"/>
              <a:defRPr sz="3150"/>
            </a:lvl3pPr>
            <a:lvl4pPr lvl="3" algn="ctr">
              <a:spcBef>
                <a:spcPts val="0"/>
              </a:spcBef>
              <a:buSzPct val="100000"/>
              <a:defRPr sz="3150"/>
            </a:lvl4pPr>
            <a:lvl5pPr lvl="4" algn="ctr">
              <a:spcBef>
                <a:spcPts val="0"/>
              </a:spcBef>
              <a:buSzPct val="100000"/>
              <a:defRPr sz="3150"/>
            </a:lvl5pPr>
            <a:lvl6pPr lvl="5" algn="ctr">
              <a:spcBef>
                <a:spcPts val="0"/>
              </a:spcBef>
              <a:buSzPct val="100000"/>
              <a:defRPr sz="3150"/>
            </a:lvl6pPr>
            <a:lvl7pPr lvl="6" algn="ctr">
              <a:spcBef>
                <a:spcPts val="0"/>
              </a:spcBef>
              <a:buSzPct val="100000"/>
              <a:defRPr sz="3150"/>
            </a:lvl7pPr>
            <a:lvl8pPr lvl="7" algn="ctr">
              <a:spcBef>
                <a:spcPts val="0"/>
              </a:spcBef>
              <a:buSzPct val="100000"/>
              <a:defRPr sz="3150"/>
            </a:lvl8pPr>
            <a:lvl9pPr lvl="8" algn="ctr">
              <a:spcBef>
                <a:spcPts val="0"/>
              </a:spcBef>
              <a:buSzPct val="100000"/>
              <a:defRPr sz="315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199125" y="2803075"/>
            <a:ext cx="30339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704625" y="724075"/>
            <a:ext cx="287775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33775" y="4230575"/>
            <a:ext cx="44991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354344" y="4663216"/>
            <a:ext cx="411525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/>
            <a:fld id="{00000000-1234-1234-1234-123412341234}" type="slidenum">
              <a:rPr lang="fi" sz="750" smtClean="0">
                <a:solidFill>
                  <a:schemeClr val="dk2"/>
                </a:solidFill>
              </a:rPr>
              <a:pPr algn="r"/>
              <a:t>‹#›</a:t>
            </a:fld>
            <a:endParaRPr lang="fi" sz="75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Shape 5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/>
          <p:nvPr/>
        </p:nvSpPr>
        <p:spPr>
          <a:xfrm>
            <a:off x="171450" y="4840001"/>
            <a:ext cx="2571750" cy="2058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" sz="9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171450" y="4840002"/>
            <a:ext cx="2571750" cy="205978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9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  <p:extLst>
      <p:ext uri="{BB962C8B-B14F-4D97-AF65-F5344CB8AC3E}">
        <p14:creationId xmlns:p14="http://schemas.microsoft.com/office/powerpoint/2010/main" xmlns="" val="66355311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3200400" y="1485901"/>
            <a:ext cx="1955515" cy="90024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FFFFFF"/>
              </a:buClr>
              <a:buSzPct val="25000"/>
            </a:pPr>
            <a:r>
              <a:rPr lang="fi-FI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defTabSz="685800">
              <a:buClr>
                <a:srgbClr val="000000"/>
              </a:buClr>
            </a:pP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defTabSz="685800">
              <a:buClr>
                <a:srgbClr val="FFFFFF"/>
              </a:buClr>
              <a:buSzPct val="25000"/>
            </a:pPr>
            <a:r>
              <a:rPr lang="fi-FI" sz="18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3314700" y="1600200"/>
            <a:ext cx="2116800" cy="90022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FFFFFF"/>
              </a:buClr>
              <a:buSzPct val="25000"/>
            </a:pPr>
            <a:r>
              <a:rPr lang="fi-FI" sz="18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Luku 5</a:t>
            </a:r>
          </a:p>
          <a:p>
            <a:pPr defTabSz="685800">
              <a:buClr>
                <a:srgbClr val="000000"/>
              </a:buClr>
            </a:pPr>
            <a:endParaRPr sz="18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defTabSz="685800">
              <a:buClr>
                <a:srgbClr val="FFFFFF"/>
              </a:buClr>
              <a:buSzPct val="25000"/>
            </a:pPr>
            <a:r>
              <a:rPr lang="fi-FI" sz="18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Euroopan monet kasvot</a:t>
            </a:r>
          </a:p>
        </p:txBody>
      </p:sp>
    </p:spTree>
    <p:extLst>
      <p:ext uri="{BB962C8B-B14F-4D97-AF65-F5344CB8AC3E}">
        <p14:creationId xmlns:p14="http://schemas.microsoft.com/office/powerpoint/2010/main" xmlns="" val="242055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39922" y="282428"/>
            <a:ext cx="5829300" cy="514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SzPct val="25000"/>
            </a:pPr>
            <a:r>
              <a:rPr lang="fi" sz="2000" dirty="0"/>
              <a:t>Tutki oheisia kuvioita. Mitä havaintoja kuvioista voit tehdä?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514350" y="1543050"/>
            <a:ext cx="5829300" cy="25290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-52388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10000"/>
              <a:buNone/>
            </a:pPr>
            <a:endParaRPr sz="750">
              <a:solidFill>
                <a:srgbClr val="FF0000"/>
              </a:solidFill>
            </a:endParaRPr>
          </a:p>
          <a:p>
            <a:pPr marL="0" indent="-52388">
              <a:lnSpc>
                <a:spcPct val="150000"/>
              </a:lnSpc>
              <a:spcBef>
                <a:spcPts val="0"/>
              </a:spcBef>
              <a:buSzPct val="55000"/>
              <a:buNone/>
            </a:pPr>
            <a:endParaRPr/>
          </a:p>
        </p:txBody>
      </p:sp>
      <p:pic>
        <p:nvPicPr>
          <p:cNvPr id="138" name="Shape 1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6393" y="1179320"/>
            <a:ext cx="2868818" cy="32217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Shape 1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31206" y="1316051"/>
            <a:ext cx="3693487" cy="2755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514350" y="1543050"/>
            <a:ext cx="5829300" cy="25290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-52388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10000"/>
              <a:buNone/>
            </a:pPr>
            <a:endParaRPr sz="750">
              <a:solidFill>
                <a:srgbClr val="FF0000"/>
              </a:solidFill>
            </a:endParaRPr>
          </a:p>
          <a:p>
            <a:pPr marL="0" indent="-52388">
              <a:lnSpc>
                <a:spcPct val="150000"/>
              </a:lnSpc>
              <a:spcBef>
                <a:spcPts val="0"/>
              </a:spcBef>
              <a:buSzPct val="55000"/>
              <a:buNone/>
            </a:pPr>
            <a:endParaRPr/>
          </a:p>
        </p:txBody>
      </p:sp>
      <p:pic>
        <p:nvPicPr>
          <p:cNvPr id="146" name="Shape 1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6306" y="1073699"/>
            <a:ext cx="3553601" cy="2803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Shape 14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8093" y="771525"/>
            <a:ext cx="2968213" cy="34073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514350" y="349172"/>
            <a:ext cx="5829300" cy="514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SzPct val="25000"/>
            </a:pPr>
            <a:r>
              <a:rPr lang="fi" sz="2000" b="0" dirty="0"/>
              <a:t>Maissa, joissa on korkea bkt/asukas,  alkutuotannon osuus on </a:t>
            </a:r>
            <a:r>
              <a:rPr lang="fi-FI" sz="2000" b="0" dirty="0"/>
              <a:t>vähäisempi</a:t>
            </a:r>
            <a:r>
              <a:rPr lang="fi" sz="2000" b="0" dirty="0"/>
              <a:t>.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514350" y="1543050"/>
            <a:ext cx="5829300" cy="25290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-52388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10000"/>
              <a:buNone/>
            </a:pPr>
            <a:endParaRPr sz="750">
              <a:solidFill>
                <a:srgbClr val="FF0000"/>
              </a:solidFill>
            </a:endParaRPr>
          </a:p>
          <a:p>
            <a:pPr marL="0" indent="-52388">
              <a:lnSpc>
                <a:spcPct val="150000"/>
              </a:lnSpc>
              <a:spcBef>
                <a:spcPts val="0"/>
              </a:spcBef>
              <a:buSzPct val="55000"/>
              <a:buNone/>
            </a:pPr>
            <a:endParaRPr/>
          </a:p>
        </p:txBody>
      </p:sp>
      <p:pic>
        <p:nvPicPr>
          <p:cNvPr id="154" name="Shape 1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18327" y="1372183"/>
            <a:ext cx="3742894" cy="2740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Shape 15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1000" y="1372181"/>
            <a:ext cx="2326744" cy="2803313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Shape 156"/>
          <p:cNvSpPr/>
          <p:nvPr/>
        </p:nvSpPr>
        <p:spPr>
          <a:xfrm>
            <a:off x="1111406" y="2761050"/>
            <a:ext cx="652500" cy="803025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157" name="Shape 157"/>
          <p:cNvSpPr/>
          <p:nvPr/>
        </p:nvSpPr>
        <p:spPr>
          <a:xfrm>
            <a:off x="2989594" y="2387756"/>
            <a:ext cx="1520100" cy="17496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158" name="Shape 158"/>
          <p:cNvSpPr/>
          <p:nvPr/>
        </p:nvSpPr>
        <p:spPr>
          <a:xfrm>
            <a:off x="558844" y="2340938"/>
            <a:ext cx="652500" cy="803025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endParaRPr sz="105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151312" y="323514"/>
            <a:ext cx="6555375" cy="514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SzPct val="25000"/>
            </a:pPr>
            <a:r>
              <a:rPr lang="fi" sz="2000" b="0" dirty="0"/>
              <a:t>Vastaavasti bkt/asukas on alhainen alueilla, joissa alkutuotannon osuus on suuri.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514350" y="1543050"/>
            <a:ext cx="5829300" cy="25290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-52388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10000"/>
              <a:buNone/>
            </a:pPr>
            <a:endParaRPr sz="750">
              <a:solidFill>
                <a:srgbClr val="FF0000"/>
              </a:solidFill>
            </a:endParaRPr>
          </a:p>
          <a:p>
            <a:pPr marL="0" indent="-52388">
              <a:lnSpc>
                <a:spcPct val="150000"/>
              </a:lnSpc>
              <a:spcBef>
                <a:spcPts val="0"/>
              </a:spcBef>
              <a:buSzPct val="55000"/>
              <a:buNone/>
            </a:pPr>
            <a:endParaRPr/>
          </a:p>
        </p:txBody>
      </p:sp>
      <p:pic>
        <p:nvPicPr>
          <p:cNvPr id="165" name="Shape 1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18327" y="1372183"/>
            <a:ext cx="3742894" cy="2740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Shape 16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6779" y="1105786"/>
            <a:ext cx="2657050" cy="32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Shape 167"/>
          <p:cNvSpPr/>
          <p:nvPr/>
        </p:nvSpPr>
        <p:spPr>
          <a:xfrm>
            <a:off x="5779369" y="2782556"/>
            <a:ext cx="946350" cy="1190250"/>
          </a:xfrm>
          <a:prstGeom prst="flowChartConnector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168" name="Shape 168"/>
          <p:cNvSpPr/>
          <p:nvPr/>
        </p:nvSpPr>
        <p:spPr>
          <a:xfrm>
            <a:off x="1742381" y="3026344"/>
            <a:ext cx="738675" cy="98955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endParaRPr sz="105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268039" y="373359"/>
            <a:ext cx="6321921" cy="514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SzPct val="25000"/>
            </a:pPr>
            <a:r>
              <a:rPr lang="fi" sz="2000" b="0" dirty="0"/>
              <a:t>Valtioiden sisällä on alueellisia eroja kuten esimerkiksi Espanjassa. 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514350" y="1543050"/>
            <a:ext cx="5829300" cy="25290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-52388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10000"/>
              <a:buNone/>
            </a:pPr>
            <a:endParaRPr sz="750">
              <a:solidFill>
                <a:srgbClr val="FF0000"/>
              </a:solidFill>
            </a:endParaRPr>
          </a:p>
          <a:p>
            <a:pPr marL="0" indent="-52388">
              <a:lnSpc>
                <a:spcPct val="150000"/>
              </a:lnSpc>
              <a:spcBef>
                <a:spcPts val="0"/>
              </a:spcBef>
              <a:buSzPct val="55000"/>
              <a:buNone/>
            </a:pPr>
            <a:endParaRPr/>
          </a:p>
        </p:txBody>
      </p:sp>
      <p:pic>
        <p:nvPicPr>
          <p:cNvPr id="175" name="Shape 1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18327" y="1213441"/>
            <a:ext cx="3742894" cy="3145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Shape 1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8039" y="1233377"/>
            <a:ext cx="2650288" cy="2942117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/>
          <p:nvPr/>
        </p:nvSpPr>
        <p:spPr>
          <a:xfrm>
            <a:off x="333286" y="3230310"/>
            <a:ext cx="737714" cy="777668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endParaRPr sz="105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2681288" y="796528"/>
            <a:ext cx="3833775" cy="32922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-52388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10000"/>
              <a:buNone/>
            </a:pPr>
            <a:endParaRPr sz="750">
              <a:solidFill>
                <a:srgbClr val="FF0000"/>
              </a:solidFill>
            </a:endParaRPr>
          </a:p>
          <a:p>
            <a:pPr marL="0" indent="-52388">
              <a:lnSpc>
                <a:spcPct val="150000"/>
              </a:lnSpc>
              <a:spcBef>
                <a:spcPts val="0"/>
              </a:spcBef>
              <a:buSzPct val="34375"/>
              <a:buNone/>
            </a:pPr>
            <a:endParaRPr/>
          </a:p>
        </p:txBody>
      </p:sp>
      <p:pic>
        <p:nvPicPr>
          <p:cNvPr id="183" name="Shape 1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5733" y="786265"/>
            <a:ext cx="2779331" cy="3348599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Shape 184"/>
          <p:cNvSpPr txBox="1">
            <a:spLocks noGrp="1"/>
          </p:cNvSpPr>
          <p:nvPr>
            <p:ph type="body" idx="2"/>
          </p:nvPr>
        </p:nvSpPr>
        <p:spPr>
          <a:xfrm>
            <a:off x="159489" y="786265"/>
            <a:ext cx="3490700" cy="3782292"/>
          </a:xfrm>
          <a:prstGeom prst="rect">
            <a:avLst/>
          </a:prstGeom>
        </p:spPr>
        <p:txBody>
          <a:bodyPr lIns="68569" tIns="68569" rIns="68569" bIns="68569" anchor="t" anchorCtr="0">
            <a:noAutofit/>
          </a:bodyPr>
          <a:lstStyle/>
          <a:p>
            <a:pPr marL="342900" indent="-171450">
              <a:spcBef>
                <a:spcPts val="0"/>
              </a:spcBef>
              <a:buChar char="●"/>
            </a:pPr>
            <a:r>
              <a:rPr lang="fi" sz="1800" dirty="0"/>
              <a:t>Myös Suomessa elintaso on tummanvihreillä alueilla pääosin muun maan keskiarvon alapuolella. </a:t>
            </a:r>
          </a:p>
          <a:p>
            <a:pPr marL="171450">
              <a:spcBef>
                <a:spcPts val="0"/>
              </a:spcBef>
            </a:pPr>
            <a:endParaRPr lang="fi" sz="1800" dirty="0"/>
          </a:p>
          <a:p>
            <a:pPr marL="342900" indent="-171450">
              <a:spcBef>
                <a:spcPts val="0"/>
              </a:spcBef>
              <a:buChar char="●"/>
            </a:pPr>
            <a:r>
              <a:rPr lang="fi" sz="1800" dirty="0"/>
              <a:t>Toisaalta Suomi on harvaan asuttu, ja suuri osa väestöstä asuu alueilla, joissa alkutuotannon osuus on pieni.</a:t>
            </a:r>
          </a:p>
          <a:p>
            <a:pPr>
              <a:spcBef>
                <a:spcPts val="0"/>
              </a:spcBef>
            </a:pPr>
            <a:endParaRPr sz="1500" dirty="0">
              <a:solidFill>
                <a:srgbClr val="0000FF"/>
              </a:solidFill>
            </a:endParaRPr>
          </a:p>
        </p:txBody>
      </p:sp>
      <p:sp>
        <p:nvSpPr>
          <p:cNvPr id="185" name="Shape 185"/>
          <p:cNvSpPr/>
          <p:nvPr/>
        </p:nvSpPr>
        <p:spPr>
          <a:xfrm>
            <a:off x="5204556" y="1064732"/>
            <a:ext cx="681300" cy="932175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endParaRPr sz="10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0" build="p"/>
    </p:bld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84</Words>
  <Application>Microsoft Office PowerPoint</Application>
  <PresentationFormat>Mukautettu</PresentationFormat>
  <Paragraphs>14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Verdana</vt:lpstr>
      <vt:lpstr>Merriweather Sans</vt:lpstr>
      <vt:lpstr>simple-light-2</vt:lpstr>
      <vt:lpstr>Blank Presentation</vt:lpstr>
      <vt:lpstr>1_Blank Presentation</vt:lpstr>
      <vt:lpstr>Dia 1</vt:lpstr>
      <vt:lpstr>Tutki oheisia kuvioita. Mitä havaintoja kuvioista voit tehdä?</vt:lpstr>
      <vt:lpstr>Dia 3</vt:lpstr>
      <vt:lpstr>Maissa, joissa on korkea bkt/asukas,  alkutuotannon osuus on vähäisempi.</vt:lpstr>
      <vt:lpstr>Vastaavasti bkt/asukas on alhainen alueilla, joissa alkutuotannon osuus on suuri.</vt:lpstr>
      <vt:lpstr>Valtioiden sisällä on alueellisia eroja kuten esimerkiksi Espanjassa. </vt:lpstr>
      <vt:lpstr>Dia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Toni Uusimäki</dc:creator>
  <cp:lastModifiedBy>Toni Uusimäki</cp:lastModifiedBy>
  <cp:revision>15</cp:revision>
  <dcterms:modified xsi:type="dcterms:W3CDTF">2019-04-25T10:27:27Z</dcterms:modified>
</cp:coreProperties>
</file>