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6"/>
  </p:notesMasterIdLst>
  <p:sldIdLst>
    <p:sldId id="256" r:id="rId2"/>
    <p:sldId id="304" r:id="rId3"/>
    <p:sldId id="259" r:id="rId4"/>
    <p:sldId id="260" r:id="rId5"/>
    <p:sldId id="287" r:id="rId6"/>
    <p:sldId id="286" r:id="rId7"/>
    <p:sldId id="261" r:id="rId8"/>
    <p:sldId id="257" r:id="rId9"/>
    <p:sldId id="262" r:id="rId10"/>
    <p:sldId id="267" r:id="rId11"/>
    <p:sldId id="263" r:id="rId12"/>
    <p:sldId id="264" r:id="rId13"/>
    <p:sldId id="265" r:id="rId14"/>
    <p:sldId id="266" r:id="rId15"/>
    <p:sldId id="298" r:id="rId16"/>
    <p:sldId id="269" r:id="rId17"/>
    <p:sldId id="302" r:id="rId18"/>
    <p:sldId id="268" r:id="rId19"/>
    <p:sldId id="293" r:id="rId20"/>
    <p:sldId id="270" r:id="rId21"/>
    <p:sldId id="294" r:id="rId22"/>
    <p:sldId id="295" r:id="rId23"/>
    <p:sldId id="296" r:id="rId24"/>
    <p:sldId id="272" r:id="rId25"/>
    <p:sldId id="299" r:id="rId26"/>
    <p:sldId id="273" r:id="rId27"/>
    <p:sldId id="274" r:id="rId28"/>
    <p:sldId id="275" r:id="rId29"/>
    <p:sldId id="297" r:id="rId30"/>
    <p:sldId id="278" r:id="rId31"/>
    <p:sldId id="300" r:id="rId32"/>
    <p:sldId id="279" r:id="rId33"/>
    <p:sldId id="301" r:id="rId34"/>
    <p:sldId id="303" r:id="rId3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5405" autoAdjust="0"/>
  </p:normalViewPr>
  <p:slideViewPr>
    <p:cSldViewPr snapToGrid="0">
      <p:cViewPr varScale="1">
        <p:scale>
          <a:sx n="85" d="100"/>
          <a:sy n="85" d="100"/>
        </p:scale>
        <p:origin x="60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D57D2-4D9B-4D7C-930D-C8D1DE5C87A4}" type="datetimeFigureOut">
              <a:rPr lang="fi-FI" smtClean="0"/>
              <a:t>22.1.2017</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F58B-8C85-4160-A045-D4BCD02DD550}" type="slidenum">
              <a:rPr lang="fi-FI" smtClean="0"/>
              <a:t>‹#›</a:t>
            </a:fld>
            <a:endParaRPr lang="fi-FI"/>
          </a:p>
        </p:txBody>
      </p:sp>
    </p:spTree>
    <p:extLst>
      <p:ext uri="{BB962C8B-B14F-4D97-AF65-F5344CB8AC3E}">
        <p14:creationId xmlns:p14="http://schemas.microsoft.com/office/powerpoint/2010/main" val="402577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E78F58B-8C85-4160-A045-D4BCD02DD550}" type="slidenum">
              <a:rPr lang="fi-FI" smtClean="0"/>
              <a:t>18</a:t>
            </a:fld>
            <a:endParaRPr lang="fi-FI"/>
          </a:p>
        </p:txBody>
      </p:sp>
    </p:spTree>
    <p:extLst>
      <p:ext uri="{BB962C8B-B14F-4D97-AF65-F5344CB8AC3E}">
        <p14:creationId xmlns:p14="http://schemas.microsoft.com/office/powerpoint/2010/main" val="261779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i-FI" smtClean="0"/>
              <a:t>Muokkaa perustyyl. napsautt.</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a:xfrm>
            <a:off x="5332412" y="5883275"/>
            <a:ext cx="4324044" cy="365125"/>
          </a:xfrm>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58991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22.1.2017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90180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46470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78749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2258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528839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5025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6732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65039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10951856" y="5867131"/>
            <a:ext cx="551167" cy="365125"/>
          </a:xfrm>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83005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22.1.2017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9912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36EB4F73-333D-4B2A-9C2D-DCB55CCA8966}" type="datetimeFigureOut">
              <a:rPr lang="fi-FI" smtClean="0"/>
              <a:t>22.1.2017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32334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36EB4F73-333D-4B2A-9C2D-DCB55CCA8966}" type="datetimeFigureOut">
              <a:rPr lang="fi-FI" smtClean="0"/>
              <a:t>22.1.2017</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764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36EB4F73-333D-4B2A-9C2D-DCB55CCA8966}" type="datetimeFigureOut">
              <a:rPr lang="fi-FI" smtClean="0"/>
              <a:t>22.1.2017</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7715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B4F73-333D-4B2A-9C2D-DCB55CCA8966}" type="datetimeFigureOut">
              <a:rPr lang="fi-FI" smtClean="0"/>
              <a:t>22.1.2017</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449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i-FI" smtClean="0"/>
              <a:t>Muokkaa perustyyl. napsautt.</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22.1.2017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5860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i-FI" smtClean="0"/>
              <a:t>Muokkaa perustyyl. napsautt.</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22.1.2017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19376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EB4F73-333D-4B2A-9C2D-DCB55CCA8966}" type="datetimeFigureOut">
              <a:rPr lang="fi-FI" smtClean="0"/>
              <a:t>22.1.2017</a:t>
            </a:fld>
            <a:endParaRPr lang="fi-FI"/>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i-FI"/>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7FC31CC-0399-4E23-8DF1-86791BC4655F}" type="slidenum">
              <a:rPr lang="fi-FI" smtClean="0"/>
              <a:t>‹#›</a:t>
            </a:fld>
            <a:endParaRPr lang="fi-FI"/>
          </a:p>
        </p:txBody>
      </p:sp>
    </p:spTree>
    <p:extLst>
      <p:ext uri="{BB962C8B-B14F-4D97-AF65-F5344CB8AC3E}">
        <p14:creationId xmlns:p14="http://schemas.microsoft.com/office/powerpoint/2010/main" val="17216729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Y6hhSNXXUO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o.com/fi-fi/mindstorms/learn-to-program"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itunes.apple.com/us/app/kodable/id577673067?mt=8" TargetMode="External"/><Relationship Id="rId7" Type="http://schemas.openxmlformats.org/officeDocument/2006/relationships/hyperlink" Target="https://itunes.apple.com/us/app/move-turtle.-programming-for/id509013878?mt=8" TargetMode="External"/><Relationship Id="rId2" Type="http://schemas.openxmlformats.org/officeDocument/2006/relationships/hyperlink" Target="https://www.scratchjr.org/" TargetMode="External"/><Relationship Id="rId1" Type="http://schemas.openxmlformats.org/officeDocument/2006/relationships/slideLayout" Target="../slideLayouts/slideLayout2.xml"/><Relationship Id="rId6" Type="http://schemas.openxmlformats.org/officeDocument/2006/relationships/hyperlink" Target="https://itunes.apple.com/us/app/tynker-learn-programming-visual/id805869467?mt=8" TargetMode="External"/><Relationship Id="rId5" Type="http://schemas.openxmlformats.org/officeDocument/2006/relationships/hyperlink" Target="https://itunes.apple.com/us/app/hopscotch-coding-for-kids/id617098629?mt=8" TargetMode="External"/><Relationship Id="rId4" Type="http://schemas.openxmlformats.org/officeDocument/2006/relationships/hyperlink" Target="https://itunes.apple.com/us/app/daisy-the-dinosaur/id490514278?mt=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ulapland.fi/loader.aspx?id=b4741b4b-3fc9-4ebf-86b2-8c07c1b9d92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de.org/" TargetMode="External"/><Relationship Id="rId7" Type="http://schemas.openxmlformats.org/officeDocument/2006/relationships/hyperlink" Target="http://www.koodikoulu.fi/" TargetMode="External"/><Relationship Id="rId2" Type="http://schemas.openxmlformats.org/officeDocument/2006/relationships/hyperlink" Target="http://koodaustunti.fi/" TargetMode="External"/><Relationship Id="rId1" Type="http://schemas.openxmlformats.org/officeDocument/2006/relationships/slideLayout" Target="../slideLayouts/slideLayout2.xml"/><Relationship Id="rId6" Type="http://schemas.openxmlformats.org/officeDocument/2006/relationships/hyperlink" Target="http://lightbot.com/" TargetMode="External"/><Relationship Id="rId5" Type="http://schemas.openxmlformats.org/officeDocument/2006/relationships/hyperlink" Target="https://codecombat.com/" TargetMode="External"/><Relationship Id="rId4" Type="http://schemas.openxmlformats.org/officeDocument/2006/relationships/hyperlink" Target="https://scratch.mit.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fi/materiaaleja_ja_tyotapoja/tvt_opetuksessa/ohjelmointi/kasitte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eyD6V9--44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ulapland.fi/loader.aspx?id=b4741b4b-3fc9-4ebf-86b2-8c07c1b9d92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dropbox.com/s/9e59oedw70ujzti/LL-ROBBO.pdf?dl=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OHJELMOINTI</a:t>
            </a:r>
            <a:endParaRPr lang="fi-FI" dirty="0"/>
          </a:p>
        </p:txBody>
      </p:sp>
      <p:sp>
        <p:nvSpPr>
          <p:cNvPr id="3" name="Alaotsikko 2"/>
          <p:cNvSpPr>
            <a:spLocks noGrp="1"/>
          </p:cNvSpPr>
          <p:nvPr>
            <p:ph type="subTitle" idx="1"/>
          </p:nvPr>
        </p:nvSpPr>
        <p:spPr/>
        <p:txBody>
          <a:bodyPr/>
          <a:lstStyle/>
          <a:p>
            <a:r>
              <a:rPr lang="fi-FI" dirty="0" err="1" smtClean="0"/>
              <a:t>Vesokoulutus</a:t>
            </a:r>
            <a:r>
              <a:rPr lang="fi-FI" dirty="0" smtClean="0"/>
              <a:t> 23.1.2017</a:t>
            </a:r>
          </a:p>
          <a:p>
            <a:r>
              <a:rPr lang="fi-FI" dirty="0" err="1" smtClean="0"/>
              <a:t>Hyökännummen</a:t>
            </a:r>
            <a:r>
              <a:rPr lang="fi-FI" dirty="0" smtClean="0"/>
              <a:t> ja </a:t>
            </a:r>
            <a:r>
              <a:rPr lang="fi-FI" dirty="0" err="1" smtClean="0"/>
              <a:t>Ohkolan</a:t>
            </a:r>
            <a:r>
              <a:rPr lang="fi-FI" dirty="0" smtClean="0"/>
              <a:t> koulu</a:t>
            </a:r>
            <a:endParaRPr lang="fi-FI" dirty="0"/>
          </a:p>
        </p:txBody>
      </p:sp>
    </p:spTree>
    <p:extLst>
      <p:ext uri="{BB962C8B-B14F-4D97-AF65-F5344CB8AC3E}">
        <p14:creationId xmlns:p14="http://schemas.microsoft.com/office/powerpoint/2010/main" val="284518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Tunnistetaan kaavoja, sääntöjä ja rakenteita</a:t>
            </a:r>
            <a:endParaRPr lang="fi-FI" dirty="0"/>
          </a:p>
        </p:txBody>
      </p:sp>
      <p:sp>
        <p:nvSpPr>
          <p:cNvPr id="3" name="Sisällön paikkamerkki 2"/>
          <p:cNvSpPr>
            <a:spLocks noGrp="1"/>
          </p:cNvSpPr>
          <p:nvPr>
            <p:ph idx="1"/>
          </p:nvPr>
        </p:nvSpPr>
        <p:spPr/>
        <p:txBody>
          <a:bodyPr/>
          <a:lstStyle/>
          <a:p>
            <a:pPr marL="457200" lvl="1" indent="0">
              <a:buNone/>
            </a:pPr>
            <a:endParaRPr lang="fi-FI" dirty="0"/>
          </a:p>
          <a:p>
            <a:pPr marL="457200" lvl="1" indent="0">
              <a:buNone/>
            </a:pPr>
            <a:endParaRPr lang="fi-FI" dirty="0" smtClean="0"/>
          </a:p>
          <a:p>
            <a:endParaRPr lang="fi-FI" dirty="0"/>
          </a:p>
        </p:txBody>
      </p:sp>
      <p:pic>
        <p:nvPicPr>
          <p:cNvPr id="4" name="Kuva 3"/>
          <p:cNvPicPr>
            <a:picLocks noChangeAspect="1"/>
          </p:cNvPicPr>
          <p:nvPr/>
        </p:nvPicPr>
        <p:blipFill>
          <a:blip r:embed="rId2"/>
          <a:stretch>
            <a:fillRect/>
          </a:stretch>
        </p:blipFill>
        <p:spPr>
          <a:xfrm>
            <a:off x="1549725" y="2482511"/>
            <a:ext cx="4970801" cy="3308689"/>
          </a:xfrm>
          <a:prstGeom prst="rect">
            <a:avLst/>
          </a:prstGeom>
        </p:spPr>
      </p:pic>
      <p:pic>
        <p:nvPicPr>
          <p:cNvPr id="5" name="Kuva 4"/>
          <p:cNvPicPr>
            <a:picLocks noChangeAspect="1"/>
          </p:cNvPicPr>
          <p:nvPr/>
        </p:nvPicPr>
        <p:blipFill>
          <a:blip r:embed="rId3"/>
          <a:stretch>
            <a:fillRect/>
          </a:stretch>
        </p:blipFill>
        <p:spPr>
          <a:xfrm>
            <a:off x="6804211" y="2482511"/>
            <a:ext cx="4982497" cy="3308689"/>
          </a:xfrm>
          <a:prstGeom prst="rect">
            <a:avLst/>
          </a:prstGeom>
        </p:spPr>
      </p:pic>
    </p:spTree>
    <p:extLst>
      <p:ext uri="{BB962C8B-B14F-4D97-AF65-F5344CB8AC3E}">
        <p14:creationId xmlns:p14="http://schemas.microsoft.com/office/powerpoint/2010/main" val="3659705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Ongelman ratkaiseminen</a:t>
            </a:r>
            <a:endParaRPr lang="fi-FI" dirty="0"/>
          </a:p>
        </p:txBody>
      </p:sp>
      <p:pic>
        <p:nvPicPr>
          <p:cNvPr id="4" name="Sisällön paikkamerkki 3"/>
          <p:cNvPicPr>
            <a:picLocks noGrp="1" noChangeAspect="1"/>
          </p:cNvPicPr>
          <p:nvPr>
            <p:ph idx="1"/>
          </p:nvPr>
        </p:nvPicPr>
        <p:blipFill>
          <a:blip r:embed="rId2"/>
          <a:stretch>
            <a:fillRect/>
          </a:stretch>
        </p:blipFill>
        <p:spPr>
          <a:xfrm>
            <a:off x="1675137" y="2438399"/>
            <a:ext cx="9637059" cy="3197752"/>
          </a:xfrm>
          <a:prstGeom prst="rect">
            <a:avLst/>
          </a:prstGeom>
        </p:spPr>
      </p:pic>
    </p:spTree>
    <p:extLst>
      <p:ext uri="{BB962C8B-B14F-4D97-AF65-F5344CB8AC3E}">
        <p14:creationId xmlns:p14="http://schemas.microsoft.com/office/powerpoint/2010/main" val="121898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Algoritmien luominen</a:t>
            </a:r>
            <a:endParaRPr lang="fi-FI" dirty="0"/>
          </a:p>
        </p:txBody>
      </p:sp>
      <p:sp>
        <p:nvSpPr>
          <p:cNvPr id="3" name="Sisällön paikkamerkki 2"/>
          <p:cNvSpPr>
            <a:spLocks noGrp="1"/>
          </p:cNvSpPr>
          <p:nvPr>
            <p:ph idx="1"/>
          </p:nvPr>
        </p:nvSpPr>
        <p:spPr>
          <a:xfrm>
            <a:off x="1484311" y="2357718"/>
            <a:ext cx="10018713" cy="1156447"/>
          </a:xfrm>
        </p:spPr>
        <p:txBody>
          <a:bodyPr/>
          <a:lstStyle/>
          <a:p>
            <a:pPr marL="0" indent="0">
              <a:buNone/>
            </a:pPr>
            <a:r>
              <a:rPr lang="fi-FI" dirty="0" smtClean="0"/>
              <a:t>Esim. ohjeet jonkun tehtävän suorittamiseksi.</a:t>
            </a:r>
          </a:p>
          <a:p>
            <a:pPr marL="0" indent="0">
              <a:buNone/>
            </a:pPr>
            <a:endParaRPr lang="fi-FI" dirty="0" smtClean="0"/>
          </a:p>
        </p:txBody>
      </p:sp>
      <p:pic>
        <p:nvPicPr>
          <p:cNvPr id="6" name="Kuva 5"/>
          <p:cNvPicPr>
            <a:picLocks noChangeAspect="1"/>
          </p:cNvPicPr>
          <p:nvPr/>
        </p:nvPicPr>
        <p:blipFill>
          <a:blip r:embed="rId2"/>
          <a:stretch>
            <a:fillRect/>
          </a:stretch>
        </p:blipFill>
        <p:spPr>
          <a:xfrm>
            <a:off x="4343118" y="3252277"/>
            <a:ext cx="4749681" cy="3166454"/>
          </a:xfrm>
          <a:prstGeom prst="rect">
            <a:avLst/>
          </a:prstGeom>
        </p:spPr>
      </p:pic>
    </p:spTree>
    <p:extLst>
      <p:ext uri="{BB962C8B-B14F-4D97-AF65-F5344CB8AC3E}">
        <p14:creationId xmlns:p14="http://schemas.microsoft.com/office/powerpoint/2010/main" val="38434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Kielillä leikkiminen</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0833" y="2319793"/>
            <a:ext cx="5478696" cy="4109022"/>
          </a:xfrm>
        </p:spPr>
      </p:pic>
    </p:spTree>
    <p:extLst>
      <p:ext uri="{BB962C8B-B14F-4D97-AF65-F5344CB8AC3E}">
        <p14:creationId xmlns:p14="http://schemas.microsoft.com/office/powerpoint/2010/main" val="257354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solidFill>
                  <a:schemeClr val="accent6">
                    <a:lumMod val="75000"/>
                  </a:schemeClr>
                </a:solidFill>
              </a:rPr>
              <a:t>Alkuopetus</a:t>
            </a:r>
            <a:endParaRPr lang="fi-FI" sz="5400" b="1"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800" dirty="0" smtClean="0"/>
              <a:t>TUTUSTUTAAN OHJELMOINTIIN LEIKKIEN JA PELATEN</a:t>
            </a:r>
            <a:endParaRPr lang="fi-FI" sz="4800" dirty="0"/>
          </a:p>
        </p:txBody>
      </p:sp>
    </p:spTree>
    <p:extLst>
      <p:ext uri="{BB962C8B-B14F-4D97-AF65-F5344CB8AC3E}">
        <p14:creationId xmlns:p14="http://schemas.microsoft.com/office/powerpoint/2010/main" val="304797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484311" y="277905"/>
            <a:ext cx="9990514" cy="5513295"/>
          </a:xfrm>
        </p:spPr>
        <p:txBody>
          <a:bodyPr>
            <a:normAutofit fontScale="85000" lnSpcReduction="10000"/>
          </a:bodyPr>
          <a:lstStyle/>
          <a:p>
            <a:pPr marL="0" indent="0">
              <a:buNone/>
            </a:pPr>
            <a:r>
              <a:rPr lang="fi-FI" b="1" dirty="0" smtClean="0"/>
              <a:t>Kuvaus</a:t>
            </a:r>
            <a:r>
              <a:rPr lang="fi-FI" dirty="0"/>
              <a:t>: </a:t>
            </a:r>
            <a:r>
              <a:rPr lang="fi-FI" dirty="0" smtClean="0"/>
              <a:t>Laaditaan </a:t>
            </a:r>
            <a:r>
              <a:rPr lang="fi-FI" dirty="0"/>
              <a:t>ja testataan toimintaohjeita puhutun kielen ja symbolien avulla, myöhemmin kirjoitetun kielen avulla. Lapset itse laativat ohjeita, joita testataan, sekä opettelevat noudattamaan toisten antamia ohjeita. Voidaan opetella graafisen ohjelmoinnin alkeita. </a:t>
            </a:r>
            <a:endParaRPr lang="fi-FI" dirty="0" smtClean="0"/>
          </a:p>
          <a:p>
            <a:pPr marL="0" indent="0">
              <a:buNone/>
            </a:pPr>
            <a:r>
              <a:rPr lang="fi-FI" b="1" dirty="0" smtClean="0"/>
              <a:t>Käytännön </a:t>
            </a:r>
            <a:r>
              <a:rPr lang="fi-FI" b="1" dirty="0"/>
              <a:t>toteutus</a:t>
            </a:r>
            <a:r>
              <a:rPr lang="fi-FI" dirty="0"/>
              <a:t>: </a:t>
            </a:r>
            <a:r>
              <a:rPr lang="fi-FI" dirty="0" smtClean="0"/>
              <a:t>Leikki</a:t>
            </a:r>
            <a:r>
              <a:rPr lang="fi-FI" dirty="0"/>
              <a:t>, pelit, harjoitukset ja erilaiset aktiviteetit, pienet projektityöt </a:t>
            </a:r>
            <a:endParaRPr lang="fi-FI" dirty="0" smtClean="0"/>
          </a:p>
          <a:p>
            <a:pPr marL="0" indent="0">
              <a:buNone/>
            </a:pPr>
            <a:r>
              <a:rPr lang="fi-FI" b="1" dirty="0" smtClean="0"/>
              <a:t>Käsitteitä</a:t>
            </a:r>
            <a:r>
              <a:rPr lang="fi-FI" dirty="0"/>
              <a:t>: Algoritmi, ohjelma (ja ohjelman luonne), ohjelmointi Algoritmi on ohjeet jonkun tehtävän suorittamiseksi. Ohjelma on koneen ymmärtämällä kielellä kirjoitetut ohjeet tehtävän suorittamiseksi. Ohjelma kirjoitetaan ensin kokonaan. Sen jälkeen se annetaan ”koneelle” suoritettavaksi. Kone toimii mekaanisesti ohjeiden mukaisesti eikä ota vastaan lisäohjeita suorituksen aikana, pitsi jos se on ohjelmoitu tekemään niin. Jos kone ei pysty suorittamaan jotakin käskyä, se sanoo ERROR. </a:t>
            </a:r>
            <a:endParaRPr lang="fi-FI" dirty="0" smtClean="0"/>
          </a:p>
          <a:p>
            <a:pPr marL="0" indent="0">
              <a:buNone/>
            </a:pPr>
            <a:r>
              <a:rPr lang="fi-FI" b="1" dirty="0" smtClean="0"/>
              <a:t>Kehittyvät </a:t>
            </a:r>
            <a:r>
              <a:rPr lang="fi-FI" b="1" dirty="0"/>
              <a:t>ajattelun taidot</a:t>
            </a:r>
            <a:r>
              <a:rPr lang="fi-FI" dirty="0"/>
              <a:t>: </a:t>
            </a:r>
            <a:r>
              <a:rPr lang="fi-FI" dirty="0" smtClean="0"/>
              <a:t>Ongelmanratkaisu</a:t>
            </a:r>
            <a:r>
              <a:rPr lang="fi-FI" dirty="0"/>
              <a:t>, suunnitelmallisuus, kokonaisuuden pilkkominen osiin ja hahmottaminen osista, täsmällinen ajattelu (tarkkojen ohjeiden antaminen ja ohjeiden kirjaimellinen seuraaminen), omien virheiden etsiminen ja korjaaminen </a:t>
            </a:r>
            <a:endParaRPr lang="fi-FI" dirty="0" smtClean="0"/>
          </a:p>
          <a:p>
            <a:pPr marL="0" indent="0">
              <a:buNone/>
            </a:pPr>
            <a:r>
              <a:rPr lang="fi-FI" b="1" dirty="0" smtClean="0"/>
              <a:t>Eriyttäminen</a:t>
            </a:r>
            <a:r>
              <a:rPr lang="fi-FI" dirty="0"/>
              <a:t>: </a:t>
            </a:r>
            <a:r>
              <a:rPr lang="fi-FI" dirty="0" smtClean="0"/>
              <a:t>Monista </a:t>
            </a:r>
            <a:r>
              <a:rPr lang="fi-FI" dirty="0"/>
              <a:t>aktiviteeteista on muotoiltavissa ”helpot versiot” ja enemmän kompleksisuutta ja luovuutta vaativat/kehittävät versiot. </a:t>
            </a:r>
            <a:endParaRPr lang="fi-FI" dirty="0" smtClean="0"/>
          </a:p>
          <a:p>
            <a:pPr marL="0" indent="0">
              <a:buNone/>
            </a:pPr>
            <a:r>
              <a:rPr lang="fi-FI" b="1" dirty="0" smtClean="0"/>
              <a:t>Sosiaaliset </a:t>
            </a:r>
            <a:r>
              <a:rPr lang="fi-FI" b="1" dirty="0"/>
              <a:t>taidot</a:t>
            </a:r>
            <a:r>
              <a:rPr lang="fi-FI" dirty="0"/>
              <a:t>: Parityöskentelyn oppiminen, eri roolien ottaminen ja roolien vaihtaminen</a:t>
            </a:r>
          </a:p>
        </p:txBody>
      </p:sp>
      <p:sp>
        <p:nvSpPr>
          <p:cNvPr id="4" name="Tekstiruutu 3"/>
          <p:cNvSpPr txBox="1"/>
          <p:nvPr/>
        </p:nvSpPr>
        <p:spPr>
          <a:xfrm>
            <a:off x="5540188" y="6042212"/>
            <a:ext cx="5952565" cy="276999"/>
          </a:xfrm>
          <a:prstGeom prst="rect">
            <a:avLst/>
          </a:prstGeom>
          <a:noFill/>
        </p:spPr>
        <p:txBody>
          <a:bodyPr wrap="square" rtlCol="0">
            <a:spAutoFit/>
          </a:bodyPr>
          <a:lstStyle/>
          <a:p>
            <a:r>
              <a:rPr lang="fi-FI" sz="1200" dirty="0" smtClean="0"/>
              <a:t>Anna-Maija Partanen, matematiikan didaktiikan yliopistonlehtori, Lapin yliopisto</a:t>
            </a:r>
            <a:endParaRPr lang="fi-FI" sz="1200" dirty="0"/>
          </a:p>
        </p:txBody>
      </p:sp>
    </p:spTree>
    <p:extLst>
      <p:ext uri="{BB962C8B-B14F-4D97-AF65-F5344CB8AC3E}">
        <p14:creationId xmlns:p14="http://schemas.microsoft.com/office/powerpoint/2010/main" val="135222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Yksinkertaiset komennot</a:t>
            </a:r>
            <a:endParaRPr lang="fi-FI" dirty="0"/>
          </a:p>
        </p:txBody>
      </p:sp>
      <p:sp>
        <p:nvSpPr>
          <p:cNvPr id="3" name="Sisällön paikkamerkki 2"/>
          <p:cNvSpPr>
            <a:spLocks noGrp="1"/>
          </p:cNvSpPr>
          <p:nvPr>
            <p:ph idx="1"/>
          </p:nvPr>
        </p:nvSpPr>
        <p:spPr>
          <a:xfrm>
            <a:off x="1622612" y="1789766"/>
            <a:ext cx="9731188" cy="4351338"/>
          </a:xfrm>
        </p:spPr>
        <p:txBody>
          <a:bodyPr/>
          <a:lstStyle/>
          <a:p>
            <a:r>
              <a:rPr lang="fi-FI" b="1" i="1" dirty="0" smtClean="0"/>
              <a:t>Luokilla 1–2</a:t>
            </a:r>
            <a:r>
              <a:rPr lang="fi-FI" dirty="0" smtClean="0"/>
              <a:t> opetellaan antamaan yksikäsitteisiä komentoja ihmiseltä toiselle. Ohjelmointi on käskyjen antamista tietokoneelle, ja tässä pohjustetaan sitä.</a:t>
            </a:r>
            <a:r>
              <a:rPr lang="fi-FI" b="1" i="1" dirty="0" smtClean="0"/>
              <a:t> </a:t>
            </a:r>
            <a:endParaRPr lang="fi-FI" dirty="0" smtClean="0"/>
          </a:p>
          <a:p>
            <a:r>
              <a:rPr lang="fi-FI" dirty="0" smtClean="0"/>
              <a:t>”Opetellaan antamaan tarkkoja ohjeita, esimerkiksi ota ‘kolme askelta eteenpäin’ – ei ‘ota kolme askelta’, jotka voisivat olla sivulle tai taakse”</a:t>
            </a:r>
          </a:p>
          <a:p>
            <a:r>
              <a:rPr lang="fi-FI" dirty="0" smtClean="0"/>
              <a:t>”Tässä opitaan sitä, että täsmälliset ohjeet tuottavat täsmällistä toimintaa, ja epämääräiset ohjeet tuottavat epämääräistä toimintaa.”</a:t>
            </a:r>
          </a:p>
          <a:p>
            <a:endParaRPr lang="fi-FI" dirty="0"/>
          </a:p>
        </p:txBody>
      </p:sp>
      <p:sp>
        <p:nvSpPr>
          <p:cNvPr id="4" name="Tekstiruutu 3"/>
          <p:cNvSpPr txBox="1"/>
          <p:nvPr/>
        </p:nvSpPr>
        <p:spPr>
          <a:xfrm>
            <a:off x="7871012" y="6302188"/>
            <a:ext cx="3307976" cy="367553"/>
          </a:xfrm>
          <a:prstGeom prst="rect">
            <a:avLst/>
          </a:prstGeom>
          <a:noFill/>
        </p:spPr>
        <p:txBody>
          <a:bodyPr wrap="square" rtlCol="0">
            <a:spAutoFit/>
          </a:bodyPr>
          <a:lstStyle/>
          <a:p>
            <a:r>
              <a:rPr lang="fi-FI" smtClean="0"/>
              <a:t>http://koodi2016.fi/ops.html</a:t>
            </a:r>
            <a:endParaRPr lang="fi-FI" dirty="0"/>
          </a:p>
        </p:txBody>
      </p:sp>
    </p:spTree>
    <p:extLst>
      <p:ext uri="{BB962C8B-B14F-4D97-AF65-F5344CB8AC3E}">
        <p14:creationId xmlns:p14="http://schemas.microsoft.com/office/powerpoint/2010/main" val="2453779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1885808" y="613565"/>
            <a:ext cx="9215717" cy="5403244"/>
          </a:xfrm>
          <a:prstGeom prst="rect">
            <a:avLst/>
          </a:prstGeom>
        </p:spPr>
      </p:pic>
    </p:spTree>
    <p:extLst>
      <p:ext uri="{BB962C8B-B14F-4D97-AF65-F5344CB8AC3E}">
        <p14:creationId xmlns:p14="http://schemas.microsoft.com/office/powerpoint/2010/main" val="63637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Vaiheittaiset toimintaohjeet</a:t>
            </a:r>
            <a:endParaRPr lang="fi-FI" dirty="0"/>
          </a:p>
        </p:txBody>
      </p:sp>
      <p:sp>
        <p:nvSpPr>
          <p:cNvPr id="3" name="Sisällön paikkamerkki 2"/>
          <p:cNvSpPr>
            <a:spLocks noGrp="1"/>
          </p:cNvSpPr>
          <p:nvPr>
            <p:ph idx="1"/>
          </p:nvPr>
        </p:nvSpPr>
        <p:spPr>
          <a:xfrm>
            <a:off x="1555377" y="1889964"/>
            <a:ext cx="5706035" cy="1096869"/>
          </a:xfrm>
        </p:spPr>
        <p:txBody>
          <a:bodyPr/>
          <a:lstStyle/>
          <a:p>
            <a:pPr marL="0" indent="0">
              <a:buNone/>
            </a:pPr>
            <a:r>
              <a:rPr lang="fi-FI" dirty="0" smtClean="0"/>
              <a:t>Esim. Karkkirobotti</a:t>
            </a:r>
          </a:p>
          <a:p>
            <a:pPr marL="0" indent="0">
              <a:buNone/>
            </a:pPr>
            <a:endParaRPr lang="fi-FI" dirty="0"/>
          </a:p>
        </p:txBody>
      </p:sp>
      <p:pic>
        <p:nvPicPr>
          <p:cNvPr id="4" name="Kuva 3"/>
          <p:cNvPicPr>
            <a:picLocks noChangeAspect="1"/>
          </p:cNvPicPr>
          <p:nvPr/>
        </p:nvPicPr>
        <p:blipFill>
          <a:blip r:embed="rId3"/>
          <a:stretch>
            <a:fillRect/>
          </a:stretch>
        </p:blipFill>
        <p:spPr>
          <a:xfrm>
            <a:off x="1394012" y="2733114"/>
            <a:ext cx="5759824" cy="3023908"/>
          </a:xfrm>
          <a:prstGeom prst="rect">
            <a:avLst/>
          </a:prstGeom>
        </p:spPr>
      </p:pic>
      <p:pic>
        <p:nvPicPr>
          <p:cNvPr id="5" name="Kuva 4"/>
          <p:cNvPicPr>
            <a:picLocks noChangeAspect="1"/>
          </p:cNvPicPr>
          <p:nvPr/>
        </p:nvPicPr>
        <p:blipFill>
          <a:blip r:embed="rId4"/>
          <a:stretch>
            <a:fillRect/>
          </a:stretch>
        </p:blipFill>
        <p:spPr>
          <a:xfrm>
            <a:off x="7548282" y="2644476"/>
            <a:ext cx="4168588" cy="3112546"/>
          </a:xfrm>
          <a:prstGeom prst="rect">
            <a:avLst/>
          </a:prstGeom>
        </p:spPr>
      </p:pic>
    </p:spTree>
    <p:extLst>
      <p:ext uri="{BB962C8B-B14F-4D97-AF65-F5344CB8AC3E}">
        <p14:creationId xmlns:p14="http://schemas.microsoft.com/office/powerpoint/2010/main" val="60302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a:t>Alkeisrobotiikka</a:t>
            </a:r>
          </a:p>
        </p:txBody>
      </p:sp>
      <p:sp>
        <p:nvSpPr>
          <p:cNvPr id="3" name="Sisällön paikkamerkki 2"/>
          <p:cNvSpPr>
            <a:spLocks noGrp="1"/>
          </p:cNvSpPr>
          <p:nvPr>
            <p:ph idx="1"/>
          </p:nvPr>
        </p:nvSpPr>
        <p:spPr/>
        <p:txBody>
          <a:bodyPr/>
          <a:lstStyle/>
          <a:p>
            <a:pPr marL="0" indent="0">
              <a:buNone/>
            </a:pPr>
            <a:r>
              <a:rPr lang="fi-FI" dirty="0" smtClean="0"/>
              <a:t>Muutama esimerkki…</a:t>
            </a:r>
            <a:endParaRPr lang="fi-FI" dirty="0"/>
          </a:p>
        </p:txBody>
      </p:sp>
    </p:spTree>
    <p:extLst>
      <p:ext uri="{BB962C8B-B14F-4D97-AF65-F5344CB8AC3E}">
        <p14:creationId xmlns:p14="http://schemas.microsoft.com/office/powerpoint/2010/main" val="165515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10" y="2476500"/>
            <a:ext cx="10018713" cy="1752599"/>
          </a:xfrm>
        </p:spPr>
        <p:txBody>
          <a:bodyPr/>
          <a:lstStyle/>
          <a:p>
            <a:r>
              <a:rPr lang="fi-FI" dirty="0" smtClean="0"/>
              <a:t>Tämä esitys löytyy </a:t>
            </a:r>
            <a:r>
              <a:rPr lang="fi-FI" dirty="0"/>
              <a:t>täältä:</a:t>
            </a:r>
            <a:br>
              <a:rPr lang="fi-FI" dirty="0"/>
            </a:br>
            <a:r>
              <a:rPr lang="fi-FI" dirty="0" smtClean="0"/>
              <a:t>bitly.com/</a:t>
            </a:r>
            <a:r>
              <a:rPr lang="fi-FI" dirty="0" err="1" smtClean="0"/>
              <a:t>sarinkoulutus</a:t>
            </a:r>
            <a:endParaRPr lang="fi-FI" dirty="0"/>
          </a:p>
        </p:txBody>
      </p:sp>
    </p:spTree>
    <p:extLst>
      <p:ext uri="{BB962C8B-B14F-4D97-AF65-F5344CB8AC3E}">
        <p14:creationId xmlns:p14="http://schemas.microsoft.com/office/powerpoint/2010/main" val="226155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err="1" smtClean="0"/>
              <a:t>Bee</a:t>
            </a:r>
            <a:r>
              <a:rPr lang="fi-FI" dirty="0" smtClean="0"/>
              <a:t>-Bot</a:t>
            </a:r>
            <a:endParaRPr lang="fi-FI" dirty="0"/>
          </a:p>
        </p:txBody>
      </p:sp>
      <p:sp>
        <p:nvSpPr>
          <p:cNvPr id="3" name="Sisällön paikkamerkki 2"/>
          <p:cNvSpPr>
            <a:spLocks noGrp="1"/>
          </p:cNvSpPr>
          <p:nvPr>
            <p:ph idx="1"/>
          </p:nvPr>
        </p:nvSpPr>
        <p:spPr/>
        <p:txBody>
          <a:bodyPr>
            <a:normAutofit lnSpcReduction="10000"/>
          </a:bodyPr>
          <a:lstStyle/>
          <a:p>
            <a:r>
              <a:rPr lang="fi-FI" dirty="0" smtClean="0"/>
              <a:t>Hinta noin 125 €</a:t>
            </a:r>
          </a:p>
          <a:p>
            <a:r>
              <a:rPr lang="fi-FI" dirty="0" smtClean="0"/>
              <a:t>”</a:t>
            </a:r>
            <a:r>
              <a:rPr lang="fi-FI" sz="1900" i="1" dirty="0" smtClean="0"/>
              <a:t>Tämän </a:t>
            </a:r>
            <a:r>
              <a:rPr lang="fi-FI" sz="1900" i="1" dirty="0"/>
              <a:t>helpompaa ja hauskempaa tapaa ei ole opettaa koodauksen alkeita lapselle. </a:t>
            </a:r>
            <a:r>
              <a:rPr lang="fi-FI" sz="1900" i="1" dirty="0" err="1"/>
              <a:t>Bee-bot</a:t>
            </a:r>
            <a:r>
              <a:rPr lang="fi-FI" sz="1900" i="1" dirty="0"/>
              <a:t> on helppo ohjelmoida ja käyttää yksinkertaisista muutaman käskyn toimintaohjeista aina jopa 40 eri toimintaohjeen laajuisiin ohjelmiin. Robottiin syötetään yksinkertaiset käskyt liikkumiseen ja kääntymiseen ohjainpainikkeilla jotka sijaitsevat robotin päällä. Saatavilla on eri teemalla olevia mattoja jotka helpottavat robotin kulkemista ja hahmottamista käskyjen antamiseen. Tämä on myös loistava ja hauska tapa vanhempien osallistua yksinkertaisen ohjelmoinnin saloihin ja leikkeihin</a:t>
            </a:r>
            <a:r>
              <a:rPr lang="fi-FI" sz="1900" i="1" dirty="0" smtClean="0"/>
              <a:t>!”</a:t>
            </a:r>
          </a:p>
          <a:p>
            <a:r>
              <a:rPr lang="fi-FI" sz="2000" u="sng" dirty="0">
                <a:hlinkClick r:id="rId2" tooltip="Bee-bot käyttö"/>
              </a:rPr>
              <a:t>https://www.youtube.com/watch?v=Y6hhSNXXUOA</a:t>
            </a:r>
            <a:endParaRPr lang="fi-FI" sz="1900" i="1" dirty="0"/>
          </a:p>
        </p:txBody>
      </p:sp>
      <p:pic>
        <p:nvPicPr>
          <p:cNvPr id="4" name="Kuva 3"/>
          <p:cNvPicPr>
            <a:picLocks noChangeAspect="1"/>
          </p:cNvPicPr>
          <p:nvPr/>
        </p:nvPicPr>
        <p:blipFill>
          <a:blip r:embed="rId3"/>
          <a:stretch>
            <a:fillRect/>
          </a:stretch>
        </p:blipFill>
        <p:spPr>
          <a:xfrm>
            <a:off x="4728320" y="466165"/>
            <a:ext cx="2063137" cy="2788024"/>
          </a:xfrm>
          <a:prstGeom prst="rect">
            <a:avLst/>
          </a:prstGeom>
        </p:spPr>
      </p:pic>
    </p:spTree>
    <p:extLst>
      <p:ext uri="{BB962C8B-B14F-4D97-AF65-F5344CB8AC3E}">
        <p14:creationId xmlns:p14="http://schemas.microsoft.com/office/powerpoint/2010/main" val="250055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Lego-robotit</a:t>
            </a:r>
            <a:endParaRPr lang="fi-FI" dirty="0"/>
          </a:p>
        </p:txBody>
      </p:sp>
      <p:pic>
        <p:nvPicPr>
          <p:cNvPr id="4" name="Sisällön paikkamerkki 3"/>
          <p:cNvPicPr>
            <a:picLocks noGrp="1" noChangeAspect="1"/>
          </p:cNvPicPr>
          <p:nvPr>
            <p:ph idx="1"/>
          </p:nvPr>
        </p:nvPicPr>
        <p:blipFill>
          <a:blip r:embed="rId2"/>
          <a:stretch>
            <a:fillRect/>
          </a:stretch>
        </p:blipFill>
        <p:spPr>
          <a:xfrm>
            <a:off x="9073152" y="775447"/>
            <a:ext cx="2476118" cy="3124200"/>
          </a:xfrm>
          <a:prstGeom prst="rect">
            <a:avLst/>
          </a:prstGeom>
        </p:spPr>
      </p:pic>
      <p:sp>
        <p:nvSpPr>
          <p:cNvPr id="5" name="Suorakulmio 4"/>
          <p:cNvSpPr/>
          <p:nvPr/>
        </p:nvSpPr>
        <p:spPr>
          <a:xfrm>
            <a:off x="1484311" y="2438399"/>
            <a:ext cx="6096000" cy="707886"/>
          </a:xfrm>
          <a:prstGeom prst="rect">
            <a:avLst/>
          </a:prstGeom>
        </p:spPr>
        <p:txBody>
          <a:bodyPr>
            <a:spAutoFit/>
          </a:bodyPr>
          <a:lstStyle/>
          <a:p>
            <a:pPr fontAlgn="base"/>
            <a:r>
              <a:rPr lang="fi-FI" sz="2000" b="0" i="1" dirty="0" smtClean="0">
                <a:effectLst/>
                <a:latin typeface="Calibri" panose="020F0502020204030204" pitchFamily="34" charset="0"/>
              </a:rPr>
              <a:t>”Lego </a:t>
            </a:r>
            <a:r>
              <a:rPr lang="fi-FI" sz="2000" b="0" i="1" dirty="0" err="1" smtClean="0">
                <a:effectLst/>
                <a:latin typeface="Calibri" panose="020F0502020204030204" pitchFamily="34" charset="0"/>
              </a:rPr>
              <a:t>Mindstorms</a:t>
            </a:r>
            <a:r>
              <a:rPr lang="fi-FI" sz="2000" b="0" i="1" dirty="0" smtClean="0">
                <a:effectLst/>
                <a:latin typeface="Calibri" panose="020F0502020204030204" pitchFamily="34" charset="0"/>
              </a:rPr>
              <a:t> on omassa luokassaan vanhin ja suosituin ohjelmoitava lelurobotti. ”</a:t>
            </a:r>
            <a:endParaRPr lang="fi-FI" sz="2000" b="0" i="1" dirty="0">
              <a:effectLst/>
              <a:latin typeface="Calibri" panose="020F0502020204030204" pitchFamily="34" charset="0"/>
            </a:endParaRPr>
          </a:p>
        </p:txBody>
      </p:sp>
      <p:sp>
        <p:nvSpPr>
          <p:cNvPr id="6" name="Tekstiruutu 5"/>
          <p:cNvSpPr txBox="1"/>
          <p:nvPr/>
        </p:nvSpPr>
        <p:spPr>
          <a:xfrm>
            <a:off x="1484311" y="3386716"/>
            <a:ext cx="7171765" cy="369332"/>
          </a:xfrm>
          <a:prstGeom prst="rect">
            <a:avLst/>
          </a:prstGeom>
          <a:noFill/>
        </p:spPr>
        <p:txBody>
          <a:bodyPr wrap="square" rtlCol="0">
            <a:spAutoFit/>
          </a:bodyPr>
          <a:lstStyle/>
          <a:p>
            <a:r>
              <a:rPr lang="fi-FI" dirty="0" smtClean="0">
                <a:hlinkClick r:id="rId3"/>
              </a:rPr>
              <a:t>http://koodikerho.fi/blog/2015/02/21/lego-mindstorms-koodikerhossa/</a:t>
            </a:r>
            <a:endParaRPr lang="fi-FI" dirty="0"/>
          </a:p>
        </p:txBody>
      </p:sp>
      <p:sp>
        <p:nvSpPr>
          <p:cNvPr id="7" name="Suorakulmio 6"/>
          <p:cNvSpPr/>
          <p:nvPr/>
        </p:nvSpPr>
        <p:spPr>
          <a:xfrm>
            <a:off x="1587470" y="4919810"/>
            <a:ext cx="5628400" cy="369332"/>
          </a:xfrm>
          <a:prstGeom prst="rect">
            <a:avLst/>
          </a:prstGeom>
        </p:spPr>
        <p:txBody>
          <a:bodyPr wrap="none">
            <a:spAutoFit/>
          </a:bodyPr>
          <a:lstStyle/>
          <a:p>
            <a:r>
              <a:rPr lang="fi-FI" dirty="0" smtClean="0">
                <a:hlinkClick r:id="rId3"/>
              </a:rPr>
              <a:t>https://www.lego.com/fi-fi/mindstorms/learn-to-program</a:t>
            </a:r>
            <a:endParaRPr lang="fi-FI" dirty="0"/>
          </a:p>
        </p:txBody>
      </p:sp>
      <p:sp>
        <p:nvSpPr>
          <p:cNvPr id="8" name="Tekstiruutu 7"/>
          <p:cNvSpPr txBox="1"/>
          <p:nvPr/>
        </p:nvSpPr>
        <p:spPr>
          <a:xfrm>
            <a:off x="1587470" y="4365812"/>
            <a:ext cx="5413965" cy="923330"/>
          </a:xfrm>
          <a:prstGeom prst="rect">
            <a:avLst/>
          </a:prstGeom>
          <a:noFill/>
        </p:spPr>
        <p:txBody>
          <a:bodyPr wrap="square" rtlCol="0">
            <a:spAutoFit/>
          </a:bodyPr>
          <a:lstStyle/>
          <a:p>
            <a:r>
              <a:rPr lang="fi-FI" dirty="0" smtClean="0"/>
              <a:t>Paljon materiaalia, ohjelmia ja ohjeita internetissä, esim.</a:t>
            </a:r>
          </a:p>
          <a:p>
            <a:endParaRPr lang="fi-FI" dirty="0"/>
          </a:p>
        </p:txBody>
      </p:sp>
      <p:pic>
        <p:nvPicPr>
          <p:cNvPr id="9" name="Kuva 8"/>
          <p:cNvPicPr>
            <a:picLocks noChangeAspect="1"/>
          </p:cNvPicPr>
          <p:nvPr/>
        </p:nvPicPr>
        <p:blipFill>
          <a:blip r:embed="rId4"/>
          <a:stretch>
            <a:fillRect/>
          </a:stretch>
        </p:blipFill>
        <p:spPr>
          <a:xfrm>
            <a:off x="8286117" y="4240305"/>
            <a:ext cx="3263153" cy="2447365"/>
          </a:xfrm>
          <a:prstGeom prst="rect">
            <a:avLst/>
          </a:prstGeom>
        </p:spPr>
      </p:pic>
    </p:spTree>
    <p:extLst>
      <p:ext uri="{BB962C8B-B14F-4D97-AF65-F5344CB8AC3E}">
        <p14:creationId xmlns:p14="http://schemas.microsoft.com/office/powerpoint/2010/main" val="385765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err="1" smtClean="0"/>
              <a:t>Robbo</a:t>
            </a:r>
            <a:endParaRPr lang="fi-FI" dirty="0"/>
          </a:p>
        </p:txBody>
      </p:sp>
      <p:pic>
        <p:nvPicPr>
          <p:cNvPr id="4" name="Sisällön paikkamerkki 3"/>
          <p:cNvPicPr>
            <a:picLocks noGrp="1" noChangeAspect="1"/>
          </p:cNvPicPr>
          <p:nvPr>
            <p:ph idx="1"/>
          </p:nvPr>
        </p:nvPicPr>
        <p:blipFill>
          <a:blip r:embed="rId2"/>
          <a:stretch>
            <a:fillRect/>
          </a:stretch>
        </p:blipFill>
        <p:spPr>
          <a:xfrm>
            <a:off x="4220276" y="2280841"/>
            <a:ext cx="4995442" cy="3741760"/>
          </a:xfrm>
          <a:prstGeom prst="rect">
            <a:avLst/>
          </a:prstGeom>
        </p:spPr>
      </p:pic>
    </p:spTree>
    <p:extLst>
      <p:ext uri="{BB962C8B-B14F-4D97-AF65-F5344CB8AC3E}">
        <p14:creationId xmlns:p14="http://schemas.microsoft.com/office/powerpoint/2010/main" val="2723777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a:t>Ohjelmointisovellukset</a:t>
            </a:r>
          </a:p>
        </p:txBody>
      </p:sp>
      <p:sp>
        <p:nvSpPr>
          <p:cNvPr id="3" name="Sisällön paikkamerkki 2"/>
          <p:cNvSpPr>
            <a:spLocks noGrp="1"/>
          </p:cNvSpPr>
          <p:nvPr>
            <p:ph idx="1"/>
          </p:nvPr>
        </p:nvSpPr>
        <p:spPr/>
        <p:txBody>
          <a:bodyPr>
            <a:normAutofit lnSpcReduction="10000"/>
          </a:bodyPr>
          <a:lstStyle/>
          <a:p>
            <a:r>
              <a:rPr lang="fi-FI" dirty="0" err="1" smtClean="0"/>
              <a:t>iPadeilla</a:t>
            </a:r>
            <a:r>
              <a:rPr lang="fi-FI" dirty="0" smtClean="0"/>
              <a:t> esim.</a:t>
            </a:r>
          </a:p>
          <a:p>
            <a:pPr lvl="1"/>
            <a:r>
              <a:rPr lang="fi-FI" dirty="0" err="1" smtClean="0">
                <a:hlinkClick r:id="rId2"/>
              </a:rPr>
              <a:t>SratchJr</a:t>
            </a:r>
            <a:endParaRPr lang="fi-FI" dirty="0" smtClean="0"/>
          </a:p>
          <a:p>
            <a:pPr lvl="1"/>
            <a:r>
              <a:rPr lang="fi-FI" u="sng" dirty="0" err="1">
                <a:hlinkClick r:id="rId3"/>
              </a:rPr>
              <a:t>Kodable</a:t>
            </a:r>
            <a:r>
              <a:rPr lang="fi-FI" dirty="0"/>
              <a:t> </a:t>
            </a:r>
            <a:endParaRPr lang="fi-FI" dirty="0" smtClean="0"/>
          </a:p>
          <a:p>
            <a:pPr lvl="1"/>
            <a:r>
              <a:rPr lang="fi-FI" u="sng" dirty="0" err="1">
                <a:hlinkClick r:id="rId4"/>
              </a:rPr>
              <a:t>Daisy</a:t>
            </a:r>
            <a:r>
              <a:rPr lang="fi-FI" u="sng" dirty="0">
                <a:hlinkClick r:id="rId4"/>
              </a:rPr>
              <a:t> </a:t>
            </a:r>
            <a:r>
              <a:rPr lang="fi-FI" u="sng" dirty="0" err="1">
                <a:hlinkClick r:id="rId4"/>
              </a:rPr>
              <a:t>the</a:t>
            </a:r>
            <a:r>
              <a:rPr lang="fi-FI" u="sng" dirty="0">
                <a:hlinkClick r:id="rId4"/>
              </a:rPr>
              <a:t> </a:t>
            </a:r>
            <a:r>
              <a:rPr lang="fi-FI" u="sng" dirty="0" err="1" smtClean="0">
                <a:hlinkClick r:id="rId4"/>
              </a:rPr>
              <a:t>Dino</a:t>
            </a:r>
            <a:endParaRPr lang="fi-FI" u="sng" dirty="0" smtClean="0"/>
          </a:p>
          <a:p>
            <a:pPr lvl="1"/>
            <a:r>
              <a:rPr lang="fi-FI" u="sng" dirty="0" err="1">
                <a:hlinkClick r:id="rId5"/>
              </a:rPr>
              <a:t>Hopscotch</a:t>
            </a:r>
            <a:r>
              <a:rPr lang="fi-FI" dirty="0"/>
              <a:t> </a:t>
            </a:r>
            <a:endParaRPr lang="fi-FI" dirty="0" smtClean="0"/>
          </a:p>
          <a:p>
            <a:pPr lvl="1"/>
            <a:r>
              <a:rPr lang="fi-FI" u="sng" dirty="0" err="1" smtClean="0">
                <a:hlinkClick r:id="rId6"/>
              </a:rPr>
              <a:t>Tynker</a:t>
            </a:r>
            <a:endParaRPr lang="fi-FI" u="sng" dirty="0" smtClean="0"/>
          </a:p>
          <a:p>
            <a:pPr lvl="1"/>
            <a:r>
              <a:rPr lang="fi-FI" u="sng" dirty="0" err="1">
                <a:hlinkClick r:id="rId7"/>
              </a:rPr>
              <a:t>Move</a:t>
            </a:r>
            <a:r>
              <a:rPr lang="fi-FI" u="sng" dirty="0">
                <a:hlinkClick r:id="rId7"/>
              </a:rPr>
              <a:t> </a:t>
            </a:r>
            <a:r>
              <a:rPr lang="fi-FI" u="sng" dirty="0" err="1">
                <a:hlinkClick r:id="rId7"/>
              </a:rPr>
              <a:t>the</a:t>
            </a:r>
            <a:r>
              <a:rPr lang="fi-FI" u="sng" dirty="0">
                <a:hlinkClick r:id="rId7"/>
              </a:rPr>
              <a:t> </a:t>
            </a:r>
            <a:r>
              <a:rPr lang="fi-FI" u="sng" dirty="0" err="1">
                <a:hlinkClick r:id="rId7"/>
              </a:rPr>
              <a:t>Turtle</a:t>
            </a:r>
            <a:r>
              <a:rPr lang="fi-FI" dirty="0"/>
              <a:t> (2,69€) </a:t>
            </a:r>
            <a:endParaRPr lang="fi-FI" dirty="0" smtClean="0"/>
          </a:p>
          <a:p>
            <a:pPr lvl="1"/>
            <a:endParaRPr lang="fi-FI" dirty="0" smtClean="0"/>
          </a:p>
        </p:txBody>
      </p:sp>
      <p:pic>
        <p:nvPicPr>
          <p:cNvPr id="4" name="Kuva 3"/>
          <p:cNvPicPr>
            <a:picLocks noChangeAspect="1"/>
          </p:cNvPicPr>
          <p:nvPr/>
        </p:nvPicPr>
        <p:blipFill>
          <a:blip r:embed="rId8"/>
          <a:stretch>
            <a:fillRect/>
          </a:stretch>
        </p:blipFill>
        <p:spPr>
          <a:xfrm>
            <a:off x="6757236" y="2370311"/>
            <a:ext cx="4163929" cy="3121423"/>
          </a:xfrm>
          <a:prstGeom prst="rect">
            <a:avLst/>
          </a:prstGeom>
        </p:spPr>
      </p:pic>
    </p:spTree>
    <p:extLst>
      <p:ext uri="{BB962C8B-B14F-4D97-AF65-F5344CB8AC3E}">
        <p14:creationId xmlns:p14="http://schemas.microsoft.com/office/powerpoint/2010/main" val="311603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dirty="0" smtClean="0">
                <a:solidFill>
                  <a:schemeClr val="accent6">
                    <a:lumMod val="75000"/>
                  </a:schemeClr>
                </a:solidFill>
              </a:rPr>
              <a:t>Luokat 3-6</a:t>
            </a:r>
            <a:endParaRPr lang="fi-FI" sz="5400"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400" dirty="0" smtClean="0"/>
              <a:t>TUTUSTUTAAN OHJELMOINTIKIELIIN</a:t>
            </a:r>
            <a:endParaRPr lang="fi-FI" sz="4400" dirty="0"/>
          </a:p>
        </p:txBody>
      </p:sp>
    </p:spTree>
    <p:extLst>
      <p:ext uri="{BB962C8B-B14F-4D97-AF65-F5344CB8AC3E}">
        <p14:creationId xmlns:p14="http://schemas.microsoft.com/office/powerpoint/2010/main" val="322612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17475" y="448235"/>
            <a:ext cx="10018713" cy="5602941"/>
          </a:xfrm>
        </p:spPr>
        <p:txBody>
          <a:bodyPr>
            <a:normAutofit fontScale="70000" lnSpcReduction="20000"/>
          </a:bodyPr>
          <a:lstStyle/>
          <a:p>
            <a:r>
              <a:rPr lang="fi-FI" b="1" dirty="0"/>
              <a:t>Kuvaus</a:t>
            </a:r>
            <a:r>
              <a:rPr lang="fi-FI" dirty="0"/>
              <a:t>: Tutustutaan graafiseen ohjelmointiin ja siinä käytettyihin rakenteisiin. Tukena rinnalla voidaan tehdä sopivia ”</a:t>
            </a:r>
            <a:r>
              <a:rPr lang="fi-FI" dirty="0" err="1"/>
              <a:t>unplugged</a:t>
            </a:r>
            <a:r>
              <a:rPr lang="fi-FI" dirty="0"/>
              <a:t>” (ilman tietokonetta tehtäviä) harjoituksia. Edetään pikkuhiljaa pidemmälle, robottien ohjelmointiin tai pelien ohjelmointiin Internetissä. Tutustutaan graafisen ohjelmoinnin ympäristöön (esim. </a:t>
            </a:r>
            <a:r>
              <a:rPr lang="fi-FI" dirty="0" err="1"/>
              <a:t>Scratch</a:t>
            </a:r>
            <a:r>
              <a:rPr lang="fi-FI" dirty="0"/>
              <a:t>) ja toteutetaan projekti/projekteja joko sillä tai esim. robottien kanssa tai pelejä ohjelmoiden. Projektien aiheet valitaan oppilaiden kiinnostuksen mukaisesti liittäen ne esimerkiksi eri oppiaineisiin, aihekokonaisuuksiin tai oppilaiden harrastuksiin. </a:t>
            </a:r>
            <a:endParaRPr lang="fi-FI" dirty="0" smtClean="0"/>
          </a:p>
          <a:p>
            <a:r>
              <a:rPr lang="fi-FI" b="1" dirty="0" smtClean="0"/>
              <a:t>Käytännön </a:t>
            </a:r>
            <a:r>
              <a:rPr lang="fi-FI" b="1" dirty="0"/>
              <a:t>toteutus</a:t>
            </a:r>
            <a:r>
              <a:rPr lang="fi-FI" dirty="0"/>
              <a:t>: Opiskellaan graafisen ohjelmoinnin opetusohjelmien avulla (esim. Internetissä), tehdään ”</a:t>
            </a:r>
            <a:r>
              <a:rPr lang="fi-FI" dirty="0" err="1"/>
              <a:t>unplugged</a:t>
            </a:r>
            <a:r>
              <a:rPr lang="fi-FI" dirty="0"/>
              <a:t>” harjoituksia, rakennetaan ja ohjelmoidaan robotteja tai pelejä (Internetissä tai ladattavilla ohjelmilla). Tutustutaan </a:t>
            </a:r>
            <a:r>
              <a:rPr lang="fi-FI" dirty="0" err="1"/>
              <a:t>Scratchin</a:t>
            </a:r>
            <a:r>
              <a:rPr lang="fi-FI" dirty="0"/>
              <a:t> tapaiseen graafisen ohjelmoinnin ympäristöön. Tehdään projekti/projekteja. </a:t>
            </a:r>
            <a:endParaRPr lang="fi-FI" dirty="0" smtClean="0"/>
          </a:p>
          <a:p>
            <a:r>
              <a:rPr lang="fi-FI" b="1" dirty="0" smtClean="0"/>
              <a:t>Käsitteitä</a:t>
            </a:r>
            <a:r>
              <a:rPr lang="fi-FI" dirty="0"/>
              <a:t>: Tutustutan graafisen ohjelmoinnin periaatteisiin. Tutustutaan ohjelmoinnin perusrakenteisiin kuten silmukka, funktio, </a:t>
            </a:r>
            <a:r>
              <a:rPr lang="fi-FI" dirty="0" err="1"/>
              <a:t>if</a:t>
            </a:r>
            <a:r>
              <a:rPr lang="fi-FI" dirty="0"/>
              <a:t> – </a:t>
            </a:r>
            <a:r>
              <a:rPr lang="fi-FI" dirty="0" err="1"/>
              <a:t>then</a:t>
            </a:r>
            <a:r>
              <a:rPr lang="fi-FI" dirty="0"/>
              <a:t> – </a:t>
            </a:r>
            <a:r>
              <a:rPr lang="fi-FI" dirty="0" err="1"/>
              <a:t>else</a:t>
            </a:r>
            <a:r>
              <a:rPr lang="fi-FI" dirty="0"/>
              <a:t> -rakenne, tietojenkäsittelyn peruskäsitteisiin kuten esimerkiksi bitti ja </a:t>
            </a:r>
            <a:r>
              <a:rPr lang="fi-FI" dirty="0" err="1"/>
              <a:t>pikseli</a:t>
            </a:r>
            <a:r>
              <a:rPr lang="fi-FI" dirty="0"/>
              <a:t> sekä loogisiin operaatioihin EI, JA </a:t>
            </a:r>
            <a:r>
              <a:rPr lang="fi-FI" dirty="0" err="1"/>
              <a:t>ja</a:t>
            </a:r>
            <a:r>
              <a:rPr lang="fi-FI" dirty="0"/>
              <a:t> TAI. </a:t>
            </a:r>
            <a:endParaRPr lang="fi-FI" dirty="0" smtClean="0"/>
          </a:p>
          <a:p>
            <a:r>
              <a:rPr lang="fi-FI" b="1" dirty="0" smtClean="0"/>
              <a:t>Kehittyvät </a:t>
            </a:r>
            <a:r>
              <a:rPr lang="fi-FI" b="1" dirty="0"/>
              <a:t>ajattelun taidot</a:t>
            </a:r>
            <a:r>
              <a:rPr lang="fi-FI" dirty="0"/>
              <a:t>: Luova ongelmanratkaisu kontekstissa, kollektiiviseen ideointiin osallistuminen, algoritminen ajattelu graafisen ohjelmoinnin ympäristössä, täsmällinen ja looginen ajattelu, ongelman pilkkominen osiin sekä kokonaisuuden hahmottaminen osista, säännönmukaisuuksien (jaksojen) havaitseminen, ratkaisun yleistäminen </a:t>
            </a:r>
            <a:endParaRPr lang="fi-FI" dirty="0" smtClean="0"/>
          </a:p>
          <a:p>
            <a:r>
              <a:rPr lang="fi-FI" b="1" dirty="0" smtClean="0"/>
              <a:t>Sosiaaliset </a:t>
            </a:r>
            <a:r>
              <a:rPr lang="fi-FI" b="1" dirty="0"/>
              <a:t>taidot</a:t>
            </a:r>
            <a:r>
              <a:rPr lang="fi-FI" dirty="0"/>
              <a:t>: Tiimissä tehtävässä projektityössä tarvittavien taitojen kehittäminen </a:t>
            </a:r>
            <a:endParaRPr lang="fi-FI" dirty="0" smtClean="0"/>
          </a:p>
          <a:p>
            <a:r>
              <a:rPr lang="fi-FI" b="1" dirty="0" smtClean="0"/>
              <a:t>Eriyttäminen</a:t>
            </a:r>
            <a:r>
              <a:rPr lang="fi-FI" dirty="0"/>
              <a:t>: Graafisessa ohjelmoinnissa eri vaikeustason opetusohjelmia, robotiikkaa ja peliohjelmointia kiinnostuneille, projektitöissä eriyttäminen tulee itsestään, kun kukin valitsee itsellensä sopivan aiheen ja tekee sen omista lähtökohdistaan. Innokkaimpia ja taitavimpia oppilaita voidaan ohjata </a:t>
            </a:r>
            <a:r>
              <a:rPr lang="fi-FI" dirty="0" err="1"/>
              <a:t>tekstuaalisen</a:t>
            </a:r>
            <a:r>
              <a:rPr lang="fi-FI" dirty="0"/>
              <a:t> ohjelmointikielen pariin esim. robottien ohjelmoinnissa.</a:t>
            </a:r>
          </a:p>
        </p:txBody>
      </p:sp>
      <p:sp>
        <p:nvSpPr>
          <p:cNvPr id="4" name="Tekstiruutu 3"/>
          <p:cNvSpPr txBox="1"/>
          <p:nvPr/>
        </p:nvSpPr>
        <p:spPr>
          <a:xfrm>
            <a:off x="5398058" y="6230471"/>
            <a:ext cx="6238130" cy="307777"/>
          </a:xfrm>
          <a:prstGeom prst="rect">
            <a:avLst/>
          </a:prstGeom>
          <a:noFill/>
        </p:spPr>
        <p:txBody>
          <a:bodyPr wrap="square" rtlCol="0">
            <a:spAutoFit/>
          </a:bodyPr>
          <a:lstStyle/>
          <a:p>
            <a:r>
              <a:rPr lang="fi-FI" sz="1400" dirty="0" smtClean="0">
                <a:hlinkClick r:id="rId2"/>
              </a:rPr>
              <a:t>https://www.ulapland.fi/loader.aspx?id=b4741b4b-3fc9-4ebf-86b2-8c07c1b9d927</a:t>
            </a:r>
            <a:endParaRPr lang="fi-FI" sz="1400" dirty="0"/>
          </a:p>
        </p:txBody>
      </p:sp>
    </p:spTree>
    <p:extLst>
      <p:ext uri="{BB962C8B-B14F-4D97-AF65-F5344CB8AC3E}">
        <p14:creationId xmlns:p14="http://schemas.microsoft.com/office/powerpoint/2010/main" val="204261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Ohjelmoidun ympäristön havainnointi</a:t>
            </a:r>
            <a:endParaRPr lang="fi-FI" dirty="0"/>
          </a:p>
        </p:txBody>
      </p:sp>
      <p:sp>
        <p:nvSpPr>
          <p:cNvPr id="3" name="Sisällön paikkamerkki 2"/>
          <p:cNvSpPr>
            <a:spLocks noGrp="1"/>
          </p:cNvSpPr>
          <p:nvPr>
            <p:ph idx="1"/>
          </p:nvPr>
        </p:nvSpPr>
        <p:spPr/>
        <p:txBody>
          <a:bodyPr/>
          <a:lstStyle/>
          <a:p>
            <a:endParaRPr lang="fi-FI" dirty="0"/>
          </a:p>
        </p:txBody>
      </p:sp>
    </p:spTree>
    <p:extLst>
      <p:ext uri="{BB962C8B-B14F-4D97-AF65-F5344CB8AC3E}">
        <p14:creationId xmlns:p14="http://schemas.microsoft.com/office/powerpoint/2010/main" val="1799541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94664" y="13448"/>
            <a:ext cx="10018713" cy="1752599"/>
          </a:xfrm>
        </p:spPr>
        <p:txBody>
          <a:bodyPr/>
          <a:lstStyle/>
          <a:p>
            <a:pPr algn="l"/>
            <a:r>
              <a:rPr lang="fi-FI" dirty="0" smtClean="0"/>
              <a:t>Visuaalinen ohjelmointiympäristö</a:t>
            </a:r>
            <a:endParaRPr lang="fi-FI" dirty="0"/>
          </a:p>
        </p:txBody>
      </p:sp>
      <p:sp>
        <p:nvSpPr>
          <p:cNvPr id="3" name="Sisällön paikkamerkki 2"/>
          <p:cNvSpPr>
            <a:spLocks noGrp="1"/>
          </p:cNvSpPr>
          <p:nvPr>
            <p:ph idx="1"/>
          </p:nvPr>
        </p:nvSpPr>
        <p:spPr>
          <a:xfrm>
            <a:off x="1484310" y="1766047"/>
            <a:ext cx="10018713" cy="4589929"/>
          </a:xfrm>
        </p:spPr>
        <p:txBody>
          <a:bodyPr>
            <a:normAutofit/>
          </a:bodyPr>
          <a:lstStyle/>
          <a:p>
            <a:r>
              <a:rPr lang="fi-FI" dirty="0" smtClean="0"/>
              <a:t>Tietokoneilla esim.</a:t>
            </a:r>
          </a:p>
          <a:p>
            <a:pPr marL="457200" lvl="1" indent="0">
              <a:buNone/>
            </a:pPr>
            <a:r>
              <a:rPr lang="fi-FI" dirty="0" smtClean="0">
                <a:hlinkClick r:id="rId2"/>
              </a:rPr>
              <a:t>Koodaustunti.fi</a:t>
            </a:r>
            <a:r>
              <a:rPr lang="fi-FI" dirty="0" smtClean="0"/>
              <a:t>  / </a:t>
            </a:r>
            <a:r>
              <a:rPr lang="fi-FI" dirty="0" smtClean="0">
                <a:hlinkClick r:id="rId3"/>
              </a:rPr>
              <a:t>Code.org</a:t>
            </a:r>
            <a:r>
              <a:rPr lang="fi-FI" dirty="0" smtClean="0"/>
              <a:t> </a:t>
            </a:r>
          </a:p>
          <a:p>
            <a:pPr marL="457200" lvl="1" indent="0">
              <a:buNone/>
            </a:pPr>
            <a:r>
              <a:rPr lang="fi-FI" dirty="0" err="1" smtClean="0">
                <a:hlinkClick r:id="rId4"/>
              </a:rPr>
              <a:t>Scratch</a:t>
            </a:r>
            <a:endParaRPr lang="fi-FI" dirty="0" smtClean="0"/>
          </a:p>
          <a:p>
            <a:pPr marL="457200" lvl="1" indent="0">
              <a:buNone/>
            </a:pPr>
            <a:r>
              <a:rPr lang="fi-FI" dirty="0" err="1" smtClean="0">
                <a:hlinkClick r:id="rId5"/>
              </a:rPr>
              <a:t>CodeCombat</a:t>
            </a:r>
            <a:r>
              <a:rPr lang="fi-FI" dirty="0" smtClean="0"/>
              <a:t> </a:t>
            </a:r>
          </a:p>
          <a:p>
            <a:pPr marL="457200" lvl="1" indent="0">
              <a:buNone/>
            </a:pPr>
            <a:r>
              <a:rPr lang="fi-FI" dirty="0" err="1" smtClean="0">
                <a:hlinkClick r:id="rId6"/>
              </a:rPr>
              <a:t>LightBot</a:t>
            </a:r>
            <a:endParaRPr lang="fi-FI" dirty="0" smtClean="0"/>
          </a:p>
          <a:p>
            <a:pPr lvl="1"/>
            <a:endParaRPr lang="fi-FI" dirty="0"/>
          </a:p>
          <a:p>
            <a:pPr marL="457200" lvl="1" indent="0">
              <a:buNone/>
            </a:pPr>
            <a:r>
              <a:rPr lang="fi-FI" dirty="0" smtClean="0">
                <a:hlinkClick r:id="rId7"/>
              </a:rPr>
              <a:t>Koodikoulu</a:t>
            </a:r>
            <a:r>
              <a:rPr lang="fi-FI" dirty="0" smtClean="0"/>
              <a:t>, paljon tietoa!</a:t>
            </a:r>
          </a:p>
        </p:txBody>
      </p:sp>
    </p:spTree>
    <p:extLst>
      <p:ext uri="{BB962C8B-B14F-4D97-AF65-F5344CB8AC3E}">
        <p14:creationId xmlns:p14="http://schemas.microsoft.com/office/powerpoint/2010/main" val="2409905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4994" y="116541"/>
            <a:ext cx="10018713" cy="1098175"/>
          </a:xfrm>
        </p:spPr>
        <p:txBody>
          <a:bodyPr/>
          <a:lstStyle/>
          <a:p>
            <a:pPr algn="l"/>
            <a:r>
              <a:rPr lang="fi-FI" dirty="0" smtClean="0"/>
              <a:t>Ohjelmoinnin ydinkäsitteet</a:t>
            </a:r>
            <a:endParaRPr lang="fi-FI" dirty="0"/>
          </a:p>
        </p:txBody>
      </p:sp>
      <p:sp>
        <p:nvSpPr>
          <p:cNvPr id="3" name="Sisällön paikkamerkki 2"/>
          <p:cNvSpPr>
            <a:spLocks noGrp="1"/>
          </p:cNvSpPr>
          <p:nvPr>
            <p:ph idx="1"/>
          </p:nvPr>
        </p:nvSpPr>
        <p:spPr>
          <a:xfrm>
            <a:off x="1795508" y="968188"/>
            <a:ext cx="9396317" cy="5692588"/>
          </a:xfrm>
        </p:spPr>
        <p:txBody>
          <a:bodyPr>
            <a:normAutofit fontScale="70000" lnSpcReduction="20000"/>
          </a:bodyPr>
          <a:lstStyle/>
          <a:p>
            <a:r>
              <a:rPr lang="fi-FI" b="1" dirty="0" smtClean="0"/>
              <a:t>Tapahtuma</a:t>
            </a:r>
            <a:r>
              <a:rPr lang="fi-FI" dirty="0" smtClean="0"/>
              <a:t> (</a:t>
            </a:r>
            <a:r>
              <a:rPr lang="fi-FI" dirty="0" err="1" smtClean="0"/>
              <a:t>eng</a:t>
            </a:r>
            <a:r>
              <a:rPr lang="fi-FI" dirty="0" smtClean="0"/>
              <a:t>. </a:t>
            </a:r>
            <a:r>
              <a:rPr lang="fi-FI" dirty="0" err="1" smtClean="0"/>
              <a:t>event</a:t>
            </a:r>
            <a:r>
              <a:rPr lang="fi-FI" dirty="0" smtClean="0"/>
              <a:t>)</a:t>
            </a:r>
          </a:p>
          <a:p>
            <a:pPr marL="0" indent="0">
              <a:buNone/>
            </a:pPr>
            <a:r>
              <a:rPr lang="fi-FI" dirty="0"/>
              <a:t>	</a:t>
            </a:r>
            <a:r>
              <a:rPr lang="fi-FI" dirty="0" smtClean="0"/>
              <a:t>Ohjelmointiin </a:t>
            </a:r>
            <a:r>
              <a:rPr lang="fi-FI" dirty="0"/>
              <a:t>liittyvä käsite, joka aiheuttaa komentosarjan suorittamisen, kun jokin ulkoinen asia </a:t>
            </a:r>
            <a:r>
              <a:rPr lang="fi-FI" dirty="0" smtClean="0"/>
              <a:t>	tapahtuu</a:t>
            </a:r>
            <a:r>
              <a:rPr lang="fi-FI" dirty="0"/>
              <a:t>. </a:t>
            </a:r>
            <a:r>
              <a:rPr lang="fi-FI" dirty="0" smtClean="0"/>
              <a:t>	Esimerkiksi </a:t>
            </a:r>
            <a:r>
              <a:rPr lang="fi-FI" dirty="0"/>
              <a:t>kun kosketaan painiketta, ohjelma soittaa äänen tai pelissä esiintyvä kissa </a:t>
            </a:r>
            <a:r>
              <a:rPr lang="fi-FI" dirty="0" smtClean="0"/>
              <a:t>	vaihtaa </a:t>
            </a:r>
            <a:r>
              <a:rPr lang="fi-FI" dirty="0"/>
              <a:t>suuntaa, </a:t>
            </a:r>
            <a:r>
              <a:rPr lang="fi-FI" dirty="0" smtClean="0"/>
              <a:t>tai kun kello </a:t>
            </a:r>
            <a:r>
              <a:rPr lang="fi-FI" dirty="0"/>
              <a:t>on 7.00, soitetaan herätysääni.</a:t>
            </a:r>
            <a:endParaRPr lang="fi-FI" dirty="0" smtClean="0"/>
          </a:p>
          <a:p>
            <a:r>
              <a:rPr lang="fi-FI" b="1" dirty="0"/>
              <a:t>Algoritmi </a:t>
            </a:r>
            <a:r>
              <a:rPr lang="fi-FI" dirty="0" smtClean="0"/>
              <a:t>(</a:t>
            </a:r>
            <a:r>
              <a:rPr lang="fi-FI" dirty="0" err="1" smtClean="0"/>
              <a:t>eng</a:t>
            </a:r>
            <a:r>
              <a:rPr lang="fi-FI" dirty="0" smtClean="0"/>
              <a:t>. </a:t>
            </a:r>
            <a:r>
              <a:rPr lang="fi-FI" dirty="0" err="1" smtClean="0"/>
              <a:t>algorithm</a:t>
            </a:r>
            <a:r>
              <a:rPr lang="fi-FI" dirty="0" smtClean="0"/>
              <a:t>)</a:t>
            </a:r>
          </a:p>
          <a:p>
            <a:pPr marL="0" indent="0">
              <a:buNone/>
            </a:pPr>
            <a:r>
              <a:rPr lang="fi-FI" dirty="0"/>
              <a:t>	</a:t>
            </a:r>
            <a:r>
              <a:rPr lang="fi-FI" dirty="0"/>
              <a:t>Algoritmi on yksityiskohtainen kuvaus jonkin tehtävän suorittamiseksi tarvittavista toimenpiteistä. </a:t>
            </a:r>
            <a:r>
              <a:rPr lang="fi-FI" dirty="0" smtClean="0"/>
              <a:t>	Algoritmia seuraamalla voi ratkaista </a:t>
            </a:r>
            <a:r>
              <a:rPr lang="fi-FI" dirty="0" err="1"/>
              <a:t>tietyn</a:t>
            </a:r>
            <a:r>
              <a:rPr lang="fi-FI" dirty="0"/>
              <a:t> ongelman tai tehtävän tai luoda jotain uutta. Esimerkiksi </a:t>
            </a:r>
            <a:r>
              <a:rPr lang="fi-FI" dirty="0" smtClean="0"/>
              <a:t>	ruokareseptit</a:t>
            </a:r>
            <a:r>
              <a:rPr lang="fi-FI" dirty="0"/>
              <a:t>, </a:t>
            </a:r>
            <a:r>
              <a:rPr lang="fi-FI" dirty="0" smtClean="0"/>
              <a:t>sävellyksen </a:t>
            </a:r>
            <a:r>
              <a:rPr lang="fi-FI" dirty="0"/>
              <a:t>nuotit, jakolaskualgoritmi </a:t>
            </a:r>
            <a:r>
              <a:rPr lang="fi-FI" dirty="0" smtClean="0"/>
              <a:t>tai </a:t>
            </a:r>
            <a:r>
              <a:rPr lang="fi-FI" dirty="0"/>
              <a:t>käsityöohjeet ovat algoritmeja. Algoritmi </a:t>
            </a:r>
            <a:r>
              <a:rPr lang="fi-FI" dirty="0" smtClean="0"/>
              <a:t>	rakennetaan </a:t>
            </a:r>
            <a:r>
              <a:rPr lang="fi-FI" dirty="0"/>
              <a:t>esimerkiksi </a:t>
            </a:r>
            <a:r>
              <a:rPr lang="fi-FI" dirty="0" smtClean="0"/>
              <a:t>lauseista </a:t>
            </a:r>
            <a:r>
              <a:rPr lang="fi-FI" dirty="0"/>
              <a:t>sekä toisto- ja ehtorakenteista</a:t>
            </a:r>
            <a:r>
              <a:rPr lang="fi-FI" dirty="0" smtClean="0"/>
              <a:t>.</a:t>
            </a:r>
          </a:p>
          <a:p>
            <a:r>
              <a:rPr lang="fi-FI" b="1" dirty="0" smtClean="0"/>
              <a:t>Muuttuja </a:t>
            </a:r>
            <a:r>
              <a:rPr lang="fi-FI" dirty="0"/>
              <a:t>(engl. </a:t>
            </a:r>
            <a:r>
              <a:rPr lang="fi-FI" dirty="0" err="1"/>
              <a:t>variable</a:t>
            </a:r>
            <a:r>
              <a:rPr lang="fi-FI" dirty="0"/>
              <a:t>)</a:t>
            </a:r>
            <a:r>
              <a:rPr lang="fi-FI" dirty="0"/>
              <a:t/>
            </a:r>
            <a:br>
              <a:rPr lang="fi-FI" dirty="0"/>
            </a:br>
            <a:r>
              <a:rPr lang="fi-FI" dirty="0"/>
              <a:t>Muuttuja tarkoittaa nimettyä tietovarastoa. Muuttujaan tallennettu tieto voi olla esimerkiksi tekstiä, numeroita tai kuva. Esimerkiksi tietokonepelin pisteet voidaan tallentaa nimettyyn muuttujaan "</a:t>
            </a:r>
            <a:r>
              <a:rPr lang="fi-FI" dirty="0" err="1"/>
              <a:t>pelaajan_pisteet</a:t>
            </a:r>
            <a:r>
              <a:rPr lang="fi-FI" dirty="0"/>
              <a:t>", jonka arvo muuttuu pelin aikana.</a:t>
            </a:r>
            <a:endParaRPr lang="fi-FI" dirty="0" smtClean="0"/>
          </a:p>
          <a:p>
            <a:r>
              <a:rPr lang="fi-FI" b="1" dirty="0" smtClean="0"/>
              <a:t>Komento, lause </a:t>
            </a:r>
            <a:r>
              <a:rPr lang="fi-FI" dirty="0" smtClean="0"/>
              <a:t>(</a:t>
            </a:r>
            <a:r>
              <a:rPr lang="fi-FI" dirty="0" err="1" smtClean="0"/>
              <a:t>eng</a:t>
            </a:r>
            <a:r>
              <a:rPr lang="fi-FI" dirty="0" smtClean="0"/>
              <a:t>. </a:t>
            </a:r>
            <a:r>
              <a:rPr lang="fi-FI" dirty="0" err="1" smtClean="0"/>
              <a:t>statement</a:t>
            </a:r>
            <a:r>
              <a:rPr lang="fi-FI" dirty="0" smtClean="0"/>
              <a:t>, </a:t>
            </a:r>
            <a:r>
              <a:rPr lang="fi-FI" dirty="0" err="1" smtClean="0"/>
              <a:t>command</a:t>
            </a:r>
            <a:r>
              <a:rPr lang="fi-FI" dirty="0" smtClean="0"/>
              <a:t>)</a:t>
            </a:r>
          </a:p>
          <a:p>
            <a:pPr marL="0" indent="0">
              <a:buNone/>
            </a:pPr>
            <a:r>
              <a:rPr lang="fi-FI" dirty="0" smtClean="0"/>
              <a:t>	Lause </a:t>
            </a:r>
            <a:r>
              <a:rPr lang="fi-FI" dirty="0"/>
              <a:t>on yksi komento koodissa, jonka tietokone suorittaa tullessaan sen kohdalle</a:t>
            </a:r>
            <a:r>
              <a:rPr lang="fi-FI" dirty="0" smtClean="0"/>
              <a:t>.</a:t>
            </a:r>
          </a:p>
          <a:p>
            <a:r>
              <a:rPr lang="fi-FI" b="1" dirty="0" smtClean="0"/>
              <a:t>Funktio</a:t>
            </a:r>
            <a:r>
              <a:rPr lang="fi-FI" dirty="0" smtClean="0"/>
              <a:t> (</a:t>
            </a:r>
            <a:r>
              <a:rPr lang="fi-FI" dirty="0" err="1" smtClean="0"/>
              <a:t>eng</a:t>
            </a:r>
            <a:r>
              <a:rPr lang="fi-FI" dirty="0" smtClean="0"/>
              <a:t>. </a:t>
            </a:r>
            <a:r>
              <a:rPr lang="fi-FI" dirty="0" err="1" smtClean="0"/>
              <a:t>function</a:t>
            </a:r>
            <a:r>
              <a:rPr lang="fi-FI" dirty="0" smtClean="0"/>
              <a:t>)</a:t>
            </a:r>
          </a:p>
          <a:p>
            <a:pPr marL="0" indent="0">
              <a:buNone/>
            </a:pPr>
            <a:r>
              <a:rPr lang="fi-FI" dirty="0" smtClean="0"/>
              <a:t>	Funktio </a:t>
            </a:r>
            <a:r>
              <a:rPr lang="fi-FI" dirty="0"/>
              <a:t>on aliohjelma, joka palauttaa valmistuttuaan jonkin arvon. Funktion avulla voidaan </a:t>
            </a:r>
            <a:r>
              <a:rPr lang="fi-FI" dirty="0" smtClean="0"/>
              <a:t>	toteuttaa </a:t>
            </a:r>
            <a:r>
              <a:rPr lang="fi-FI" dirty="0"/>
              <a:t>abstraktio, </a:t>
            </a:r>
            <a:r>
              <a:rPr lang="fi-FI" dirty="0" smtClean="0"/>
              <a:t>ratkaista </a:t>
            </a:r>
            <a:r>
              <a:rPr lang="fi-FI" dirty="0"/>
              <a:t>ongelma yleisessä muodossa. Funktion kutsu on lauseke. Funktion </a:t>
            </a:r>
            <a:r>
              <a:rPr lang="fi-FI" dirty="0" smtClean="0"/>
              <a:t>	tuottaman </a:t>
            </a:r>
            <a:r>
              <a:rPr lang="fi-FI" dirty="0"/>
              <a:t>arvon tulisi riippua vain </a:t>
            </a:r>
            <a:r>
              <a:rPr lang="fi-FI" dirty="0" smtClean="0"/>
              <a:t>sille </a:t>
            </a:r>
            <a:r>
              <a:rPr lang="fi-FI" dirty="0"/>
              <a:t>annetuista parametreista. Esimerkiksi funktio voi laskea </a:t>
            </a:r>
            <a:r>
              <a:rPr lang="fi-FI" dirty="0" smtClean="0"/>
              <a:t>	suorakaiteen </a:t>
            </a:r>
            <a:r>
              <a:rPr lang="fi-FI" dirty="0"/>
              <a:t>pinta-alan tai tuotteen alennetun </a:t>
            </a:r>
            <a:r>
              <a:rPr lang="fi-FI" dirty="0" smtClean="0"/>
              <a:t>hinnan</a:t>
            </a:r>
            <a:r>
              <a:rPr lang="fi-FI" dirty="0"/>
              <a:t>.</a:t>
            </a:r>
            <a:endParaRPr lang="fi-FI" dirty="0" smtClean="0"/>
          </a:p>
          <a:p>
            <a:pPr marL="0" indent="0">
              <a:buNone/>
            </a:pPr>
            <a:endParaRPr lang="fi-FI" dirty="0" smtClean="0"/>
          </a:p>
        </p:txBody>
      </p:sp>
    </p:spTree>
    <p:extLst>
      <p:ext uri="{BB962C8B-B14F-4D97-AF65-F5344CB8AC3E}">
        <p14:creationId xmlns:p14="http://schemas.microsoft.com/office/powerpoint/2010/main" val="174736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09" y="309284"/>
            <a:ext cx="10018713" cy="1752599"/>
          </a:xfrm>
        </p:spPr>
        <p:txBody>
          <a:bodyPr/>
          <a:lstStyle/>
          <a:p>
            <a:pPr algn="l"/>
            <a:r>
              <a:rPr lang="fi-FI" dirty="0" smtClean="0"/>
              <a:t>Ohjelmoinnin ydinrakenteet</a:t>
            </a:r>
            <a:endParaRPr lang="fi-FI" dirty="0"/>
          </a:p>
        </p:txBody>
      </p:sp>
      <p:sp>
        <p:nvSpPr>
          <p:cNvPr id="3" name="Sisällön paikkamerkki 2"/>
          <p:cNvSpPr>
            <a:spLocks noGrp="1"/>
          </p:cNvSpPr>
          <p:nvPr>
            <p:ph idx="1"/>
          </p:nvPr>
        </p:nvSpPr>
        <p:spPr>
          <a:xfrm>
            <a:off x="1484310" y="2061883"/>
            <a:ext cx="10018713" cy="3729318"/>
          </a:xfrm>
        </p:spPr>
        <p:txBody>
          <a:bodyPr>
            <a:normAutofit fontScale="92500" lnSpcReduction="20000"/>
          </a:bodyPr>
          <a:lstStyle/>
          <a:p>
            <a:r>
              <a:rPr lang="fi-FI" b="1" dirty="0"/>
              <a:t>Komentosarja</a:t>
            </a:r>
            <a:r>
              <a:rPr lang="fi-FI" dirty="0"/>
              <a:t>, lausesarja, </a:t>
            </a:r>
            <a:r>
              <a:rPr lang="fi-FI" dirty="0" err="1"/>
              <a:t>scripti</a:t>
            </a:r>
            <a:r>
              <a:rPr lang="fi-FI" dirty="0"/>
              <a:t> (</a:t>
            </a:r>
            <a:r>
              <a:rPr lang="fi-FI" dirty="0" err="1"/>
              <a:t>eng</a:t>
            </a:r>
            <a:r>
              <a:rPr lang="fi-FI" dirty="0"/>
              <a:t>. </a:t>
            </a:r>
            <a:r>
              <a:rPr lang="fi-FI" dirty="0" err="1"/>
              <a:t>block</a:t>
            </a:r>
            <a:r>
              <a:rPr lang="fi-FI" dirty="0"/>
              <a:t>, </a:t>
            </a:r>
            <a:r>
              <a:rPr lang="fi-FI" dirty="0" err="1"/>
              <a:t>script</a:t>
            </a:r>
            <a:r>
              <a:rPr lang="fi-FI" dirty="0"/>
              <a:t>) </a:t>
            </a:r>
          </a:p>
          <a:p>
            <a:pPr marL="0" indent="0">
              <a:buNone/>
            </a:pPr>
            <a:r>
              <a:rPr lang="fi-FI" dirty="0"/>
              <a:t>	</a:t>
            </a:r>
            <a:r>
              <a:rPr lang="fi-FI" dirty="0" smtClean="0"/>
              <a:t>Lausesarjassa </a:t>
            </a:r>
            <a:r>
              <a:rPr lang="fi-FI" dirty="0"/>
              <a:t>tai komentosarjassa lauseita suoritetaan järjestyksessä. </a:t>
            </a:r>
            <a:r>
              <a:rPr lang="fi-FI" dirty="0" smtClean="0"/>
              <a:t>	Ehtorakenteet </a:t>
            </a:r>
            <a:r>
              <a:rPr lang="fi-FI" dirty="0"/>
              <a:t>ja </a:t>
            </a:r>
            <a:r>
              <a:rPr lang="fi-FI" dirty="0" smtClean="0"/>
              <a:t>toistorakenteet </a:t>
            </a:r>
            <a:r>
              <a:rPr lang="fi-FI" dirty="0"/>
              <a:t>voivat vaikuttaa suoritusjärjestykseen</a:t>
            </a:r>
          </a:p>
          <a:p>
            <a:r>
              <a:rPr lang="fi-FI" b="1" dirty="0" smtClean="0"/>
              <a:t>Toistorakenne</a:t>
            </a:r>
            <a:r>
              <a:rPr lang="fi-FI" dirty="0"/>
              <a:t>, silmukka (</a:t>
            </a:r>
            <a:r>
              <a:rPr lang="fi-FI" dirty="0" err="1"/>
              <a:t>eng</a:t>
            </a:r>
            <a:r>
              <a:rPr lang="fi-FI" dirty="0"/>
              <a:t>. </a:t>
            </a:r>
            <a:r>
              <a:rPr lang="fi-FI" dirty="0" err="1"/>
              <a:t>loop</a:t>
            </a:r>
            <a:r>
              <a:rPr lang="fi-FI" dirty="0"/>
              <a:t>, </a:t>
            </a:r>
            <a:r>
              <a:rPr lang="fi-FI" dirty="0" err="1"/>
              <a:t>repetition</a:t>
            </a:r>
            <a:r>
              <a:rPr lang="fi-FI" dirty="0"/>
              <a:t>, </a:t>
            </a:r>
            <a:r>
              <a:rPr lang="fi-FI" dirty="0" err="1"/>
              <a:t>iteration</a:t>
            </a:r>
            <a:r>
              <a:rPr lang="fi-FI" dirty="0"/>
              <a:t>)</a:t>
            </a:r>
          </a:p>
          <a:p>
            <a:pPr marL="0" indent="0">
              <a:buNone/>
            </a:pPr>
            <a:r>
              <a:rPr lang="fi-FI" dirty="0" smtClean="0"/>
              <a:t>	Toistorakenne </a:t>
            </a:r>
            <a:r>
              <a:rPr lang="fi-FI" dirty="0"/>
              <a:t>toistaa </a:t>
            </a:r>
            <a:r>
              <a:rPr lang="fi-FI" dirty="0" err="1"/>
              <a:t>tiettyä</a:t>
            </a:r>
            <a:r>
              <a:rPr lang="fi-FI" dirty="0"/>
              <a:t> ohjelman osaa useamman kerran sille annetun ehdon </a:t>
            </a:r>
            <a:r>
              <a:rPr lang="fi-FI" dirty="0" smtClean="0"/>
              <a:t>	mukaisesti</a:t>
            </a:r>
            <a:r>
              <a:rPr lang="fi-FI" dirty="0"/>
              <a:t>. Esimerkiksi “ota 5 askelta” tai “ota askeleita kunnes olet perillä”.</a:t>
            </a:r>
          </a:p>
          <a:p>
            <a:r>
              <a:rPr lang="fi-FI" b="1" dirty="0"/>
              <a:t>Ehtolause</a:t>
            </a:r>
            <a:r>
              <a:rPr lang="fi-FI" dirty="0"/>
              <a:t> (engl. </a:t>
            </a:r>
            <a:r>
              <a:rPr lang="fi-FI" dirty="0" err="1"/>
              <a:t>conditional</a:t>
            </a:r>
            <a:r>
              <a:rPr lang="fi-FI" dirty="0"/>
              <a:t> </a:t>
            </a:r>
            <a:r>
              <a:rPr lang="fi-FI" dirty="0" err="1"/>
              <a:t>statement</a:t>
            </a:r>
            <a:r>
              <a:rPr lang="fi-FI" dirty="0"/>
              <a:t>)</a:t>
            </a:r>
          </a:p>
          <a:p>
            <a:pPr marL="0" indent="0">
              <a:buNone/>
            </a:pPr>
            <a:r>
              <a:rPr lang="fi-FI" dirty="0"/>
              <a:t>	Ehtorakenteissa ohjelman suoritus haarautuu erilaisiin vaihtoehtoisiin suuntiin </a:t>
            </a:r>
            <a:r>
              <a:rPr lang="fi-FI" dirty="0" smtClean="0"/>
              <a:t>	ehdosta riippuen</a:t>
            </a:r>
            <a:r>
              <a:rPr lang="fi-FI" dirty="0"/>
              <a:t>. Esimerkiksi ohjelmassa liikkuva hahmo liikkuu vasemmalle, jos </a:t>
            </a:r>
            <a:r>
              <a:rPr lang="fi-FI" dirty="0" smtClean="0"/>
              <a:t>	vasemmalla on tilaa</a:t>
            </a:r>
            <a:r>
              <a:rPr lang="fi-FI" dirty="0"/>
              <a:t>.)</a:t>
            </a:r>
          </a:p>
          <a:p>
            <a:endParaRPr lang="fi-FI" dirty="0"/>
          </a:p>
        </p:txBody>
      </p:sp>
      <p:sp>
        <p:nvSpPr>
          <p:cNvPr id="4" name="Tekstiruutu 3"/>
          <p:cNvSpPr txBox="1"/>
          <p:nvPr/>
        </p:nvSpPr>
        <p:spPr>
          <a:xfrm>
            <a:off x="4930588" y="5791201"/>
            <a:ext cx="6572434" cy="307777"/>
          </a:xfrm>
          <a:prstGeom prst="rect">
            <a:avLst/>
          </a:prstGeom>
          <a:noFill/>
        </p:spPr>
        <p:txBody>
          <a:bodyPr wrap="square" rtlCol="0">
            <a:spAutoFit/>
          </a:bodyPr>
          <a:lstStyle/>
          <a:p>
            <a:r>
              <a:rPr lang="fi-FI" sz="1400" dirty="0" smtClean="0">
                <a:hlinkClick r:id="rId2"/>
              </a:rPr>
              <a:t>http://www.edu.fi/materiaaleja_ja_tyotapoja/tvt_opetuksessa/ohjelmointi/kasitteet?</a:t>
            </a:r>
            <a:endParaRPr lang="fi-FI" sz="1400" dirty="0"/>
          </a:p>
        </p:txBody>
      </p:sp>
    </p:spTree>
    <p:extLst>
      <p:ext uri="{BB962C8B-B14F-4D97-AF65-F5344CB8AC3E}">
        <p14:creationId xmlns:p14="http://schemas.microsoft.com/office/powerpoint/2010/main" val="102977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99882" y="664135"/>
            <a:ext cx="7776882" cy="1143841"/>
          </a:xfrm>
        </p:spPr>
        <p:txBody>
          <a:bodyPr/>
          <a:lstStyle/>
          <a:p>
            <a:r>
              <a:rPr lang="fi-FI" dirty="0" smtClean="0"/>
              <a:t>Mitä ohjelmointi on?</a:t>
            </a:r>
            <a:endParaRPr lang="fi-FI" dirty="0"/>
          </a:p>
        </p:txBody>
      </p:sp>
      <p:pic>
        <p:nvPicPr>
          <p:cNvPr id="4" name="eyD6V9--44E"/>
          <p:cNvPicPr>
            <a:picLocks noGrp="1" noRot="1" noChangeAspect="1"/>
          </p:cNvPicPr>
          <p:nvPr>
            <p:ph idx="1"/>
            <a:videoFile r:link="rId1"/>
          </p:nvPr>
        </p:nvPicPr>
        <p:blipFill>
          <a:blip r:embed="rId3"/>
          <a:stretch>
            <a:fillRect/>
          </a:stretch>
        </p:blipFill>
        <p:spPr>
          <a:xfrm>
            <a:off x="3119438" y="1808163"/>
            <a:ext cx="8247062" cy="4638675"/>
          </a:xfrm>
          <a:prstGeom prst="rect">
            <a:avLst/>
          </a:prstGeom>
        </p:spPr>
      </p:pic>
    </p:spTree>
    <p:extLst>
      <p:ext uri="{BB962C8B-B14F-4D97-AF65-F5344CB8AC3E}">
        <p14:creationId xmlns:p14="http://schemas.microsoft.com/office/powerpoint/2010/main" val="101003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dirty="0" smtClean="0">
                <a:solidFill>
                  <a:schemeClr val="accent6">
                    <a:lumMod val="75000"/>
                  </a:schemeClr>
                </a:solidFill>
              </a:rPr>
              <a:t>Luokat 7-9</a:t>
            </a:r>
            <a:endParaRPr lang="fi-FI" sz="5400"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400" dirty="0" smtClean="0"/>
              <a:t>HYÖDYNNETÄÄN OHJELMOINTIA OMISSA INNOVAATIOISSA</a:t>
            </a:r>
          </a:p>
          <a:p>
            <a:pPr marL="0" indent="0">
              <a:buNone/>
            </a:pPr>
            <a:r>
              <a:rPr lang="fi-FI" sz="4400" dirty="0" smtClean="0"/>
              <a:t>OPPIAINEET YLITTÄVÄT KOKONAISUUDET</a:t>
            </a:r>
            <a:endParaRPr lang="fi-FI" sz="4400" dirty="0"/>
          </a:p>
        </p:txBody>
      </p:sp>
    </p:spTree>
    <p:extLst>
      <p:ext uri="{BB962C8B-B14F-4D97-AF65-F5344CB8AC3E}">
        <p14:creationId xmlns:p14="http://schemas.microsoft.com/office/powerpoint/2010/main" val="2955948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08510" y="528917"/>
            <a:ext cx="10018713" cy="5647765"/>
          </a:xfrm>
        </p:spPr>
        <p:txBody>
          <a:bodyPr>
            <a:normAutofit fontScale="77500" lnSpcReduction="20000"/>
          </a:bodyPr>
          <a:lstStyle/>
          <a:p>
            <a:r>
              <a:rPr lang="fi-FI" b="1" dirty="0"/>
              <a:t>Kuvaus</a:t>
            </a:r>
            <a:r>
              <a:rPr lang="fi-FI" dirty="0"/>
              <a:t>: Opetellaan ohjelmoimaan jollakin </a:t>
            </a:r>
            <a:r>
              <a:rPr lang="fi-FI" dirty="0" err="1"/>
              <a:t>tekstuaalisella</a:t>
            </a:r>
            <a:r>
              <a:rPr lang="fi-FI" dirty="0"/>
              <a:t> ohjelmointikielellä. Hyödynnetään sekä symbolisella kielellä että graafisessa ympäristössä tehtyjä ohjelmia projekteissa ja eri aineiden opiskelussa. Kiinnitetään huomiota hyviin ohjelmointikäytänteisiin. Voidaanko rakentaa kytkös graafisen ja symbolisen ohjelmoinnin välille? </a:t>
            </a:r>
            <a:endParaRPr lang="fi-FI" dirty="0" smtClean="0"/>
          </a:p>
          <a:p>
            <a:r>
              <a:rPr lang="fi-FI" b="1" dirty="0" smtClean="0"/>
              <a:t>Käytännön </a:t>
            </a:r>
            <a:r>
              <a:rPr lang="fi-FI" b="1" dirty="0"/>
              <a:t>toteutus</a:t>
            </a:r>
            <a:r>
              <a:rPr lang="fi-FI" dirty="0"/>
              <a:t>: Tutustutaan johonkin </a:t>
            </a:r>
            <a:r>
              <a:rPr lang="fi-FI" dirty="0" err="1"/>
              <a:t>tekstuaaliseen</a:t>
            </a:r>
            <a:r>
              <a:rPr lang="fi-FI" dirty="0"/>
              <a:t> ohjelmointikieleen ja tehdään sillä harjoituksia. Tehdään projekteja ohjelmoiden </a:t>
            </a:r>
            <a:r>
              <a:rPr lang="fi-FI" dirty="0" err="1"/>
              <a:t>tekstuaalisella</a:t>
            </a:r>
            <a:r>
              <a:rPr lang="fi-FI" dirty="0"/>
              <a:t> kielellä tai graafisessa ympäristössä. Robottien ja innovatiivisten prototyyppien rakentaminen, pelien ohjelmointi, nettisivujen suunnittelu ja taiteet tarjoavat aiheita projekteihin jotka voivat liittyä aihekokonaisuuksiin tai oppilaiden harrastuksiin ja kiinnostuksen kohteisiin. Matematiikassa?? </a:t>
            </a:r>
            <a:endParaRPr lang="fi-FI" dirty="0" smtClean="0"/>
          </a:p>
          <a:p>
            <a:r>
              <a:rPr lang="fi-FI" b="1" dirty="0" smtClean="0"/>
              <a:t>Käsitteitä</a:t>
            </a:r>
            <a:r>
              <a:rPr lang="fi-FI" dirty="0"/>
              <a:t>: Hyvät ohjelmointikäytänteet; opitaan hyödyntämään ohjelmointiympäristön automaattisia toimintoja ja valmiita rakenteita. Tehdään selkeitä, mahdollisimman yksinkertaisia ohjelmia ja hyödynnetään tehokkaasti ohjelmoinnin perusrakenteita. Sitkeästi kehitetään ohjelmista toimivia ja parannetaan niiden ominaisuuksia.?? </a:t>
            </a:r>
            <a:endParaRPr lang="fi-FI" dirty="0" smtClean="0"/>
          </a:p>
          <a:p>
            <a:r>
              <a:rPr lang="fi-FI" b="1" dirty="0" smtClean="0"/>
              <a:t>Kehittyvät </a:t>
            </a:r>
            <a:r>
              <a:rPr lang="fi-FI" b="1" dirty="0"/>
              <a:t>ajattelun taidot</a:t>
            </a:r>
            <a:r>
              <a:rPr lang="fi-FI" dirty="0"/>
              <a:t>: Algoritminen ajattelu syvenee (Mitä tarkoittaa?): ongelman purkaminen osiin ja kokonaisuuden hahmottaminen osistaan, säännönmukaisuuksien tunnistaminen ja huomioiminen ohjelman kirjoittamisessa, algoritmien ja ohjelmien luominen, ratkaisun yleistäminen ja automatisointi sekä tietokonekielen luonteen ymmärtäminen?? </a:t>
            </a:r>
            <a:endParaRPr lang="fi-FI" dirty="0" smtClean="0"/>
          </a:p>
          <a:p>
            <a:r>
              <a:rPr lang="fi-FI" b="1" dirty="0" smtClean="0"/>
              <a:t>Sosiaaliset </a:t>
            </a:r>
            <a:r>
              <a:rPr lang="fi-FI" b="1" dirty="0"/>
              <a:t>taidot</a:t>
            </a:r>
            <a:r>
              <a:rPr lang="fi-FI" dirty="0"/>
              <a:t>: Tiimissä tehtävässä projektityössä tarvittavien taitojen </a:t>
            </a:r>
            <a:r>
              <a:rPr lang="fi-FI" dirty="0" smtClean="0"/>
              <a:t>kehittäminen </a:t>
            </a:r>
          </a:p>
          <a:p>
            <a:r>
              <a:rPr lang="fi-FI" b="1" dirty="0" smtClean="0"/>
              <a:t>Eriyttäminen</a:t>
            </a:r>
            <a:r>
              <a:rPr lang="fi-FI" dirty="0" smtClean="0"/>
              <a:t>: </a:t>
            </a:r>
            <a:r>
              <a:rPr lang="fi-FI" dirty="0"/>
              <a:t>Syventävät valinnaiset kurssit ohjelmoinnista, edistyneet ohjelmoijat ekspertin roolissa, kun opiskellaan koko luokan kanssa, projekteissa kukin toimii omista lähtökohdistaan käsin</a:t>
            </a:r>
          </a:p>
        </p:txBody>
      </p:sp>
      <p:sp>
        <p:nvSpPr>
          <p:cNvPr id="4" name="Tekstiruutu 3"/>
          <p:cNvSpPr txBox="1"/>
          <p:nvPr/>
        </p:nvSpPr>
        <p:spPr>
          <a:xfrm>
            <a:off x="5387788" y="6176682"/>
            <a:ext cx="6239435" cy="307777"/>
          </a:xfrm>
          <a:prstGeom prst="rect">
            <a:avLst/>
          </a:prstGeom>
          <a:noFill/>
        </p:spPr>
        <p:txBody>
          <a:bodyPr wrap="square" rtlCol="0">
            <a:spAutoFit/>
          </a:bodyPr>
          <a:lstStyle/>
          <a:p>
            <a:r>
              <a:rPr lang="fi-FI" sz="1400" dirty="0" smtClean="0">
                <a:hlinkClick r:id="rId2"/>
              </a:rPr>
              <a:t>https://www.ulapland.fi/loader.aspx?id=b4741b4b-3fc9-4ebf-86b2-8c07c1b9d927</a:t>
            </a:r>
            <a:endParaRPr lang="fi-FI" sz="1400" dirty="0"/>
          </a:p>
        </p:txBody>
      </p:sp>
    </p:spTree>
    <p:extLst>
      <p:ext uri="{BB962C8B-B14F-4D97-AF65-F5344CB8AC3E}">
        <p14:creationId xmlns:p14="http://schemas.microsoft.com/office/powerpoint/2010/main" val="71056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02240" y="2702859"/>
            <a:ext cx="10018713" cy="1752599"/>
          </a:xfrm>
        </p:spPr>
        <p:txBody>
          <a:bodyPr>
            <a:normAutofit fontScale="90000"/>
          </a:bodyPr>
          <a:lstStyle/>
          <a:p>
            <a:r>
              <a:rPr lang="fi-FI" dirty="0" smtClean="0"/>
              <a:t>Hyvät ohjelmointikäytännöt</a:t>
            </a:r>
            <a:br>
              <a:rPr lang="fi-FI" dirty="0" smtClean="0"/>
            </a:br>
            <a:r>
              <a:rPr lang="fi-FI" dirty="0"/>
              <a:t>Automatiikka ja </a:t>
            </a:r>
            <a:r>
              <a:rPr lang="fi-FI" dirty="0" smtClean="0"/>
              <a:t>robotiikka</a:t>
            </a:r>
            <a:br>
              <a:rPr lang="fi-FI" dirty="0" smtClean="0"/>
            </a:br>
            <a:r>
              <a:rPr lang="fi-FI" dirty="0"/>
              <a:t>Suunnitellaan ja valmistetaan ohjelmoitavia tuotteita</a:t>
            </a:r>
          </a:p>
        </p:txBody>
      </p:sp>
    </p:spTree>
    <p:extLst>
      <p:ext uri="{BB962C8B-B14F-4D97-AF65-F5344CB8AC3E}">
        <p14:creationId xmlns:p14="http://schemas.microsoft.com/office/powerpoint/2010/main" val="1086370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Nyt kokeilemaan itse!</a:t>
            </a:r>
            <a:endParaRPr lang="fi-FI" dirty="0"/>
          </a:p>
        </p:txBody>
      </p:sp>
      <p:sp>
        <p:nvSpPr>
          <p:cNvPr id="3" name="Sisällön paikkamerkki 2"/>
          <p:cNvSpPr>
            <a:spLocks noGrp="1"/>
          </p:cNvSpPr>
          <p:nvPr>
            <p:ph idx="1"/>
          </p:nvPr>
        </p:nvSpPr>
        <p:spPr/>
        <p:txBody>
          <a:bodyPr/>
          <a:lstStyle/>
          <a:p>
            <a:pPr marL="0" indent="0">
              <a:buNone/>
            </a:pPr>
            <a:r>
              <a:rPr lang="fi-FI" dirty="0" smtClean="0"/>
              <a:t>Voit valita:</a:t>
            </a:r>
          </a:p>
          <a:p>
            <a:pPr lvl="1"/>
            <a:r>
              <a:rPr lang="fi-FI" dirty="0" err="1" smtClean="0"/>
              <a:t>iPadilla</a:t>
            </a:r>
            <a:r>
              <a:rPr lang="fi-FI" dirty="0" smtClean="0"/>
              <a:t> </a:t>
            </a:r>
            <a:r>
              <a:rPr lang="fi-FI" dirty="0" err="1" smtClean="0"/>
              <a:t>Scratch</a:t>
            </a:r>
            <a:r>
              <a:rPr lang="fi-FI" dirty="0" smtClean="0"/>
              <a:t> Jr tai</a:t>
            </a:r>
          </a:p>
          <a:p>
            <a:pPr lvl="1"/>
            <a:r>
              <a:rPr lang="fi-FI" dirty="0" smtClean="0"/>
              <a:t>Tietokoneella </a:t>
            </a:r>
            <a:r>
              <a:rPr lang="fi-FI" dirty="0" err="1" smtClean="0"/>
              <a:t>Scratch</a:t>
            </a:r>
            <a:endParaRPr lang="fi-FI" dirty="0" smtClean="0"/>
          </a:p>
          <a:p>
            <a:pPr lvl="1"/>
            <a:endParaRPr lang="fi-FI" dirty="0"/>
          </a:p>
          <a:p>
            <a:pPr marL="457200" lvl="1" indent="0">
              <a:buNone/>
            </a:pPr>
            <a:r>
              <a:rPr lang="fi-FI" dirty="0" smtClean="0"/>
              <a:t>Aloitetaan näillä ja katsotaan, mihin saakka päästään!</a:t>
            </a:r>
          </a:p>
        </p:txBody>
      </p:sp>
    </p:spTree>
    <p:extLst>
      <p:ext uri="{BB962C8B-B14F-4D97-AF65-F5344CB8AC3E}">
        <p14:creationId xmlns:p14="http://schemas.microsoft.com/office/powerpoint/2010/main" val="3998700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r>
              <a:rPr lang="fi-FI" dirty="0">
                <a:hlinkClick r:id="rId2"/>
              </a:rPr>
              <a:t>https://www.dropbox.com/s/9e59oedw70ujzti/LL-ROBBO.pdf?dl=0</a:t>
            </a:r>
            <a:endParaRPr lang="fi-FI" dirty="0"/>
          </a:p>
        </p:txBody>
      </p:sp>
    </p:spTree>
    <p:extLst>
      <p:ext uri="{BB962C8B-B14F-4D97-AF65-F5344CB8AC3E}">
        <p14:creationId xmlns:p14="http://schemas.microsoft.com/office/powerpoint/2010/main" val="10314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0365" y="-195262"/>
            <a:ext cx="10337022" cy="1752599"/>
          </a:xfrm>
        </p:spPr>
        <p:txBody>
          <a:bodyPr/>
          <a:lstStyle/>
          <a:p>
            <a:r>
              <a:rPr lang="fi-FI" dirty="0" smtClean="0"/>
              <a:t>Ohjelmointia ympäristössämme</a:t>
            </a:r>
            <a:endParaRPr lang="fi-FI" dirty="0"/>
          </a:p>
        </p:txBody>
      </p:sp>
      <p:pic>
        <p:nvPicPr>
          <p:cNvPr id="4" name="Sisällön paikkamerkki 3"/>
          <p:cNvPicPr preferRelativeResize="0">
            <a:picLocks noGrp="1" noChangeAspect="1"/>
          </p:cNvPicPr>
          <p:nvPr>
            <p:ph idx="1"/>
          </p:nvPr>
        </p:nvPicPr>
        <p:blipFill>
          <a:blip r:embed="rId2"/>
          <a:stretch>
            <a:fillRect/>
          </a:stretch>
        </p:blipFill>
        <p:spPr>
          <a:xfrm>
            <a:off x="2518218" y="1557337"/>
            <a:ext cx="2880000" cy="2160000"/>
          </a:xfrm>
          <a:prstGeom prst="rect">
            <a:avLst/>
          </a:prstGeom>
        </p:spPr>
      </p:pic>
      <p:pic>
        <p:nvPicPr>
          <p:cNvPr id="6" name="Kuva 5"/>
          <p:cNvPicPr>
            <a:picLocks/>
          </p:cNvPicPr>
          <p:nvPr/>
        </p:nvPicPr>
        <p:blipFill>
          <a:blip r:embed="rId3"/>
          <a:stretch>
            <a:fillRect/>
          </a:stretch>
        </p:blipFill>
        <p:spPr>
          <a:xfrm>
            <a:off x="5783656" y="4022933"/>
            <a:ext cx="2880000" cy="2160000"/>
          </a:xfrm>
          <a:prstGeom prst="rect">
            <a:avLst/>
          </a:prstGeom>
        </p:spPr>
      </p:pic>
      <p:pic>
        <p:nvPicPr>
          <p:cNvPr id="7" name="Kuva 6"/>
          <p:cNvPicPr>
            <a:picLocks/>
          </p:cNvPicPr>
          <p:nvPr/>
        </p:nvPicPr>
        <p:blipFill>
          <a:blip r:embed="rId4"/>
          <a:stretch>
            <a:fillRect/>
          </a:stretch>
        </p:blipFill>
        <p:spPr>
          <a:xfrm>
            <a:off x="2542746" y="4022933"/>
            <a:ext cx="2879999" cy="2160000"/>
          </a:xfrm>
          <a:prstGeom prst="rect">
            <a:avLst/>
          </a:prstGeom>
          <a:ln>
            <a:solidFill>
              <a:schemeClr val="tx1"/>
            </a:solidFill>
          </a:ln>
        </p:spPr>
      </p:pic>
      <p:pic>
        <p:nvPicPr>
          <p:cNvPr id="5" name="Kuva 4"/>
          <p:cNvPicPr>
            <a:picLocks/>
          </p:cNvPicPr>
          <p:nvPr/>
        </p:nvPicPr>
        <p:blipFill>
          <a:blip r:embed="rId5"/>
          <a:stretch>
            <a:fillRect/>
          </a:stretch>
        </p:blipFill>
        <p:spPr>
          <a:xfrm>
            <a:off x="5783656" y="1557337"/>
            <a:ext cx="2880000" cy="2160000"/>
          </a:xfrm>
          <a:prstGeom prst="rect">
            <a:avLst/>
          </a:prstGeom>
        </p:spPr>
      </p:pic>
      <p:pic>
        <p:nvPicPr>
          <p:cNvPr id="8" name="Kuva 7"/>
          <p:cNvPicPr>
            <a:picLocks noChangeAspect="1"/>
          </p:cNvPicPr>
          <p:nvPr/>
        </p:nvPicPr>
        <p:blipFill>
          <a:blip r:embed="rId6"/>
          <a:stretch>
            <a:fillRect/>
          </a:stretch>
        </p:blipFill>
        <p:spPr>
          <a:xfrm>
            <a:off x="-6572249" y="-6934200"/>
            <a:ext cx="2640441" cy="2160000"/>
          </a:xfrm>
          <a:prstGeom prst="rect">
            <a:avLst/>
          </a:prstGeom>
        </p:spPr>
      </p:pic>
      <p:pic>
        <p:nvPicPr>
          <p:cNvPr id="9" name="Kuva 8"/>
          <p:cNvPicPr preferRelativeResize="0">
            <a:picLocks/>
          </p:cNvPicPr>
          <p:nvPr/>
        </p:nvPicPr>
        <p:blipFill>
          <a:blip r:embed="rId6"/>
          <a:stretch>
            <a:fillRect/>
          </a:stretch>
        </p:blipFill>
        <p:spPr>
          <a:xfrm>
            <a:off x="9049094" y="1557337"/>
            <a:ext cx="2880000" cy="2160000"/>
          </a:xfrm>
          <a:prstGeom prst="rect">
            <a:avLst/>
          </a:prstGeom>
        </p:spPr>
      </p:pic>
      <p:pic>
        <p:nvPicPr>
          <p:cNvPr id="10" name="Kuva 9"/>
          <p:cNvPicPr preferRelativeResize="0">
            <a:picLocks/>
          </p:cNvPicPr>
          <p:nvPr/>
        </p:nvPicPr>
        <p:blipFill>
          <a:blip r:embed="rId7"/>
          <a:stretch>
            <a:fillRect/>
          </a:stretch>
        </p:blipFill>
        <p:spPr>
          <a:xfrm>
            <a:off x="9024567" y="4022933"/>
            <a:ext cx="2880000" cy="2160000"/>
          </a:xfrm>
          <a:prstGeom prst="rect">
            <a:avLst/>
          </a:prstGeom>
        </p:spPr>
      </p:pic>
    </p:spTree>
    <p:extLst>
      <p:ext uri="{BB962C8B-B14F-4D97-AF65-F5344CB8AC3E}">
        <p14:creationId xmlns:p14="http://schemas.microsoft.com/office/powerpoint/2010/main" val="26473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Nyt, valitse itsellesi pari, </a:t>
            </a:r>
            <a:br>
              <a:rPr lang="fi-FI" dirty="0" smtClean="0"/>
            </a:br>
            <a:r>
              <a:rPr lang="fi-FI" dirty="0" smtClean="0"/>
              <a:t>mielellään toiselta koululta…</a:t>
            </a:r>
            <a:r>
              <a:rPr lang="fi-FI" dirty="0"/>
              <a:t/>
            </a:r>
            <a:br>
              <a:rPr lang="fi-FI" dirty="0"/>
            </a:br>
            <a:endParaRPr lang="fi-FI" dirty="0"/>
          </a:p>
        </p:txBody>
      </p:sp>
      <p:sp>
        <p:nvSpPr>
          <p:cNvPr id="5" name="Sisällön paikkamerkki 4"/>
          <p:cNvSpPr>
            <a:spLocks noGrp="1"/>
          </p:cNvSpPr>
          <p:nvPr>
            <p:ph idx="1"/>
          </p:nvPr>
        </p:nvSpPr>
        <p:spPr>
          <a:xfrm>
            <a:off x="1591886" y="2317375"/>
            <a:ext cx="10018713" cy="3124201"/>
          </a:xfrm>
        </p:spPr>
        <p:txBody>
          <a:bodyPr>
            <a:normAutofit/>
          </a:bodyPr>
          <a:lstStyle/>
          <a:p>
            <a:r>
              <a:rPr lang="fi-FI" dirty="0"/>
              <a:t>Toisella parista </a:t>
            </a:r>
            <a:r>
              <a:rPr lang="fi-FI" dirty="0" smtClean="0"/>
              <a:t>on tyhjä </a:t>
            </a:r>
            <a:r>
              <a:rPr lang="fi-FI" dirty="0"/>
              <a:t>ruudullinen paperi ja kynä.</a:t>
            </a:r>
            <a:br>
              <a:rPr lang="fi-FI" dirty="0"/>
            </a:br>
            <a:r>
              <a:rPr lang="fi-FI" dirty="0"/>
              <a:t>Toisella ruutupaperille piirretty kuvio. Ei saa näyttää</a:t>
            </a:r>
            <a:r>
              <a:rPr lang="fi-FI" dirty="0" smtClean="0"/>
              <a:t>!</a:t>
            </a:r>
          </a:p>
          <a:p>
            <a:r>
              <a:rPr lang="fi-FI" dirty="0" smtClean="0"/>
              <a:t>Tarkoitus </a:t>
            </a:r>
            <a:r>
              <a:rPr lang="fi-FI" dirty="0"/>
              <a:t>on saada pari piirtämään reitti käyttäen mahdollisimman lyhyitä ja selkeitä ohjeita</a:t>
            </a:r>
            <a:r>
              <a:rPr lang="fi-FI" dirty="0" smtClean="0"/>
              <a:t>.</a:t>
            </a:r>
          </a:p>
          <a:p>
            <a:r>
              <a:rPr lang="fi-FI" dirty="0" smtClean="0"/>
              <a:t>Sopikaa ”pelisäännöt”. Oikea ja vasen? Ylös ja alas? Onko kuvitteellinen hahmo aina nenä eteenpäin? Puhutteko ruuduista vai askelista?</a:t>
            </a:r>
            <a:r>
              <a:rPr lang="fi-FI" dirty="0"/>
              <a:t/>
            </a:r>
            <a:br>
              <a:rPr lang="fi-FI" dirty="0"/>
            </a:br>
            <a:endParaRPr lang="fi-FI" dirty="0"/>
          </a:p>
        </p:txBody>
      </p:sp>
    </p:spTree>
    <p:extLst>
      <p:ext uri="{BB962C8B-B14F-4D97-AF65-F5344CB8AC3E}">
        <p14:creationId xmlns:p14="http://schemas.microsoft.com/office/powerpoint/2010/main" val="366714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Ohjelmoinnilliseen ajatteluun kuuluu</a:t>
            </a:r>
            <a:endParaRPr lang="fi-FI" dirty="0"/>
          </a:p>
        </p:txBody>
      </p:sp>
      <p:sp>
        <p:nvSpPr>
          <p:cNvPr id="3" name="Sisällön paikkamerkki 2"/>
          <p:cNvSpPr>
            <a:spLocks noGrp="1"/>
          </p:cNvSpPr>
          <p:nvPr>
            <p:ph idx="1"/>
          </p:nvPr>
        </p:nvSpPr>
        <p:spPr>
          <a:xfrm>
            <a:off x="2250141" y="2666999"/>
            <a:ext cx="9252882" cy="3124201"/>
          </a:xfrm>
        </p:spPr>
        <p:txBody>
          <a:bodyPr>
            <a:normAutofit fontScale="92500" lnSpcReduction="20000"/>
          </a:bodyPr>
          <a:lstStyle/>
          <a:p>
            <a:pPr marL="514350" indent="-514350">
              <a:buAutoNum type="arabicParenR"/>
            </a:pPr>
            <a:r>
              <a:rPr lang="fi-FI" sz="3600" dirty="0" smtClean="0"/>
              <a:t>ongelman purkaminen osiin</a:t>
            </a:r>
          </a:p>
          <a:p>
            <a:pPr marL="514350" indent="-514350">
              <a:buAutoNum type="arabicParenR"/>
            </a:pPr>
            <a:r>
              <a:rPr lang="fi-FI" sz="3600" dirty="0" smtClean="0"/>
              <a:t>kaavojen tunnistaminen</a:t>
            </a:r>
          </a:p>
          <a:p>
            <a:pPr marL="514350" indent="-514350">
              <a:buAutoNum type="arabicParenR"/>
            </a:pPr>
            <a:r>
              <a:rPr lang="fi-FI" sz="3600" dirty="0" smtClean="0"/>
              <a:t>algoritmien luominen</a:t>
            </a:r>
          </a:p>
          <a:p>
            <a:pPr marL="514350" indent="-514350">
              <a:buAutoNum type="arabicParenR"/>
            </a:pPr>
            <a:r>
              <a:rPr lang="fi-FI" sz="3600" dirty="0" smtClean="0"/>
              <a:t>ratkaisun yleistäminen ja automatisointi </a:t>
            </a:r>
          </a:p>
          <a:p>
            <a:pPr marL="514350" indent="-514350">
              <a:buAutoNum type="arabicParenR"/>
            </a:pPr>
            <a:r>
              <a:rPr lang="fi-FI" sz="3600" dirty="0" smtClean="0"/>
              <a:t> tietokonekieli</a:t>
            </a:r>
          </a:p>
          <a:p>
            <a:pPr marL="514350" indent="-514350">
              <a:buAutoNum type="arabicParenR"/>
            </a:pPr>
            <a:endParaRPr lang="fi-FI" dirty="0"/>
          </a:p>
        </p:txBody>
      </p:sp>
      <p:sp>
        <p:nvSpPr>
          <p:cNvPr id="4" name="Tekstiruutu 3"/>
          <p:cNvSpPr txBox="1"/>
          <p:nvPr/>
        </p:nvSpPr>
        <p:spPr>
          <a:xfrm>
            <a:off x="9323295" y="6128123"/>
            <a:ext cx="2223247" cy="367553"/>
          </a:xfrm>
          <a:prstGeom prst="rect">
            <a:avLst/>
          </a:prstGeom>
          <a:noFill/>
        </p:spPr>
        <p:txBody>
          <a:bodyPr wrap="square" rtlCol="0">
            <a:spAutoFit/>
          </a:bodyPr>
          <a:lstStyle/>
          <a:p>
            <a:r>
              <a:rPr lang="fi-FI" dirty="0" smtClean="0"/>
              <a:t>Kati Sormunen, 2015</a:t>
            </a:r>
            <a:endParaRPr lang="fi-FI" dirty="0"/>
          </a:p>
        </p:txBody>
      </p:sp>
    </p:spTree>
    <p:extLst>
      <p:ext uri="{BB962C8B-B14F-4D97-AF65-F5344CB8AC3E}">
        <p14:creationId xmlns:p14="http://schemas.microsoft.com/office/powerpoint/2010/main" val="393966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7676892" y="1068481"/>
            <a:ext cx="4178931" cy="5206813"/>
          </a:xfrm>
          <a:prstGeom prst="rect">
            <a:avLst/>
          </a:prstGeom>
        </p:spPr>
      </p:pic>
      <p:sp>
        <p:nvSpPr>
          <p:cNvPr id="2" name="Otsikko 1"/>
          <p:cNvSpPr>
            <a:spLocks noGrp="1"/>
          </p:cNvSpPr>
          <p:nvPr>
            <p:ph type="title"/>
          </p:nvPr>
        </p:nvSpPr>
        <p:spPr>
          <a:xfrm>
            <a:off x="1672570" y="0"/>
            <a:ext cx="10018713" cy="1752599"/>
          </a:xfrm>
        </p:spPr>
        <p:txBody>
          <a:bodyPr/>
          <a:lstStyle/>
          <a:p>
            <a:pPr algn="l"/>
            <a:r>
              <a:rPr lang="fi-FI" dirty="0" smtClean="0"/>
              <a:t>Mitä opitaan?</a:t>
            </a:r>
            <a:endParaRPr lang="fi-FI" dirty="0"/>
          </a:p>
        </p:txBody>
      </p:sp>
      <p:sp>
        <p:nvSpPr>
          <p:cNvPr id="3" name="Sisällön paikkamerkki 2"/>
          <p:cNvSpPr>
            <a:spLocks noGrp="1"/>
          </p:cNvSpPr>
          <p:nvPr>
            <p:ph idx="1"/>
          </p:nvPr>
        </p:nvSpPr>
        <p:spPr>
          <a:xfrm>
            <a:off x="1499065" y="2109786"/>
            <a:ext cx="10018713" cy="3124201"/>
          </a:xfrm>
        </p:spPr>
        <p:txBody>
          <a:bodyPr>
            <a:noAutofit/>
          </a:bodyPr>
          <a:lstStyle/>
          <a:p>
            <a:pPr>
              <a:spcBef>
                <a:spcPts val="0"/>
              </a:spcBef>
              <a:spcAft>
                <a:spcPts val="0"/>
              </a:spcAft>
            </a:pPr>
            <a:r>
              <a:rPr lang="fi-FI" sz="1800" dirty="0" smtClean="0"/>
              <a:t>Ohjelmoidun ympäristön havainnointia</a:t>
            </a:r>
          </a:p>
          <a:p>
            <a:pPr lvl="1">
              <a:spcBef>
                <a:spcPts val="0"/>
              </a:spcBef>
              <a:spcAft>
                <a:spcPts val="0"/>
              </a:spcAft>
            </a:pPr>
            <a:r>
              <a:rPr lang="fi-FI" sz="1800" dirty="0" smtClean="0"/>
              <a:t>Ymmärrys ihmisen vaikutuksesta ja vastuusta </a:t>
            </a:r>
          </a:p>
          <a:p>
            <a:pPr marL="457200" lvl="1" indent="0">
              <a:spcBef>
                <a:spcPts val="0"/>
              </a:spcBef>
              <a:spcAft>
                <a:spcPts val="0"/>
              </a:spcAft>
              <a:buNone/>
            </a:pPr>
            <a:r>
              <a:rPr lang="fi-FI" sz="1800" dirty="0" smtClean="0"/>
              <a:t>    ympäristöön</a:t>
            </a:r>
          </a:p>
          <a:p>
            <a:pPr marL="457200" lvl="1" indent="0">
              <a:spcBef>
                <a:spcPts val="0"/>
              </a:spcBef>
              <a:spcAft>
                <a:spcPts val="0"/>
              </a:spcAft>
              <a:buNone/>
            </a:pPr>
            <a:endParaRPr lang="fi-FI" sz="1800" dirty="0" smtClean="0"/>
          </a:p>
          <a:p>
            <a:pPr>
              <a:spcBef>
                <a:spcPts val="0"/>
              </a:spcBef>
              <a:spcAft>
                <a:spcPts val="0"/>
              </a:spcAft>
            </a:pPr>
            <a:r>
              <a:rPr lang="fi-FI" sz="1800" dirty="0" smtClean="0"/>
              <a:t>Ohjeiden antamista koneelle</a:t>
            </a:r>
          </a:p>
          <a:p>
            <a:pPr lvl="1">
              <a:spcBef>
                <a:spcPts val="0"/>
              </a:spcBef>
              <a:spcAft>
                <a:spcPts val="0"/>
              </a:spcAft>
            </a:pPr>
            <a:r>
              <a:rPr lang="fi-FI" sz="1800" dirty="0" smtClean="0"/>
              <a:t>Erilaisten ohjelmointikielien käyttämistä</a:t>
            </a:r>
          </a:p>
          <a:p>
            <a:pPr marL="457200" lvl="1" indent="0">
              <a:spcBef>
                <a:spcPts val="0"/>
              </a:spcBef>
              <a:spcAft>
                <a:spcPts val="0"/>
              </a:spcAft>
              <a:buNone/>
            </a:pPr>
            <a:endParaRPr lang="fi-FI" sz="1800" dirty="0" smtClean="0"/>
          </a:p>
          <a:p>
            <a:pPr>
              <a:spcBef>
                <a:spcPts val="0"/>
              </a:spcBef>
              <a:spcAft>
                <a:spcPts val="0"/>
              </a:spcAft>
            </a:pPr>
            <a:r>
              <a:rPr lang="fi-FI" sz="1800" dirty="0" smtClean="0"/>
              <a:t>Sisältöosaamista</a:t>
            </a:r>
          </a:p>
          <a:p>
            <a:pPr lvl="1">
              <a:spcBef>
                <a:spcPts val="0"/>
              </a:spcBef>
              <a:spcAft>
                <a:spcPts val="0"/>
              </a:spcAft>
            </a:pPr>
            <a:r>
              <a:rPr lang="fi-FI" sz="1800" dirty="0" smtClean="0"/>
              <a:t>Matemaattisia käsitteitä, pikkutarkkaa ajattelua,</a:t>
            </a:r>
          </a:p>
          <a:p>
            <a:pPr marL="457200" lvl="1" indent="0">
              <a:spcBef>
                <a:spcPts val="0"/>
              </a:spcBef>
              <a:spcAft>
                <a:spcPts val="0"/>
              </a:spcAft>
              <a:buNone/>
            </a:pPr>
            <a:r>
              <a:rPr lang="fi-FI" sz="1800" dirty="0" smtClean="0"/>
              <a:t>    virheiden etsintää ja yleistämistä, etiikka, mekaniikkaa, </a:t>
            </a:r>
          </a:p>
          <a:p>
            <a:pPr marL="457200" lvl="1" indent="0">
              <a:spcBef>
                <a:spcPts val="0"/>
              </a:spcBef>
              <a:spcAft>
                <a:spcPts val="0"/>
              </a:spcAft>
              <a:buNone/>
            </a:pPr>
            <a:r>
              <a:rPr lang="fi-FI" sz="1800" dirty="0" smtClean="0"/>
              <a:t>    sähköoppia, rytmiikkaa jne.</a:t>
            </a:r>
          </a:p>
          <a:p>
            <a:pPr marL="457200" lvl="1" indent="0">
              <a:spcBef>
                <a:spcPts val="0"/>
              </a:spcBef>
              <a:spcAft>
                <a:spcPts val="0"/>
              </a:spcAft>
              <a:buNone/>
            </a:pPr>
            <a:endParaRPr lang="fi-FI" sz="1800" dirty="0" smtClean="0"/>
          </a:p>
          <a:p>
            <a:pPr>
              <a:spcBef>
                <a:spcPts val="0"/>
              </a:spcBef>
              <a:spcAft>
                <a:spcPts val="0"/>
              </a:spcAft>
            </a:pPr>
            <a:r>
              <a:rPr lang="fi-FI" sz="1800" dirty="0" smtClean="0"/>
              <a:t>Prosessiluontoista työskentelyä</a:t>
            </a:r>
          </a:p>
          <a:p>
            <a:pPr lvl="1">
              <a:spcBef>
                <a:spcPts val="0"/>
              </a:spcBef>
              <a:spcAft>
                <a:spcPts val="0"/>
              </a:spcAft>
            </a:pPr>
            <a:r>
              <a:rPr lang="fi-FI" sz="1800" dirty="0" smtClean="0"/>
              <a:t>ideointia, suunnittelua, mallintamista, testaamista</a:t>
            </a:r>
          </a:p>
          <a:p>
            <a:pPr lvl="1">
              <a:spcBef>
                <a:spcPts val="0"/>
              </a:spcBef>
              <a:spcAft>
                <a:spcPts val="0"/>
              </a:spcAft>
            </a:pPr>
            <a:endParaRPr lang="fi-FI" sz="1800" dirty="0" smtClean="0"/>
          </a:p>
          <a:p>
            <a:pPr>
              <a:spcBef>
                <a:spcPts val="0"/>
              </a:spcBef>
              <a:spcAft>
                <a:spcPts val="0"/>
              </a:spcAft>
            </a:pPr>
            <a:r>
              <a:rPr lang="fi-FI" sz="1800" dirty="0" smtClean="0"/>
              <a:t>Erilaisia taitoja</a:t>
            </a:r>
          </a:p>
          <a:p>
            <a:pPr lvl="1">
              <a:spcBef>
                <a:spcPts val="0"/>
              </a:spcBef>
              <a:spcAft>
                <a:spcPts val="0"/>
              </a:spcAft>
            </a:pPr>
            <a:r>
              <a:rPr lang="fi-FI" sz="1800" dirty="0" smtClean="0"/>
              <a:t>Yhteistyötä ja tiimityötä, suunnittelua, ajatteluntaitoja</a:t>
            </a:r>
          </a:p>
        </p:txBody>
      </p:sp>
    </p:spTree>
    <p:extLst>
      <p:ext uri="{BB962C8B-B14F-4D97-AF65-F5344CB8AC3E}">
        <p14:creationId xmlns:p14="http://schemas.microsoft.com/office/powerpoint/2010/main" val="3819254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stretch>
            <a:fillRect/>
          </a:stretch>
        </p:blipFill>
        <p:spPr>
          <a:xfrm>
            <a:off x="3817637" y="393054"/>
            <a:ext cx="4770551" cy="5995888"/>
          </a:xfrm>
          <a:prstGeom prst="rect">
            <a:avLst/>
          </a:prstGeom>
        </p:spPr>
      </p:pic>
      <p:sp>
        <p:nvSpPr>
          <p:cNvPr id="5" name="Tekstiruutu 4"/>
          <p:cNvSpPr txBox="1"/>
          <p:nvPr/>
        </p:nvSpPr>
        <p:spPr>
          <a:xfrm>
            <a:off x="8866094" y="6019610"/>
            <a:ext cx="2761130" cy="369332"/>
          </a:xfrm>
          <a:prstGeom prst="rect">
            <a:avLst/>
          </a:prstGeom>
          <a:noFill/>
        </p:spPr>
        <p:txBody>
          <a:bodyPr wrap="square" rtlCol="0">
            <a:spAutoFit/>
          </a:bodyPr>
          <a:lstStyle/>
          <a:p>
            <a:r>
              <a:rPr lang="fi-FI" smtClean="0"/>
              <a:t>http://www.innokas.fi/fi</a:t>
            </a:r>
            <a:endParaRPr lang="fi-FI" dirty="0"/>
          </a:p>
        </p:txBody>
      </p:sp>
    </p:spTree>
    <p:extLst>
      <p:ext uri="{BB962C8B-B14F-4D97-AF65-F5344CB8AC3E}">
        <p14:creationId xmlns:p14="http://schemas.microsoft.com/office/powerpoint/2010/main" val="94758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55694" y="652462"/>
            <a:ext cx="9507072" cy="1325563"/>
          </a:xfrm>
        </p:spPr>
        <p:txBody>
          <a:bodyPr>
            <a:normAutofit/>
          </a:bodyPr>
          <a:lstStyle/>
          <a:p>
            <a:pPr algn="l"/>
            <a:r>
              <a:rPr lang="fi-FI" sz="5400" b="1" dirty="0" smtClean="0">
                <a:solidFill>
                  <a:schemeClr val="accent6">
                    <a:lumMod val="75000"/>
                  </a:schemeClr>
                </a:solidFill>
              </a:rPr>
              <a:t>Varhaiskasvatus, (alkuopetus)</a:t>
            </a:r>
            <a:endParaRPr lang="fi-FI" sz="5400" b="1" dirty="0">
              <a:solidFill>
                <a:schemeClr val="accent6">
                  <a:lumMod val="75000"/>
                </a:schemeClr>
              </a:solidFill>
            </a:endParaRPr>
          </a:p>
        </p:txBody>
      </p:sp>
      <p:sp>
        <p:nvSpPr>
          <p:cNvPr id="3" name="Sisällön paikkamerkki 2"/>
          <p:cNvSpPr>
            <a:spLocks noGrp="1"/>
          </p:cNvSpPr>
          <p:nvPr>
            <p:ph idx="1"/>
          </p:nvPr>
        </p:nvSpPr>
        <p:spPr>
          <a:xfrm>
            <a:off x="1855694" y="2892425"/>
            <a:ext cx="8978153" cy="2307104"/>
          </a:xfrm>
        </p:spPr>
        <p:txBody>
          <a:bodyPr>
            <a:normAutofit fontScale="92500"/>
          </a:bodyPr>
          <a:lstStyle/>
          <a:p>
            <a:pPr marL="0" indent="0">
              <a:buNone/>
            </a:pPr>
            <a:r>
              <a:rPr lang="fi-FI" sz="4800" dirty="0"/>
              <a:t>T</a:t>
            </a:r>
            <a:r>
              <a:rPr lang="fi-FI" sz="4800" dirty="0" smtClean="0"/>
              <a:t>ARVITTAVAT AJATTELUN TAIDOT</a:t>
            </a:r>
          </a:p>
          <a:p>
            <a:pPr marL="0" indent="0">
              <a:buNone/>
            </a:pPr>
            <a:r>
              <a:rPr lang="fi-FI" sz="4800" dirty="0" smtClean="0"/>
              <a:t>OHJELMOINTIA ILMAN LAITTEITA</a:t>
            </a:r>
            <a:endParaRPr lang="fi-FI" sz="4800" dirty="0"/>
          </a:p>
        </p:txBody>
      </p:sp>
    </p:spTree>
    <p:extLst>
      <p:ext uri="{BB962C8B-B14F-4D97-AF65-F5344CB8AC3E}">
        <p14:creationId xmlns:p14="http://schemas.microsoft.com/office/powerpoint/2010/main" val="2477638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ksi">
  <a:themeElements>
    <a:clrScheme name="Parallaksi">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ksi">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ksi">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TM03457496[[fn=Parallaksi]]</Template>
  <TotalTime>235</TotalTime>
  <Words>1018</Words>
  <Application>Microsoft Office PowerPoint</Application>
  <PresentationFormat>Laajakuva</PresentationFormat>
  <Paragraphs>136</Paragraphs>
  <Slides>34</Slides>
  <Notes>1</Notes>
  <HiddenSlides>0</HiddenSlides>
  <MMClips>1</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34</vt:i4>
      </vt:variant>
    </vt:vector>
  </HeadingPairs>
  <TitlesOfParts>
    <vt:vector size="38" baseType="lpstr">
      <vt:lpstr>Arial</vt:lpstr>
      <vt:lpstr>Calibri</vt:lpstr>
      <vt:lpstr>Corbel</vt:lpstr>
      <vt:lpstr>Parallaksi</vt:lpstr>
      <vt:lpstr>OHJELMOINTI</vt:lpstr>
      <vt:lpstr>Tämä esitys löytyy täältä: bitly.com/sarinkoulutus</vt:lpstr>
      <vt:lpstr>Mitä ohjelmointi on?</vt:lpstr>
      <vt:lpstr>Ohjelmointia ympäristössämme</vt:lpstr>
      <vt:lpstr>Nyt, valitse itsellesi pari,  mielellään toiselta koululta… </vt:lpstr>
      <vt:lpstr>Ohjelmoinnilliseen ajatteluun kuuluu</vt:lpstr>
      <vt:lpstr>Mitä opitaan?</vt:lpstr>
      <vt:lpstr>PowerPoint-esitys</vt:lpstr>
      <vt:lpstr>Varhaiskasvatus, (alkuopetus)</vt:lpstr>
      <vt:lpstr>Tunnistetaan kaavoja, sääntöjä ja rakenteita</vt:lpstr>
      <vt:lpstr>Ongelman ratkaiseminen</vt:lpstr>
      <vt:lpstr>Algoritmien luominen</vt:lpstr>
      <vt:lpstr>Kielillä leikkiminen</vt:lpstr>
      <vt:lpstr>Alkuopetus</vt:lpstr>
      <vt:lpstr>PowerPoint-esitys</vt:lpstr>
      <vt:lpstr>Yksinkertaiset komennot</vt:lpstr>
      <vt:lpstr>PowerPoint-esitys</vt:lpstr>
      <vt:lpstr>Vaiheittaiset toimintaohjeet</vt:lpstr>
      <vt:lpstr>Alkeisrobotiikka</vt:lpstr>
      <vt:lpstr>Bee-Bot</vt:lpstr>
      <vt:lpstr>Lego-robotit</vt:lpstr>
      <vt:lpstr>Robbo</vt:lpstr>
      <vt:lpstr>Ohjelmointisovellukset</vt:lpstr>
      <vt:lpstr>Luokat 3-6</vt:lpstr>
      <vt:lpstr>PowerPoint-esitys</vt:lpstr>
      <vt:lpstr>Ohjelmoidun ympäristön havainnointi</vt:lpstr>
      <vt:lpstr>Visuaalinen ohjelmointiympäristö</vt:lpstr>
      <vt:lpstr>Ohjelmoinnin ydinkäsitteet</vt:lpstr>
      <vt:lpstr>Ohjelmoinnin ydinrakenteet</vt:lpstr>
      <vt:lpstr>Luokat 7-9</vt:lpstr>
      <vt:lpstr>PowerPoint-esitys</vt:lpstr>
      <vt:lpstr>Hyvät ohjelmointikäytännöt Automatiikka ja robotiikka Suunnitellaan ja valmistetaan ohjelmoitavia tuotteita</vt:lpstr>
      <vt:lpstr>Nyt kokeilemaan itse!</vt:lpstr>
      <vt:lpstr>PowerPoint-esitys</vt:lpstr>
    </vt:vector>
  </TitlesOfParts>
  <Company>Tipake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OHJELMOINTI</dc:title>
  <dc:creator>Auramo Sari</dc:creator>
  <cp:lastModifiedBy>Auramo Sari</cp:lastModifiedBy>
  <cp:revision>3</cp:revision>
  <dcterms:created xsi:type="dcterms:W3CDTF">2017-01-22T16:16:33Z</dcterms:created>
  <dcterms:modified xsi:type="dcterms:W3CDTF">2017-01-22T20:11:47Z</dcterms:modified>
</cp:coreProperties>
</file>