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DDEDC7-E5BD-4C4B-8155-04D9A06E7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77603B-FC64-402B-A170-D5CACCCA4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BE6430-B0F9-4E69-A196-9C512CD5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A59290-C42C-4EF2-9131-CD8DBE8F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B4A740-EF4A-49A1-A217-9B33F980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01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28043-A985-4990-8C06-1AF4898F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7E2EC4-3814-453B-BB57-5982FA35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59BC81-54CF-4B96-BA95-9CC05634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A30974-30AF-433E-AE00-E372E9BE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2B88A3-70FA-4ACE-BEEF-67E3455F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17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6702EFB-5168-458E-A062-9851EAB95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D969F9-9A10-4ABA-8A8A-27AA23E58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0ACA57-5054-46A4-98EC-1604439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AA7738-B816-471C-8A7A-FDB398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C0DD4E-04F1-4FE1-916F-B50F7A50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1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34515-7A61-4A24-B71D-9E5B10A3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8C9AE4-343D-41D2-814A-4D3CFE9E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11460-0D1B-40E9-9434-0BFCCB5E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9E903A-DD32-42BD-BE0B-F958DBA4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5D9CE-ED10-4746-99DD-E27B5CD2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5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91B54-DFDA-4363-8129-A0CBC34D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7516BC-DA61-4C48-941A-D93E402A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A508DB-4494-462B-8B01-76E2B066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FF9DB-3878-41CA-97D0-C19CF645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F9D2A7-2F6F-47E3-9D4F-6EA52C3A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61D9E-0D3A-4466-8D17-428993F6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45B013-818A-4B14-984C-65C46932B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708E62-F1AC-4AB8-996B-413579DD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B178A8-5C32-4042-81FD-52B8FC42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989C43-2548-4D11-B445-2CEAB497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F62B95-31B7-43C1-8B70-B39457CF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94986-CF2A-4514-9550-B2413028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CB9500-B911-4F9C-B963-ED819FF6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1E9270-CC70-40F0-B52F-8C6D303A8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673DD7-1BBA-456A-B43F-C693E1489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A3A29D5-9FF4-4836-BE06-B99BF4A2F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94C2413-39FF-45DF-897F-5118E318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2674204-CF9E-4688-B207-61BDD000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8D49621-0BA0-4E46-84EB-9E576402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31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55BE9-604F-4636-848B-DD5519EE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FEE0B25-C176-4281-A90C-1B2CC376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33869A-0AA0-4205-A68B-AE45971E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7B2796-0F6B-4450-8767-0528A1A1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7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1D66D4C-CA45-47DF-B1A0-27DCF34F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619CC71-7941-4BDB-A475-D8ADBB81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78516B-B957-48E0-9106-5C9415CE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2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9C7B38-DCBF-430B-AFF5-64461E77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7A1E86-B6C7-434B-AE36-480986E9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4AB50BC-62B4-467E-8B3A-5A3895DA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04ECB3-5682-4D94-86D0-39F41B5A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D05F218-7342-48FE-ADB5-A8764FDC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B45D15-5661-42E6-82E3-43C24A3D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2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408E6-E721-4CDE-A17D-2F346FED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B45F994-8939-4AB7-9ADF-CCC398A1F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454A1E-04F9-4074-A7A5-3D6A21F00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A20308-AB06-4E6E-BB50-49040EB3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5FCB90-7ECB-4C98-8284-BDA5BE6F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9778C2-217C-46C4-9A56-3B633431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79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E11FA3B-839F-4295-AC8C-61CE3F00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46F574-3CB7-410E-A3E7-DDB1BA83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F2EFBA-3A03-4CC9-B7A6-92606E847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36DC-3126-40A5-9A11-A26307966276}" type="datetimeFigureOut">
              <a:rPr lang="fi-FI" smtClean="0"/>
              <a:t>18.2.2021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6EFAE0-CA2D-4923-A4EB-9D1D8A97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E9FE79-DF57-4E52-9CC7-A2202740D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8FD8-68C6-4CF0-8E4C-76F7EAEF80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7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70C943C-69D9-4424-AC53-8D64DA52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FC1908-7E1D-4910-A326-95E93255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5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DE02F6A-EDCC-4FA6-AAE6-94C48158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1" y="22623"/>
            <a:ext cx="9380537" cy="70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786314F-97F8-479B-9644-AAC2EE7AFF8F}"/>
              </a:ext>
            </a:extLst>
          </p:cNvPr>
          <p:cNvSpPr/>
          <p:nvPr/>
        </p:nvSpPr>
        <p:spPr>
          <a:xfrm>
            <a:off x="452761" y="168676"/>
            <a:ext cx="11398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rgbClr val="020202"/>
                </a:solidFill>
                <a:latin typeface="Economica"/>
              </a:rPr>
              <a:t>Säädyttömien asema</a:t>
            </a:r>
          </a:p>
          <a:p>
            <a:endParaRPr lang="fi-FI" b="1" dirty="0">
              <a:solidFill>
                <a:srgbClr val="020202"/>
              </a:solidFill>
              <a:latin typeface="Economica"/>
            </a:endParaRPr>
          </a:p>
          <a:p>
            <a:endParaRPr lang="fi-FI" dirty="0">
              <a:latin typeface="Economica"/>
            </a:endParaRP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1800-luvulla kasvoi </a:t>
            </a:r>
            <a:r>
              <a:rPr lang="fi-FI" sz="2800" i="1" dirty="0">
                <a:solidFill>
                  <a:srgbClr val="333333"/>
                </a:solidFill>
                <a:latin typeface="Arial" panose="020B0604020202020204" pitchFamily="34" charset="0"/>
              </a:rPr>
              <a:t>säädyttömien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joukko ja tätä kasvua joudutti </a:t>
            </a:r>
            <a:r>
              <a:rPr lang="fi-FI" sz="2800" i="1" dirty="0">
                <a:solidFill>
                  <a:srgbClr val="333333"/>
                </a:solidFill>
                <a:latin typeface="Arial" panose="020B0604020202020204" pitchFamily="34" charset="0"/>
              </a:rPr>
              <a:t>teollistuminen.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Maaseudulla taloilla oli työväkenä renkiä, piikoja ja muonamiehiä. Muonamiehet tekivät talollisille töitä ja saivat osan palkastaan ruokana, ”muonana”.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Vuokrapalstojaan viljelivät lampuodit ja torpparit. Tämän lisäksi oli irtainta työväkeä kuten mäkitupalaisia ja loisia, jotka olivat </a:t>
            </a:r>
            <a:r>
              <a:rPr lang="fi-FI" sz="2800" i="1" dirty="0">
                <a:solidFill>
                  <a:srgbClr val="333333"/>
                </a:solidFill>
                <a:latin typeface="Arial" panose="020B0604020202020204" pitchFamily="34" charset="0"/>
              </a:rPr>
              <a:t>ilman työsuhdetta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Kaupungeissa oli myös </a:t>
            </a:r>
            <a:r>
              <a:rPr lang="fi-FI" sz="2800" i="1" dirty="0">
                <a:solidFill>
                  <a:srgbClr val="333333"/>
                </a:solidFill>
                <a:latin typeface="Arial" panose="020B0604020202020204" pitchFamily="34" charset="0"/>
              </a:rPr>
              <a:t>palvelusväkeä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fi-FI" sz="2800" i="1" dirty="0">
                <a:solidFill>
                  <a:srgbClr val="333333"/>
                </a:solidFill>
                <a:latin typeface="Arial" panose="020B0604020202020204" pitchFamily="34" charset="0"/>
              </a:rPr>
              <a:t>renkejä ja piikoja</a:t>
            </a: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Teollistumisen käynnistyessä 1800-luvun loppupuolella kaupungeissa majaili myös suuri joukko teollisuustyöntekijöitä.</a:t>
            </a:r>
          </a:p>
        </p:txBody>
      </p:sp>
    </p:spTree>
    <p:extLst>
      <p:ext uri="{BB962C8B-B14F-4D97-AF65-F5344CB8AC3E}">
        <p14:creationId xmlns:p14="http://schemas.microsoft.com/office/powerpoint/2010/main" val="23359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E1B1DC0-73AD-4162-BB84-0108472B5C9C}"/>
              </a:ext>
            </a:extLst>
          </p:cNvPr>
          <p:cNvSpPr/>
          <p:nvPr/>
        </p:nvSpPr>
        <p:spPr>
          <a:xfrm>
            <a:off x="284085" y="151179"/>
            <a:ext cx="1121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Maaseudulla ihmisen aseman sosiaalisessa verkossa määritti hänen työsuhteensa, tai sen puuttuminen.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C1E0317-B020-4FCE-9E2F-CA8C98F9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151179"/>
            <a:ext cx="11069715" cy="99182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F0A5826-3604-4E1E-B858-648E2A1E07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54" y="1200150"/>
            <a:ext cx="7115175" cy="53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2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61F07-2EF4-461A-A4A4-FB018881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333376"/>
            <a:ext cx="5048249" cy="62865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b="1" dirty="0">
                <a:solidFill>
                  <a:srgbClr val="333333"/>
                </a:solidFill>
                <a:latin typeface="Arial" panose="020B0604020202020204" pitchFamily="34" charset="0"/>
              </a:rPr>
              <a:t>Lampuodit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vuokrasivat </a:t>
            </a:r>
            <a:r>
              <a:rPr lang="fi-FI" i="1" dirty="0">
                <a:solidFill>
                  <a:srgbClr val="333333"/>
                </a:solidFill>
                <a:latin typeface="Arial" panose="020B0604020202020204" pitchFamily="34" charset="0"/>
              </a:rPr>
              <a:t>kokonaista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tilaa ja torpparit sai viljeltäväkseen </a:t>
            </a:r>
            <a:r>
              <a:rPr lang="fi-FI" i="1" dirty="0">
                <a:solidFill>
                  <a:srgbClr val="333333"/>
                </a:solidFill>
                <a:latin typeface="Arial" panose="020B0604020202020204" pitchFamily="34" charset="0"/>
              </a:rPr>
              <a:t>palstan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isännän maata.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b="1" dirty="0">
                <a:solidFill>
                  <a:srgbClr val="333333"/>
                </a:solidFill>
                <a:latin typeface="Arial" panose="020B0604020202020204" pitchFamily="34" charset="0"/>
              </a:rPr>
              <a:t>Torpparit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maksoivat vuokransa torpan tuotteina ja joutuivat tekemään myös </a:t>
            </a:r>
            <a:r>
              <a:rPr lang="fi-FI" i="1" dirty="0">
                <a:solidFill>
                  <a:srgbClr val="333333"/>
                </a:solidFill>
                <a:latin typeface="Arial" panose="020B0604020202020204" pitchFamily="34" charset="0"/>
              </a:rPr>
              <a:t>taksvärkkiä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eli päivätyötä isännälleen.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Torpparilaitos oli epäoikeudenmukainen torpparille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-&gt; taksvärkki oli rasite ja vuokrasopimus oli tehty usein suullisesti ilman selvää määräaikaa.</a:t>
            </a: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BB7809-F42E-4C44-B982-8819D6E78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" y="704850"/>
            <a:ext cx="629948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5DC162B-3C67-4A5C-AFD1-DA5B607DF3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087" y="638176"/>
            <a:ext cx="7117673" cy="5108168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4A7D6A1-07F4-4214-B273-2C7CF730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9101" y="476250"/>
            <a:ext cx="3838574" cy="5691188"/>
          </a:xfrm>
        </p:spPr>
        <p:txBody>
          <a:bodyPr/>
          <a:lstStyle/>
          <a:p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Maaseudun seuraavaksi alempi ryhmä oli </a:t>
            </a:r>
            <a:r>
              <a:rPr lang="fi-FI" b="1" dirty="0">
                <a:solidFill>
                  <a:srgbClr val="333333"/>
                </a:solidFill>
                <a:latin typeface="Arial" panose="020B0604020202020204" pitchFamily="34" charset="0"/>
              </a:rPr>
              <a:t>palkolliset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eli </a:t>
            </a:r>
            <a:r>
              <a:rPr lang="fi-FI" b="1" dirty="0">
                <a:solidFill>
                  <a:srgbClr val="333333"/>
                </a:solidFill>
                <a:latin typeface="Arial" panose="020B0604020202020204" pitchFamily="34" charset="0"/>
              </a:rPr>
              <a:t>rengit 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ja </a:t>
            </a:r>
            <a:r>
              <a:rPr lang="fi-FI" b="1" dirty="0">
                <a:solidFill>
                  <a:srgbClr val="333333"/>
                </a:solidFill>
                <a:latin typeface="Arial" panose="020B0604020202020204" pitchFamily="34" charset="0"/>
              </a:rPr>
              <a:t>piiat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, jotka tekivät </a:t>
            </a:r>
            <a:r>
              <a:rPr lang="fi-FI" i="1" dirty="0">
                <a:solidFill>
                  <a:srgbClr val="333333"/>
                </a:solidFill>
                <a:latin typeface="Arial" panose="020B0604020202020204" pitchFamily="34" charset="0"/>
              </a:rPr>
              <a:t>vakituisesti</a:t>
            </a: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 (vuoden kerrallaan) työtä tiloilla ja asuivat talon nurkalla pienessä töllissä</a:t>
            </a: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latin typeface="Arial" panose="020B0604020202020204" pitchFamily="34" charset="0"/>
              </a:rPr>
              <a:t>= mäkitupalaiset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2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45A82DB-2EDA-4E95-B717-A2785E35A40A}"/>
              </a:ext>
            </a:extLst>
          </p:cNvPr>
          <p:cNvSpPr/>
          <p:nvPr/>
        </p:nvSpPr>
        <p:spPr>
          <a:xfrm>
            <a:off x="541539" y="170831"/>
            <a:ext cx="110083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Kaikkein köyhimpiä maaseudulla olivat </a:t>
            </a:r>
            <a:r>
              <a:rPr lang="fi-FI" sz="2800" b="1" dirty="0">
                <a:solidFill>
                  <a:srgbClr val="333333"/>
                </a:solidFill>
                <a:latin typeface="Arial" panose="020B0604020202020204" pitchFamily="34" charset="0"/>
              </a:rPr>
              <a:t>loiset.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sz="2800" b="1" dirty="0">
                <a:solidFill>
                  <a:srgbClr val="333333"/>
                </a:solidFill>
                <a:latin typeface="Arial" panose="020B0604020202020204" pitchFamily="34" charset="0"/>
              </a:rPr>
              <a:t>Loiset</a:t>
            </a:r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olivat joutolaisia, jotka viettivät liikkuvaista elämää tehden tilapäistöitä talosta taloon.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Loisilla ei ollut omaa asuntoa tai edes huonetta vaan he olivat toisten nurkissa, saunassa tai ullakolla (jopa kokonainen perhe)</a:t>
            </a: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Talvisin loiset joutuivat usein kerjuulle ja ”mieron tielle” töiden vähentyessä. </a:t>
            </a:r>
          </a:p>
          <a:p>
            <a:endParaRPr lang="fi-FI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sz="2800" dirty="0">
                <a:solidFill>
                  <a:srgbClr val="333333"/>
                </a:solidFill>
                <a:latin typeface="Arial" panose="020B0604020202020204" pitchFamily="34" charset="0"/>
              </a:rPr>
              <a:t>1800-luvulla loisia oli jopa yli 35% koko väestöstä Savossa ja Itä-Suomessa.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00933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</Words>
  <Application>Microsoft Office PowerPoint</Application>
  <PresentationFormat>Laajakuva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Economica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Juha-Pekka Autio</dc:creator>
  <cp:lastModifiedBy>Juha-Pekka Autio</cp:lastModifiedBy>
  <cp:revision>18</cp:revision>
  <dcterms:created xsi:type="dcterms:W3CDTF">2020-11-06T09:20:53Z</dcterms:created>
  <dcterms:modified xsi:type="dcterms:W3CDTF">2021-02-18T19:34:48Z</dcterms:modified>
</cp:coreProperties>
</file>