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1" r:id="rId2"/>
    <p:sldId id="315" r:id="rId3"/>
    <p:sldId id="341" r:id="rId4"/>
    <p:sldId id="256" r:id="rId5"/>
    <p:sldId id="333" r:id="rId6"/>
    <p:sldId id="314" r:id="rId7"/>
    <p:sldId id="339" r:id="rId8"/>
    <p:sldId id="334" r:id="rId9"/>
    <p:sldId id="327" r:id="rId10"/>
    <p:sldId id="262" r:id="rId11"/>
    <p:sldId id="335" r:id="rId12"/>
    <p:sldId id="336" r:id="rId13"/>
    <p:sldId id="263" r:id="rId14"/>
    <p:sldId id="337" r:id="rId15"/>
    <p:sldId id="264" r:id="rId16"/>
    <p:sldId id="338" r:id="rId17"/>
    <p:sldId id="313" r:id="rId18"/>
    <p:sldId id="268" r:id="rId19"/>
    <p:sldId id="344" r:id="rId20"/>
    <p:sldId id="346" r:id="rId21"/>
    <p:sldId id="348" r:id="rId22"/>
    <p:sldId id="349" r:id="rId23"/>
    <p:sldId id="352" r:id="rId24"/>
    <p:sldId id="350" r:id="rId25"/>
    <p:sldId id="345" r:id="rId26"/>
    <p:sldId id="309" r:id="rId27"/>
    <p:sldId id="276" r:id="rId28"/>
    <p:sldId id="275" r:id="rId29"/>
    <p:sldId id="343" r:id="rId30"/>
    <p:sldId id="278" r:id="rId31"/>
    <p:sldId id="292" r:id="rId32"/>
    <p:sldId id="281" r:id="rId33"/>
    <p:sldId id="270" r:id="rId34"/>
    <p:sldId id="274" r:id="rId35"/>
    <p:sldId id="304" r:id="rId36"/>
    <p:sldId id="277" r:id="rId37"/>
    <p:sldId id="286" r:id="rId38"/>
    <p:sldId id="288" r:id="rId39"/>
    <p:sldId id="284" r:id="rId40"/>
    <p:sldId id="285" r:id="rId41"/>
    <p:sldId id="290" r:id="rId42"/>
    <p:sldId id="340" r:id="rId43"/>
    <p:sldId id="291" r:id="rId44"/>
    <p:sldId id="318" r:id="rId45"/>
    <p:sldId id="321" r:id="rId46"/>
    <p:sldId id="322" r:id="rId47"/>
    <p:sldId id="323" r:id="rId48"/>
    <p:sldId id="308" r:id="rId49"/>
    <p:sldId id="299" r:id="rId50"/>
    <p:sldId id="300" r:id="rId51"/>
    <p:sldId id="301" r:id="rId52"/>
    <p:sldId id="302" r:id="rId53"/>
  </p:sldIdLst>
  <p:sldSz cx="9144000" cy="6858000" type="screen4x3"/>
  <p:notesSz cx="6888163" cy="100187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ppo Sokka" initials="SS" lastIdx="1" clrIdx="0">
    <p:extLst>
      <p:ext uri="{19B8F6BF-5375-455C-9EA6-DF929625EA0E}">
        <p15:presenceInfo xmlns:p15="http://schemas.microsoft.com/office/powerpoint/2012/main" userId="6e0efaadf57e96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CC6600"/>
    <a:srgbClr val="00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1374" y="102"/>
      </p:cViewPr>
      <p:guideLst>
        <p:guide orient="horz" pos="2523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78"/>
    </p:cViewPr>
  </p:sorterViewPr>
  <p:notesViewPr>
    <p:cSldViewPr showGuides="1">
      <p:cViewPr varScale="1">
        <p:scale>
          <a:sx n="91" d="100"/>
          <a:sy n="91" d="100"/>
        </p:scale>
        <p:origin x="2952" y="66"/>
      </p:cViewPr>
      <p:guideLst>
        <p:guide orient="horz" pos="3156"/>
        <p:guide pos="217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05247-7CF3-4297-8613-ED58E3D8B6A9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8A962B-DE85-40CD-BC37-D776A5E4EBEC}">
      <dgm:prSet phldrT="[Teksti]"/>
      <dgm:spPr>
        <a:xfrm>
          <a:off x="3835959" y="10384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76549FB-5AA2-4756-9E92-5DEE75E58642}" type="parTrans" cxnId="{F15C3D27-6E31-4FA7-875A-C53C4C33FCAA}">
      <dgm:prSet/>
      <dgm:spPr/>
      <dgm:t>
        <a:bodyPr/>
        <a:lstStyle/>
        <a:p>
          <a:endParaRPr lang="fi-FI"/>
        </a:p>
      </dgm:t>
    </dgm:pt>
    <dgm:pt modelId="{8352409D-DC36-4EAF-9769-10DB71A50C24}" type="sibTrans" cxnId="{F15C3D27-6E31-4FA7-875A-C53C4C33FCAA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0572088"/>
            <a:gd name="adj4" fmla="val 189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4758569E-7F35-4B67-B34A-FF254C71B936}">
      <dgm:prSet phldrT="[Teksti]"/>
      <dgm:spPr>
        <a:xfrm>
          <a:off x="4864580" y="1792007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4DEC5A4-AF54-4B7E-BCAE-2E379E6E28D6}" type="parTrans" cxnId="{7621DDEF-BAAA-4E33-9898-D4613DEEAB5B}">
      <dgm:prSet/>
      <dgm:spPr/>
      <dgm:t>
        <a:bodyPr/>
        <a:lstStyle/>
        <a:p>
          <a:endParaRPr lang="fi-FI"/>
        </a:p>
      </dgm:t>
    </dgm:pt>
    <dgm:pt modelId="{09B10450-DFA8-4BF7-9246-1FDC60F04168}" type="sibTrans" cxnId="{7621DDEF-BAAA-4E33-9898-D4613DEEAB5B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365294"/>
            <a:gd name="adj4" fmla="val 7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23EE2DA7-E7F4-47D4-9D71-3826E871CCEA}">
      <dgm:prSet phldrT="[Teksti]"/>
      <dgm:spPr>
        <a:xfrm>
          <a:off x="3835959" y="3573630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D7CF36A4-ADB6-40F9-A304-FBC42DF25F31}" type="parTrans" cxnId="{8659464A-0F47-46F2-AB0C-346004A4FC4A}">
      <dgm:prSet/>
      <dgm:spPr/>
      <dgm:t>
        <a:bodyPr/>
        <a:lstStyle/>
        <a:p>
          <a:endParaRPr lang="fi-FI"/>
        </a:p>
      </dgm:t>
    </dgm:pt>
    <dgm:pt modelId="{C283C632-E03F-4BA5-969B-16D788EC5BE9}" type="sibTrans" cxnId="{8659464A-0F47-46F2-AB0C-346004A4FC4A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6110020"/>
            <a:gd name="adj4" fmla="val 44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7A9655CD-3479-4699-8879-458D12877028}">
      <dgm:prSet phldrT="[Teksti]"/>
      <dgm:spPr>
        <a:xfrm>
          <a:off x="1778718" y="3573630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9A3CCED6-7EF5-4ECE-A082-369471B2A608}" type="parTrans" cxnId="{1000CEF8-2931-4D74-B7E9-7F857B313751}">
      <dgm:prSet/>
      <dgm:spPr/>
      <dgm:t>
        <a:bodyPr/>
        <a:lstStyle/>
        <a:p>
          <a:endParaRPr lang="fi-FI"/>
        </a:p>
      </dgm:t>
    </dgm:pt>
    <dgm:pt modelId="{62ABE229-4D60-4F93-83C8-5BD1C8BE5788}" type="sibTrans" cxnId="{1000CEF8-2931-4D74-B7E9-7F857B313751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9772088"/>
            <a:gd name="adj4" fmla="val 81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7C171FA3-DB09-43D0-9BDF-324B6D1FE357}">
      <dgm:prSet phldrT="[Teksti]"/>
      <dgm:spPr>
        <a:xfrm>
          <a:off x="1778718" y="10384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FCEBE013-A7DE-46EB-8B8D-0A32DE7B2340}" type="parTrans" cxnId="{47A8658D-8F06-498C-8B31-0EB9930D54C1}">
      <dgm:prSet/>
      <dgm:spPr/>
      <dgm:t>
        <a:bodyPr/>
        <a:lstStyle/>
        <a:p>
          <a:endParaRPr lang="fi-FI"/>
        </a:p>
      </dgm:t>
    </dgm:pt>
    <dgm:pt modelId="{2D98DBEC-3495-49AB-8D46-C7BB48340206}" type="sibTrans" cxnId="{47A8658D-8F06-498C-8B31-0EB9930D54C1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6910020"/>
            <a:gd name="adj4" fmla="val 152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EBDF4F19-6186-4C53-968A-21E6A94A29E5}">
      <dgm:prSet phldrT="[Teksti]"/>
      <dgm:spPr>
        <a:xfrm>
          <a:off x="750097" y="1792007"/>
          <a:ext cx="922479" cy="9224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fi-F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17C1601-84F3-478E-A2A2-B9FE51A79C01}" type="parTrans" cxnId="{E3BB44D4-3F07-45C8-86B7-94ECC9B7A75C}">
      <dgm:prSet/>
      <dgm:spPr/>
      <dgm:t>
        <a:bodyPr/>
        <a:lstStyle/>
        <a:p>
          <a:endParaRPr lang="fi-FI"/>
        </a:p>
      </dgm:t>
    </dgm:pt>
    <dgm:pt modelId="{9027F860-C333-4BC5-B5DD-FE1B04355660}" type="sibTrans" cxnId="{E3BB44D4-3F07-45C8-86B7-94ECC9B7A75C}">
      <dgm:prSet/>
      <dgm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3165294"/>
            <a:gd name="adj4" fmla="val 115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fi-FI"/>
        </a:p>
      </dgm:t>
    </dgm:pt>
    <dgm:pt modelId="{899E658C-FEAC-4068-B9D3-2CFD6FDCD50E}" type="pres">
      <dgm:prSet presAssocID="{FE805247-7CF3-4297-8613-ED58E3D8B6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DE470DA-38EC-4876-8FDC-B075D309AADA}" type="pres">
      <dgm:prSet presAssocID="{838A962B-DE85-40CD-BC37-D776A5E4EBEC}" presName="dummy" presStyleCnt="0"/>
      <dgm:spPr/>
    </dgm:pt>
    <dgm:pt modelId="{8727C89B-3034-4AB7-9746-2D1FE1430DB6}" type="pres">
      <dgm:prSet presAssocID="{838A962B-DE85-40CD-BC37-D776A5E4EBE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115BFD-DE67-4347-95EB-C73502BDB60F}" type="pres">
      <dgm:prSet presAssocID="{8352409D-DC36-4EAF-9769-10DB71A50C24}" presName="sibTrans" presStyleLbl="node1" presStyleIdx="0" presStyleCnt="6"/>
      <dgm:spPr/>
      <dgm:t>
        <a:bodyPr/>
        <a:lstStyle/>
        <a:p>
          <a:endParaRPr lang="fi-FI"/>
        </a:p>
      </dgm:t>
    </dgm:pt>
    <dgm:pt modelId="{E5D3989A-7C4E-4ECB-8614-03F690493511}" type="pres">
      <dgm:prSet presAssocID="{4758569E-7F35-4B67-B34A-FF254C71B936}" presName="dummy" presStyleCnt="0"/>
      <dgm:spPr/>
    </dgm:pt>
    <dgm:pt modelId="{F8A77305-181F-47A7-A1EC-355647CEBE67}" type="pres">
      <dgm:prSet presAssocID="{4758569E-7F35-4B67-B34A-FF254C71B936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0B0F64-7BC9-45B0-9458-C130A218323A}" type="pres">
      <dgm:prSet presAssocID="{09B10450-DFA8-4BF7-9246-1FDC60F04168}" presName="sibTrans" presStyleLbl="node1" presStyleIdx="1" presStyleCnt="6" custLinFactNeighborX="0" custLinFactNeighborY="-3231"/>
      <dgm:spPr/>
      <dgm:t>
        <a:bodyPr/>
        <a:lstStyle/>
        <a:p>
          <a:endParaRPr lang="fi-FI"/>
        </a:p>
      </dgm:t>
    </dgm:pt>
    <dgm:pt modelId="{F851F41A-1E6E-4EA9-9206-B620BC05B355}" type="pres">
      <dgm:prSet presAssocID="{23EE2DA7-E7F4-47D4-9D71-3826E871CCEA}" presName="dummy" presStyleCnt="0"/>
      <dgm:spPr/>
    </dgm:pt>
    <dgm:pt modelId="{731467E5-D1C9-4071-AF1E-F8C964E155A9}" type="pres">
      <dgm:prSet presAssocID="{23EE2DA7-E7F4-47D4-9D71-3826E871CCEA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1662D77-BF83-4BD1-90A2-4A127C7A877D}" type="pres">
      <dgm:prSet presAssocID="{C283C632-E03F-4BA5-969B-16D788EC5BE9}" presName="sibTrans" presStyleLbl="node1" presStyleIdx="2" presStyleCnt="6"/>
      <dgm:spPr/>
      <dgm:t>
        <a:bodyPr/>
        <a:lstStyle/>
        <a:p>
          <a:endParaRPr lang="fi-FI"/>
        </a:p>
      </dgm:t>
    </dgm:pt>
    <dgm:pt modelId="{8469B3C7-A4E0-490B-9E33-11F341E4D425}" type="pres">
      <dgm:prSet presAssocID="{7A9655CD-3479-4699-8879-458D12877028}" presName="dummy" presStyleCnt="0"/>
      <dgm:spPr/>
    </dgm:pt>
    <dgm:pt modelId="{CBC9866C-DFCF-4070-A857-A5929BAF35D2}" type="pres">
      <dgm:prSet presAssocID="{7A9655CD-3479-4699-8879-458D12877028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A9D5803-89D3-428C-877F-65BB117927D0}" type="pres">
      <dgm:prSet presAssocID="{62ABE229-4D60-4F93-83C8-5BD1C8BE5788}" presName="sibTrans" presStyleLbl="node1" presStyleIdx="3" presStyleCnt="6"/>
      <dgm:spPr/>
      <dgm:t>
        <a:bodyPr/>
        <a:lstStyle/>
        <a:p>
          <a:endParaRPr lang="fi-FI"/>
        </a:p>
      </dgm:t>
    </dgm:pt>
    <dgm:pt modelId="{96983E1E-EA1F-44E2-BC18-EF7A76D077C1}" type="pres">
      <dgm:prSet presAssocID="{EBDF4F19-6186-4C53-968A-21E6A94A29E5}" presName="dummy" presStyleCnt="0"/>
      <dgm:spPr/>
    </dgm:pt>
    <dgm:pt modelId="{A10C4160-4CB2-4ACB-A053-D8AAB9E0B005}" type="pres">
      <dgm:prSet presAssocID="{EBDF4F19-6186-4C53-968A-21E6A94A29E5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8EA01F-29B4-4739-AA3F-5A973355E4D4}" type="pres">
      <dgm:prSet presAssocID="{9027F860-C333-4BC5-B5DD-FE1B04355660}" presName="sibTrans" presStyleLbl="node1" presStyleIdx="4" presStyleCnt="6"/>
      <dgm:spPr/>
      <dgm:t>
        <a:bodyPr/>
        <a:lstStyle/>
        <a:p>
          <a:endParaRPr lang="fi-FI"/>
        </a:p>
      </dgm:t>
    </dgm:pt>
    <dgm:pt modelId="{BE4298A5-3A25-4A84-8579-CBC055B8D860}" type="pres">
      <dgm:prSet presAssocID="{7C171FA3-DB09-43D0-9BDF-324B6D1FE357}" presName="dummy" presStyleCnt="0"/>
      <dgm:spPr/>
    </dgm:pt>
    <dgm:pt modelId="{028F4739-0843-4CF0-9743-31266F227805}" type="pres">
      <dgm:prSet presAssocID="{7C171FA3-DB09-43D0-9BDF-324B6D1FE35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EBB25F-79D4-4051-B2E9-AF9352AF51EC}" type="pres">
      <dgm:prSet presAssocID="{2D98DBEC-3495-49AB-8D46-C7BB48340206}" presName="sibTrans" presStyleLbl="node1" presStyleIdx="5" presStyleCnt="6"/>
      <dgm:spPr/>
      <dgm:t>
        <a:bodyPr/>
        <a:lstStyle/>
        <a:p>
          <a:endParaRPr lang="fi-FI"/>
        </a:p>
      </dgm:t>
    </dgm:pt>
  </dgm:ptLst>
  <dgm:cxnLst>
    <dgm:cxn modelId="{47A8658D-8F06-498C-8B31-0EB9930D54C1}" srcId="{FE805247-7CF3-4297-8613-ED58E3D8B6A9}" destId="{7C171FA3-DB09-43D0-9BDF-324B6D1FE357}" srcOrd="5" destOrd="0" parTransId="{FCEBE013-A7DE-46EB-8B8D-0A32DE7B2340}" sibTransId="{2D98DBEC-3495-49AB-8D46-C7BB48340206}"/>
    <dgm:cxn modelId="{3FBF9D3A-D614-4A94-B5F0-26F049ED261C}" type="presOf" srcId="{4758569E-7F35-4B67-B34A-FF254C71B936}" destId="{F8A77305-181F-47A7-A1EC-355647CEBE67}" srcOrd="0" destOrd="0" presId="urn:microsoft.com/office/officeart/2005/8/layout/cycle1"/>
    <dgm:cxn modelId="{37DC53A0-3B6F-4C2A-9AC7-7CD110840630}" type="presOf" srcId="{2D98DBEC-3495-49AB-8D46-C7BB48340206}" destId="{0DEBB25F-79D4-4051-B2E9-AF9352AF51EC}" srcOrd="0" destOrd="0" presId="urn:microsoft.com/office/officeart/2005/8/layout/cycle1"/>
    <dgm:cxn modelId="{1000CEF8-2931-4D74-B7E9-7F857B313751}" srcId="{FE805247-7CF3-4297-8613-ED58E3D8B6A9}" destId="{7A9655CD-3479-4699-8879-458D12877028}" srcOrd="3" destOrd="0" parTransId="{9A3CCED6-7EF5-4ECE-A082-369471B2A608}" sibTransId="{62ABE229-4D60-4F93-83C8-5BD1C8BE5788}"/>
    <dgm:cxn modelId="{14A0E9A8-1A7D-4885-AB15-BD2E6107A6FF}" type="presOf" srcId="{838A962B-DE85-40CD-BC37-D776A5E4EBEC}" destId="{8727C89B-3034-4AB7-9746-2D1FE1430DB6}" srcOrd="0" destOrd="0" presId="urn:microsoft.com/office/officeart/2005/8/layout/cycle1"/>
    <dgm:cxn modelId="{5236AA91-9EB9-4CCB-BF95-F4780C92BF39}" type="presOf" srcId="{C283C632-E03F-4BA5-969B-16D788EC5BE9}" destId="{41662D77-BF83-4BD1-90A2-4A127C7A877D}" srcOrd="0" destOrd="0" presId="urn:microsoft.com/office/officeart/2005/8/layout/cycle1"/>
    <dgm:cxn modelId="{37DBE95A-42C5-4361-B10C-E715F4D934FE}" type="presOf" srcId="{7A9655CD-3479-4699-8879-458D12877028}" destId="{CBC9866C-DFCF-4070-A857-A5929BAF35D2}" srcOrd="0" destOrd="0" presId="urn:microsoft.com/office/officeart/2005/8/layout/cycle1"/>
    <dgm:cxn modelId="{7621DDEF-BAAA-4E33-9898-D4613DEEAB5B}" srcId="{FE805247-7CF3-4297-8613-ED58E3D8B6A9}" destId="{4758569E-7F35-4B67-B34A-FF254C71B936}" srcOrd="1" destOrd="0" parTransId="{F4DEC5A4-AF54-4B7E-BCAE-2E379E6E28D6}" sibTransId="{09B10450-DFA8-4BF7-9246-1FDC60F04168}"/>
    <dgm:cxn modelId="{3EF0E389-60CB-464F-A54F-AACDBC0B4894}" type="presOf" srcId="{62ABE229-4D60-4F93-83C8-5BD1C8BE5788}" destId="{BA9D5803-89D3-428C-877F-65BB117927D0}" srcOrd="0" destOrd="0" presId="urn:microsoft.com/office/officeart/2005/8/layout/cycle1"/>
    <dgm:cxn modelId="{84B2FCDF-162C-414B-9ED3-A1C83570946E}" type="presOf" srcId="{9027F860-C333-4BC5-B5DD-FE1B04355660}" destId="{C58EA01F-29B4-4739-AA3F-5A973355E4D4}" srcOrd="0" destOrd="0" presId="urn:microsoft.com/office/officeart/2005/8/layout/cycle1"/>
    <dgm:cxn modelId="{64C9A484-2841-43CA-9462-E021DDBA50D4}" type="presOf" srcId="{FE805247-7CF3-4297-8613-ED58E3D8B6A9}" destId="{899E658C-FEAC-4068-B9D3-2CFD6FDCD50E}" srcOrd="0" destOrd="0" presId="urn:microsoft.com/office/officeart/2005/8/layout/cycle1"/>
    <dgm:cxn modelId="{B75A2327-F040-49C7-8C5A-B48CAAC53777}" type="presOf" srcId="{09B10450-DFA8-4BF7-9246-1FDC60F04168}" destId="{E10B0F64-7BC9-45B0-9458-C130A218323A}" srcOrd="0" destOrd="0" presId="urn:microsoft.com/office/officeart/2005/8/layout/cycle1"/>
    <dgm:cxn modelId="{68480D83-FD96-44DA-8B16-44EACF174ABB}" type="presOf" srcId="{EBDF4F19-6186-4C53-968A-21E6A94A29E5}" destId="{A10C4160-4CB2-4ACB-A053-D8AAB9E0B005}" srcOrd="0" destOrd="0" presId="urn:microsoft.com/office/officeart/2005/8/layout/cycle1"/>
    <dgm:cxn modelId="{F15C3D27-6E31-4FA7-875A-C53C4C33FCAA}" srcId="{FE805247-7CF3-4297-8613-ED58E3D8B6A9}" destId="{838A962B-DE85-40CD-BC37-D776A5E4EBEC}" srcOrd="0" destOrd="0" parTransId="{176549FB-5AA2-4756-9E92-5DEE75E58642}" sibTransId="{8352409D-DC36-4EAF-9769-10DB71A50C24}"/>
    <dgm:cxn modelId="{8659464A-0F47-46F2-AB0C-346004A4FC4A}" srcId="{FE805247-7CF3-4297-8613-ED58E3D8B6A9}" destId="{23EE2DA7-E7F4-47D4-9D71-3826E871CCEA}" srcOrd="2" destOrd="0" parTransId="{D7CF36A4-ADB6-40F9-A304-FBC42DF25F31}" sibTransId="{C283C632-E03F-4BA5-969B-16D788EC5BE9}"/>
    <dgm:cxn modelId="{45A6A52B-5150-49D9-B7BF-12C73B846367}" type="presOf" srcId="{23EE2DA7-E7F4-47D4-9D71-3826E871CCEA}" destId="{731467E5-D1C9-4071-AF1E-F8C964E155A9}" srcOrd="0" destOrd="0" presId="urn:microsoft.com/office/officeart/2005/8/layout/cycle1"/>
    <dgm:cxn modelId="{E3BB44D4-3F07-45C8-86B7-94ECC9B7A75C}" srcId="{FE805247-7CF3-4297-8613-ED58E3D8B6A9}" destId="{EBDF4F19-6186-4C53-968A-21E6A94A29E5}" srcOrd="4" destOrd="0" parTransId="{D17C1601-84F3-478E-A2A2-B9FE51A79C01}" sibTransId="{9027F860-C333-4BC5-B5DD-FE1B04355660}"/>
    <dgm:cxn modelId="{F7B2CB4E-1982-4DA6-8635-60C60966A734}" type="presOf" srcId="{8352409D-DC36-4EAF-9769-10DB71A50C24}" destId="{22115BFD-DE67-4347-95EB-C73502BDB60F}" srcOrd="0" destOrd="0" presId="urn:microsoft.com/office/officeart/2005/8/layout/cycle1"/>
    <dgm:cxn modelId="{A6570CE5-75E1-4460-942E-D924F2A66C33}" type="presOf" srcId="{7C171FA3-DB09-43D0-9BDF-324B6D1FE357}" destId="{028F4739-0843-4CF0-9743-31266F227805}" srcOrd="0" destOrd="0" presId="urn:microsoft.com/office/officeart/2005/8/layout/cycle1"/>
    <dgm:cxn modelId="{328F0B56-E6BF-4FD7-8006-569A14D07C6A}" type="presParOf" srcId="{899E658C-FEAC-4068-B9D3-2CFD6FDCD50E}" destId="{CDE470DA-38EC-4876-8FDC-B075D309AADA}" srcOrd="0" destOrd="0" presId="urn:microsoft.com/office/officeart/2005/8/layout/cycle1"/>
    <dgm:cxn modelId="{6F3CA7BC-2672-447F-B6D2-1822E2548135}" type="presParOf" srcId="{899E658C-FEAC-4068-B9D3-2CFD6FDCD50E}" destId="{8727C89B-3034-4AB7-9746-2D1FE1430DB6}" srcOrd="1" destOrd="0" presId="urn:microsoft.com/office/officeart/2005/8/layout/cycle1"/>
    <dgm:cxn modelId="{A43ACE90-6276-42E4-9CBF-11C749170964}" type="presParOf" srcId="{899E658C-FEAC-4068-B9D3-2CFD6FDCD50E}" destId="{22115BFD-DE67-4347-95EB-C73502BDB60F}" srcOrd="2" destOrd="0" presId="urn:microsoft.com/office/officeart/2005/8/layout/cycle1"/>
    <dgm:cxn modelId="{957E04D6-3AAF-4D6C-BBED-D9B76EAF110E}" type="presParOf" srcId="{899E658C-FEAC-4068-B9D3-2CFD6FDCD50E}" destId="{E5D3989A-7C4E-4ECB-8614-03F690493511}" srcOrd="3" destOrd="0" presId="urn:microsoft.com/office/officeart/2005/8/layout/cycle1"/>
    <dgm:cxn modelId="{82C3FF77-4823-430D-8CF8-CD395DFDEF72}" type="presParOf" srcId="{899E658C-FEAC-4068-B9D3-2CFD6FDCD50E}" destId="{F8A77305-181F-47A7-A1EC-355647CEBE67}" srcOrd="4" destOrd="0" presId="urn:microsoft.com/office/officeart/2005/8/layout/cycle1"/>
    <dgm:cxn modelId="{7CD573C7-1B02-4376-917A-D494E2A07600}" type="presParOf" srcId="{899E658C-FEAC-4068-B9D3-2CFD6FDCD50E}" destId="{E10B0F64-7BC9-45B0-9458-C130A218323A}" srcOrd="5" destOrd="0" presId="urn:microsoft.com/office/officeart/2005/8/layout/cycle1"/>
    <dgm:cxn modelId="{A3A99670-EC07-4831-891C-BE9A5F56C530}" type="presParOf" srcId="{899E658C-FEAC-4068-B9D3-2CFD6FDCD50E}" destId="{F851F41A-1E6E-4EA9-9206-B620BC05B355}" srcOrd="6" destOrd="0" presId="urn:microsoft.com/office/officeart/2005/8/layout/cycle1"/>
    <dgm:cxn modelId="{5A83DC1E-D556-4496-A172-93E7C9BD7012}" type="presParOf" srcId="{899E658C-FEAC-4068-B9D3-2CFD6FDCD50E}" destId="{731467E5-D1C9-4071-AF1E-F8C964E155A9}" srcOrd="7" destOrd="0" presId="urn:microsoft.com/office/officeart/2005/8/layout/cycle1"/>
    <dgm:cxn modelId="{CF180E1E-A49D-4EF3-A2FB-BF5ABC77F86C}" type="presParOf" srcId="{899E658C-FEAC-4068-B9D3-2CFD6FDCD50E}" destId="{41662D77-BF83-4BD1-90A2-4A127C7A877D}" srcOrd="8" destOrd="0" presId="urn:microsoft.com/office/officeart/2005/8/layout/cycle1"/>
    <dgm:cxn modelId="{8C516325-304D-4D6D-A940-AF544DCB980D}" type="presParOf" srcId="{899E658C-FEAC-4068-B9D3-2CFD6FDCD50E}" destId="{8469B3C7-A4E0-490B-9E33-11F341E4D425}" srcOrd="9" destOrd="0" presId="urn:microsoft.com/office/officeart/2005/8/layout/cycle1"/>
    <dgm:cxn modelId="{F3A77745-D3A0-49C5-8008-9FC1BF742BCC}" type="presParOf" srcId="{899E658C-FEAC-4068-B9D3-2CFD6FDCD50E}" destId="{CBC9866C-DFCF-4070-A857-A5929BAF35D2}" srcOrd="10" destOrd="0" presId="urn:microsoft.com/office/officeart/2005/8/layout/cycle1"/>
    <dgm:cxn modelId="{8CD4D6B9-2A87-4420-A524-43CF815C9080}" type="presParOf" srcId="{899E658C-FEAC-4068-B9D3-2CFD6FDCD50E}" destId="{BA9D5803-89D3-428C-877F-65BB117927D0}" srcOrd="11" destOrd="0" presId="urn:microsoft.com/office/officeart/2005/8/layout/cycle1"/>
    <dgm:cxn modelId="{CDE07838-038C-4C86-BD5D-E033635715AE}" type="presParOf" srcId="{899E658C-FEAC-4068-B9D3-2CFD6FDCD50E}" destId="{96983E1E-EA1F-44E2-BC18-EF7A76D077C1}" srcOrd="12" destOrd="0" presId="urn:microsoft.com/office/officeart/2005/8/layout/cycle1"/>
    <dgm:cxn modelId="{B481AD07-3E8E-4E7A-8D2B-B24E43EB9DC6}" type="presParOf" srcId="{899E658C-FEAC-4068-B9D3-2CFD6FDCD50E}" destId="{A10C4160-4CB2-4ACB-A053-D8AAB9E0B005}" srcOrd="13" destOrd="0" presId="urn:microsoft.com/office/officeart/2005/8/layout/cycle1"/>
    <dgm:cxn modelId="{2088269D-1E04-4FCA-A568-E40A2907AD48}" type="presParOf" srcId="{899E658C-FEAC-4068-B9D3-2CFD6FDCD50E}" destId="{C58EA01F-29B4-4739-AA3F-5A973355E4D4}" srcOrd="14" destOrd="0" presId="urn:microsoft.com/office/officeart/2005/8/layout/cycle1"/>
    <dgm:cxn modelId="{FA529DEC-3BD6-4BA4-B789-8239C18FA896}" type="presParOf" srcId="{899E658C-FEAC-4068-B9D3-2CFD6FDCD50E}" destId="{BE4298A5-3A25-4A84-8579-CBC055B8D860}" srcOrd="15" destOrd="0" presId="urn:microsoft.com/office/officeart/2005/8/layout/cycle1"/>
    <dgm:cxn modelId="{074E2BBB-AAF9-4EDB-833D-580434C0333B}" type="presParOf" srcId="{899E658C-FEAC-4068-B9D3-2CFD6FDCD50E}" destId="{028F4739-0843-4CF0-9743-31266F227805}" srcOrd="16" destOrd="0" presId="urn:microsoft.com/office/officeart/2005/8/layout/cycle1"/>
    <dgm:cxn modelId="{54713911-D8B3-42D1-AD0D-CAB6438487AC}" type="presParOf" srcId="{899E658C-FEAC-4068-B9D3-2CFD6FDCD50E}" destId="{0DEBB25F-79D4-4051-B2E9-AF9352AF51E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E0122-7228-429F-8275-6E233B291E5D}" type="doc">
      <dgm:prSet loTypeId="urn:microsoft.com/office/officeart/2005/8/layout/chart3" loCatId="cycle" qsTypeId="urn:microsoft.com/office/officeart/2005/8/quickstyle/3d2" qsCatId="3D" csTypeId="urn:microsoft.com/office/officeart/2005/8/colors/colorful3" csCatId="colorful" phldr="1"/>
      <dgm:spPr/>
    </dgm:pt>
    <dgm:pt modelId="{463363DD-72E6-47BC-A04C-706303A86B17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16ED7E63-4AAB-4C9F-BE7A-F98A84678DE6}" type="parTrans" cxnId="{85EED5ED-166F-4A83-B655-AD398C517626}">
      <dgm:prSet/>
      <dgm:spPr/>
      <dgm:t>
        <a:bodyPr/>
        <a:lstStyle/>
        <a:p>
          <a:endParaRPr lang="fi-FI"/>
        </a:p>
      </dgm:t>
    </dgm:pt>
    <dgm:pt modelId="{BD810B08-33F4-466D-A2A9-88C7724BA462}" type="sibTrans" cxnId="{85EED5ED-166F-4A83-B655-AD398C517626}">
      <dgm:prSet/>
      <dgm:spPr/>
      <dgm:t>
        <a:bodyPr/>
        <a:lstStyle/>
        <a:p>
          <a:endParaRPr lang="fi-FI"/>
        </a:p>
      </dgm:t>
    </dgm:pt>
    <dgm:pt modelId="{34EE3023-DDC3-474F-994B-F4E64823D8ED}">
      <dgm:prSet phldrT="[Teksti]"/>
      <dgm:spPr/>
      <dgm:t>
        <a:bodyPr/>
        <a:lstStyle/>
        <a:p>
          <a:endParaRPr lang="fi-FI" dirty="0"/>
        </a:p>
      </dgm:t>
    </dgm:pt>
    <dgm:pt modelId="{72C58DB3-C7D5-449F-A6BC-1E857D228379}" type="parTrans" cxnId="{994406D5-5789-45C6-8D31-3BA6137EAA04}">
      <dgm:prSet/>
      <dgm:spPr/>
      <dgm:t>
        <a:bodyPr/>
        <a:lstStyle/>
        <a:p>
          <a:endParaRPr lang="fi-FI"/>
        </a:p>
      </dgm:t>
    </dgm:pt>
    <dgm:pt modelId="{64E67FFF-17DC-4EF2-90B0-F4525152266C}" type="sibTrans" cxnId="{994406D5-5789-45C6-8D31-3BA6137EAA04}">
      <dgm:prSet/>
      <dgm:spPr/>
      <dgm:t>
        <a:bodyPr/>
        <a:lstStyle/>
        <a:p>
          <a:endParaRPr lang="fi-FI"/>
        </a:p>
      </dgm:t>
    </dgm:pt>
    <dgm:pt modelId="{80FF434B-B26A-4BE4-A9B6-0D077C0CEC5A}">
      <dgm:prSet phldrT="[Teksti]"/>
      <dgm:spPr/>
      <dgm:t>
        <a:bodyPr/>
        <a:lstStyle/>
        <a:p>
          <a:endParaRPr lang="fi-FI" dirty="0"/>
        </a:p>
      </dgm:t>
    </dgm:pt>
    <dgm:pt modelId="{DE36D05F-A94E-42A6-A3B4-915E1C66E7A9}" type="parTrans" cxnId="{38838EE0-9000-4CE2-99F9-DCB1245AECEF}">
      <dgm:prSet/>
      <dgm:spPr/>
      <dgm:t>
        <a:bodyPr/>
        <a:lstStyle/>
        <a:p>
          <a:endParaRPr lang="fi-FI"/>
        </a:p>
      </dgm:t>
    </dgm:pt>
    <dgm:pt modelId="{3C1D5209-F14A-4882-A37B-9CB29DCFAD3C}" type="sibTrans" cxnId="{38838EE0-9000-4CE2-99F9-DCB1245AECEF}">
      <dgm:prSet/>
      <dgm:spPr/>
      <dgm:t>
        <a:bodyPr/>
        <a:lstStyle/>
        <a:p>
          <a:endParaRPr lang="fi-FI"/>
        </a:p>
      </dgm:t>
    </dgm:pt>
    <dgm:pt modelId="{D2E5BB6F-DCB8-4227-833F-DAD5C72EEC41}">
      <dgm:prSet phldrT="[Teksti]"/>
      <dgm:spPr/>
      <dgm:t>
        <a:bodyPr/>
        <a:lstStyle/>
        <a:p>
          <a:endParaRPr lang="fi-FI" dirty="0"/>
        </a:p>
      </dgm:t>
    </dgm:pt>
    <dgm:pt modelId="{CADC9269-05C0-4E36-B402-B499ED46B57E}" type="parTrans" cxnId="{56507846-BBD3-437B-8AFF-6BC74D190755}">
      <dgm:prSet/>
      <dgm:spPr/>
      <dgm:t>
        <a:bodyPr/>
        <a:lstStyle/>
        <a:p>
          <a:endParaRPr lang="fi-FI"/>
        </a:p>
      </dgm:t>
    </dgm:pt>
    <dgm:pt modelId="{02577DF5-3443-4908-8B92-2B38EFA36FBB}" type="sibTrans" cxnId="{56507846-BBD3-437B-8AFF-6BC74D190755}">
      <dgm:prSet/>
      <dgm:spPr/>
      <dgm:t>
        <a:bodyPr/>
        <a:lstStyle/>
        <a:p>
          <a:endParaRPr lang="fi-FI"/>
        </a:p>
      </dgm:t>
    </dgm:pt>
    <dgm:pt modelId="{6D8447E8-AA66-4D3F-A8F5-57E5F3361EA7}">
      <dgm:prSet phldrT="[Teksti]"/>
      <dgm:spPr/>
      <dgm:t>
        <a:bodyPr/>
        <a:lstStyle/>
        <a:p>
          <a:endParaRPr lang="fi-FI" dirty="0"/>
        </a:p>
      </dgm:t>
    </dgm:pt>
    <dgm:pt modelId="{BA89EE3A-41F1-445A-BA73-4E33F2FD5453}" type="parTrans" cxnId="{AA4448C5-61F2-49BD-AD22-06A43CA1C154}">
      <dgm:prSet/>
      <dgm:spPr/>
      <dgm:t>
        <a:bodyPr/>
        <a:lstStyle/>
        <a:p>
          <a:endParaRPr lang="fi-FI"/>
        </a:p>
      </dgm:t>
    </dgm:pt>
    <dgm:pt modelId="{1A6A1D77-C634-4F1E-AC3E-9228D2BC6812}" type="sibTrans" cxnId="{AA4448C5-61F2-49BD-AD22-06A43CA1C154}">
      <dgm:prSet/>
      <dgm:spPr/>
      <dgm:t>
        <a:bodyPr/>
        <a:lstStyle/>
        <a:p>
          <a:endParaRPr lang="fi-FI"/>
        </a:p>
      </dgm:t>
    </dgm:pt>
    <dgm:pt modelId="{B00F90A4-9109-45C0-839B-562C986867D7}">
      <dgm:prSet phldrT="[Teksti]"/>
      <dgm:spPr/>
      <dgm:t>
        <a:bodyPr/>
        <a:lstStyle/>
        <a:p>
          <a:endParaRPr lang="fi-FI" dirty="0"/>
        </a:p>
      </dgm:t>
    </dgm:pt>
    <dgm:pt modelId="{2CC9B8E1-2100-49E4-8C07-0A35F170FDF1}" type="parTrans" cxnId="{57CC1B1D-AB7B-4491-8EC1-9C6D16928802}">
      <dgm:prSet/>
      <dgm:spPr/>
      <dgm:t>
        <a:bodyPr/>
        <a:lstStyle/>
        <a:p>
          <a:endParaRPr lang="fi-FI"/>
        </a:p>
      </dgm:t>
    </dgm:pt>
    <dgm:pt modelId="{D6B4A793-2E6D-4D52-9559-9CDE67BEA236}" type="sibTrans" cxnId="{57CC1B1D-AB7B-4491-8EC1-9C6D16928802}">
      <dgm:prSet/>
      <dgm:spPr/>
      <dgm:t>
        <a:bodyPr/>
        <a:lstStyle/>
        <a:p>
          <a:endParaRPr lang="fi-FI"/>
        </a:p>
      </dgm:t>
    </dgm:pt>
    <dgm:pt modelId="{C9AC77B6-DF04-4925-9952-CFDA70702799}" type="pres">
      <dgm:prSet presAssocID="{CACE0122-7228-429F-8275-6E233B291E5D}" presName="compositeShape" presStyleCnt="0">
        <dgm:presLayoutVars>
          <dgm:chMax val="7"/>
          <dgm:dir/>
          <dgm:resizeHandles val="exact"/>
        </dgm:presLayoutVars>
      </dgm:prSet>
      <dgm:spPr/>
    </dgm:pt>
    <dgm:pt modelId="{514B0F69-5321-4F83-87EC-5E400DF33626}" type="pres">
      <dgm:prSet presAssocID="{CACE0122-7228-429F-8275-6E233B291E5D}" presName="wedge1" presStyleLbl="node1" presStyleIdx="0" presStyleCnt="6" custLinFactNeighborX="-2430" custLinFactNeighborY="5317"/>
      <dgm:spPr/>
      <dgm:t>
        <a:bodyPr/>
        <a:lstStyle/>
        <a:p>
          <a:endParaRPr lang="fi-FI"/>
        </a:p>
      </dgm:t>
    </dgm:pt>
    <dgm:pt modelId="{61822E67-BB50-4BF1-ABEE-B14AB6E4C881}" type="pres">
      <dgm:prSet presAssocID="{CACE0122-7228-429F-8275-6E233B291E5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346205E-83E2-4F64-9B54-064674C3F16B}" type="pres">
      <dgm:prSet presAssocID="{CACE0122-7228-429F-8275-6E233B291E5D}" presName="wedge2" presStyleLbl="node1" presStyleIdx="1" presStyleCnt="6"/>
      <dgm:spPr/>
      <dgm:t>
        <a:bodyPr/>
        <a:lstStyle/>
        <a:p>
          <a:endParaRPr lang="fi-FI"/>
        </a:p>
      </dgm:t>
    </dgm:pt>
    <dgm:pt modelId="{8115F12A-0E01-4BA8-87D5-C66B2A828B41}" type="pres">
      <dgm:prSet presAssocID="{CACE0122-7228-429F-8275-6E233B291E5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5E3F23-6102-4B86-83B6-EB4C2111F83D}" type="pres">
      <dgm:prSet presAssocID="{CACE0122-7228-429F-8275-6E233B291E5D}" presName="wedge3" presStyleLbl="node1" presStyleIdx="2" presStyleCnt="6"/>
      <dgm:spPr/>
      <dgm:t>
        <a:bodyPr/>
        <a:lstStyle/>
        <a:p>
          <a:endParaRPr lang="fi-FI"/>
        </a:p>
      </dgm:t>
    </dgm:pt>
    <dgm:pt modelId="{B62793B9-246F-4963-B4DD-DDB805F49448}" type="pres">
      <dgm:prSet presAssocID="{CACE0122-7228-429F-8275-6E233B291E5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9EA19B-42F8-4D2A-BF43-2EF77CB9BC24}" type="pres">
      <dgm:prSet presAssocID="{CACE0122-7228-429F-8275-6E233B291E5D}" presName="wedge4" presStyleLbl="node1" presStyleIdx="3" presStyleCnt="6"/>
      <dgm:spPr/>
      <dgm:t>
        <a:bodyPr/>
        <a:lstStyle/>
        <a:p>
          <a:endParaRPr lang="fi-FI"/>
        </a:p>
      </dgm:t>
    </dgm:pt>
    <dgm:pt modelId="{265AFB18-3E98-4034-BCCD-6576F95527F3}" type="pres">
      <dgm:prSet presAssocID="{CACE0122-7228-429F-8275-6E233B291E5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CAE230F-3C8F-4C69-9423-9D8EE537CD57}" type="pres">
      <dgm:prSet presAssocID="{CACE0122-7228-429F-8275-6E233B291E5D}" presName="wedge5" presStyleLbl="node1" presStyleIdx="4" presStyleCnt="6"/>
      <dgm:spPr/>
      <dgm:t>
        <a:bodyPr/>
        <a:lstStyle/>
        <a:p>
          <a:endParaRPr lang="fi-FI"/>
        </a:p>
      </dgm:t>
    </dgm:pt>
    <dgm:pt modelId="{50E7E3C9-ACB2-4EFD-88D9-CFB8C81F2C6A}" type="pres">
      <dgm:prSet presAssocID="{CACE0122-7228-429F-8275-6E233B291E5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E30113-C11C-40B0-97C3-DB0D4FB428C2}" type="pres">
      <dgm:prSet presAssocID="{CACE0122-7228-429F-8275-6E233B291E5D}" presName="wedge6" presStyleLbl="node1" presStyleIdx="5" presStyleCnt="6"/>
      <dgm:spPr/>
      <dgm:t>
        <a:bodyPr/>
        <a:lstStyle/>
        <a:p>
          <a:endParaRPr lang="fi-FI"/>
        </a:p>
      </dgm:t>
    </dgm:pt>
    <dgm:pt modelId="{72053157-D318-483C-B0A7-E9E8926C80BD}" type="pres">
      <dgm:prSet presAssocID="{CACE0122-7228-429F-8275-6E233B291E5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5EED5ED-166F-4A83-B655-AD398C517626}" srcId="{CACE0122-7228-429F-8275-6E233B291E5D}" destId="{463363DD-72E6-47BC-A04C-706303A86B17}" srcOrd="0" destOrd="0" parTransId="{16ED7E63-4AAB-4C9F-BE7A-F98A84678DE6}" sibTransId="{BD810B08-33F4-466D-A2A9-88C7724BA462}"/>
    <dgm:cxn modelId="{F2AF6D7A-9AED-4E0F-940D-D76F8ED7E127}" type="presOf" srcId="{463363DD-72E6-47BC-A04C-706303A86B17}" destId="{61822E67-BB50-4BF1-ABEE-B14AB6E4C881}" srcOrd="1" destOrd="0" presId="urn:microsoft.com/office/officeart/2005/8/layout/chart3"/>
    <dgm:cxn modelId="{D669B3E9-3762-4B55-B33F-2C4C4C3E46F7}" type="presOf" srcId="{6D8447E8-AA66-4D3F-A8F5-57E5F3361EA7}" destId="{2F9EA19B-42F8-4D2A-BF43-2EF77CB9BC24}" srcOrd="0" destOrd="0" presId="urn:microsoft.com/office/officeart/2005/8/layout/chart3"/>
    <dgm:cxn modelId="{46A79394-A9A5-48F0-A004-BA79041F0C38}" type="presOf" srcId="{6D8447E8-AA66-4D3F-A8F5-57E5F3361EA7}" destId="{265AFB18-3E98-4034-BCCD-6576F95527F3}" srcOrd="1" destOrd="0" presId="urn:microsoft.com/office/officeart/2005/8/layout/chart3"/>
    <dgm:cxn modelId="{D8176F90-F2A5-44B5-8D72-87B55E9779C4}" type="presOf" srcId="{34EE3023-DDC3-474F-994B-F4E64823D8ED}" destId="{31E30113-C11C-40B0-97C3-DB0D4FB428C2}" srcOrd="0" destOrd="0" presId="urn:microsoft.com/office/officeart/2005/8/layout/chart3"/>
    <dgm:cxn modelId="{B5A4EFC9-5FB2-4599-9458-C2511FC64911}" type="presOf" srcId="{34EE3023-DDC3-474F-994B-F4E64823D8ED}" destId="{72053157-D318-483C-B0A7-E9E8926C80BD}" srcOrd="1" destOrd="0" presId="urn:microsoft.com/office/officeart/2005/8/layout/chart3"/>
    <dgm:cxn modelId="{C2239C61-FB29-4EF9-A247-E67984F48A5B}" type="presOf" srcId="{80FF434B-B26A-4BE4-A9B6-0D077C0CEC5A}" destId="{2346205E-83E2-4F64-9B54-064674C3F16B}" srcOrd="0" destOrd="0" presId="urn:microsoft.com/office/officeart/2005/8/layout/chart3"/>
    <dgm:cxn modelId="{893CD021-BF4E-4181-80B3-D0895717B448}" type="presOf" srcId="{B00F90A4-9109-45C0-839B-562C986867D7}" destId="{50E7E3C9-ACB2-4EFD-88D9-CFB8C81F2C6A}" srcOrd="1" destOrd="0" presId="urn:microsoft.com/office/officeart/2005/8/layout/chart3"/>
    <dgm:cxn modelId="{57CC1B1D-AB7B-4491-8EC1-9C6D16928802}" srcId="{CACE0122-7228-429F-8275-6E233B291E5D}" destId="{B00F90A4-9109-45C0-839B-562C986867D7}" srcOrd="4" destOrd="0" parTransId="{2CC9B8E1-2100-49E4-8C07-0A35F170FDF1}" sibTransId="{D6B4A793-2E6D-4D52-9559-9CDE67BEA236}"/>
    <dgm:cxn modelId="{38838EE0-9000-4CE2-99F9-DCB1245AECEF}" srcId="{CACE0122-7228-429F-8275-6E233B291E5D}" destId="{80FF434B-B26A-4BE4-A9B6-0D077C0CEC5A}" srcOrd="1" destOrd="0" parTransId="{DE36D05F-A94E-42A6-A3B4-915E1C66E7A9}" sibTransId="{3C1D5209-F14A-4882-A37B-9CB29DCFAD3C}"/>
    <dgm:cxn modelId="{5D230C2B-1562-4B2B-A208-62E3E9B3507E}" type="presOf" srcId="{D2E5BB6F-DCB8-4227-833F-DAD5C72EEC41}" destId="{AE5E3F23-6102-4B86-83B6-EB4C2111F83D}" srcOrd="0" destOrd="0" presId="urn:microsoft.com/office/officeart/2005/8/layout/chart3"/>
    <dgm:cxn modelId="{5F8A0A74-A1F4-43D5-870C-886E052628E6}" type="presOf" srcId="{D2E5BB6F-DCB8-4227-833F-DAD5C72EEC41}" destId="{B62793B9-246F-4963-B4DD-DDB805F49448}" srcOrd="1" destOrd="0" presId="urn:microsoft.com/office/officeart/2005/8/layout/chart3"/>
    <dgm:cxn modelId="{56507846-BBD3-437B-8AFF-6BC74D190755}" srcId="{CACE0122-7228-429F-8275-6E233B291E5D}" destId="{D2E5BB6F-DCB8-4227-833F-DAD5C72EEC41}" srcOrd="2" destOrd="0" parTransId="{CADC9269-05C0-4E36-B402-B499ED46B57E}" sibTransId="{02577DF5-3443-4908-8B92-2B38EFA36FBB}"/>
    <dgm:cxn modelId="{994406D5-5789-45C6-8D31-3BA6137EAA04}" srcId="{CACE0122-7228-429F-8275-6E233B291E5D}" destId="{34EE3023-DDC3-474F-994B-F4E64823D8ED}" srcOrd="5" destOrd="0" parTransId="{72C58DB3-C7D5-449F-A6BC-1E857D228379}" sibTransId="{64E67FFF-17DC-4EF2-90B0-F4525152266C}"/>
    <dgm:cxn modelId="{D718F5F9-F37C-48AB-9E40-19553D449F23}" type="presOf" srcId="{463363DD-72E6-47BC-A04C-706303A86B17}" destId="{514B0F69-5321-4F83-87EC-5E400DF33626}" srcOrd="0" destOrd="0" presId="urn:microsoft.com/office/officeart/2005/8/layout/chart3"/>
    <dgm:cxn modelId="{E96E65C1-E559-4C72-BC24-DCA557FF5E3F}" type="presOf" srcId="{CACE0122-7228-429F-8275-6E233B291E5D}" destId="{C9AC77B6-DF04-4925-9952-CFDA70702799}" srcOrd="0" destOrd="0" presId="urn:microsoft.com/office/officeart/2005/8/layout/chart3"/>
    <dgm:cxn modelId="{31813FFB-1BDD-4CD2-8FBF-278078C3473F}" type="presOf" srcId="{B00F90A4-9109-45C0-839B-562C986867D7}" destId="{CCAE230F-3C8F-4C69-9423-9D8EE537CD57}" srcOrd="0" destOrd="0" presId="urn:microsoft.com/office/officeart/2005/8/layout/chart3"/>
    <dgm:cxn modelId="{C4F657BF-D760-4160-A840-4F92037CCCD4}" type="presOf" srcId="{80FF434B-B26A-4BE4-A9B6-0D077C0CEC5A}" destId="{8115F12A-0E01-4BA8-87D5-C66B2A828B41}" srcOrd="1" destOrd="0" presId="urn:microsoft.com/office/officeart/2005/8/layout/chart3"/>
    <dgm:cxn modelId="{AA4448C5-61F2-49BD-AD22-06A43CA1C154}" srcId="{CACE0122-7228-429F-8275-6E233B291E5D}" destId="{6D8447E8-AA66-4D3F-A8F5-57E5F3361EA7}" srcOrd="3" destOrd="0" parTransId="{BA89EE3A-41F1-445A-BA73-4E33F2FD5453}" sibTransId="{1A6A1D77-C634-4F1E-AC3E-9228D2BC6812}"/>
    <dgm:cxn modelId="{DD0FFCB1-8C83-4982-8C4B-8A86EEDC0666}" type="presParOf" srcId="{C9AC77B6-DF04-4925-9952-CFDA70702799}" destId="{514B0F69-5321-4F83-87EC-5E400DF33626}" srcOrd="0" destOrd="0" presId="urn:microsoft.com/office/officeart/2005/8/layout/chart3"/>
    <dgm:cxn modelId="{6ABC9CDA-E4AF-476D-B047-20A5CF090158}" type="presParOf" srcId="{C9AC77B6-DF04-4925-9952-CFDA70702799}" destId="{61822E67-BB50-4BF1-ABEE-B14AB6E4C881}" srcOrd="1" destOrd="0" presId="urn:microsoft.com/office/officeart/2005/8/layout/chart3"/>
    <dgm:cxn modelId="{3593493A-CDBF-43BB-AE11-CFB79EFBD76A}" type="presParOf" srcId="{C9AC77B6-DF04-4925-9952-CFDA70702799}" destId="{2346205E-83E2-4F64-9B54-064674C3F16B}" srcOrd="2" destOrd="0" presId="urn:microsoft.com/office/officeart/2005/8/layout/chart3"/>
    <dgm:cxn modelId="{BD26D072-1FC5-4C93-8D33-8D349E66ABBD}" type="presParOf" srcId="{C9AC77B6-DF04-4925-9952-CFDA70702799}" destId="{8115F12A-0E01-4BA8-87D5-C66B2A828B41}" srcOrd="3" destOrd="0" presId="urn:microsoft.com/office/officeart/2005/8/layout/chart3"/>
    <dgm:cxn modelId="{74B795E5-0878-448B-83AE-A4DC2C16963E}" type="presParOf" srcId="{C9AC77B6-DF04-4925-9952-CFDA70702799}" destId="{AE5E3F23-6102-4B86-83B6-EB4C2111F83D}" srcOrd="4" destOrd="0" presId="urn:microsoft.com/office/officeart/2005/8/layout/chart3"/>
    <dgm:cxn modelId="{4ED9FABE-5F4B-40B8-80F9-1678396A6537}" type="presParOf" srcId="{C9AC77B6-DF04-4925-9952-CFDA70702799}" destId="{B62793B9-246F-4963-B4DD-DDB805F49448}" srcOrd="5" destOrd="0" presId="urn:microsoft.com/office/officeart/2005/8/layout/chart3"/>
    <dgm:cxn modelId="{1CBB59B0-AEB8-4AE8-9914-3E831CFF8966}" type="presParOf" srcId="{C9AC77B6-DF04-4925-9952-CFDA70702799}" destId="{2F9EA19B-42F8-4D2A-BF43-2EF77CB9BC24}" srcOrd="6" destOrd="0" presId="urn:microsoft.com/office/officeart/2005/8/layout/chart3"/>
    <dgm:cxn modelId="{EE9C1E22-0151-4200-89F5-596DDC7F252E}" type="presParOf" srcId="{C9AC77B6-DF04-4925-9952-CFDA70702799}" destId="{265AFB18-3E98-4034-BCCD-6576F95527F3}" srcOrd="7" destOrd="0" presId="urn:microsoft.com/office/officeart/2005/8/layout/chart3"/>
    <dgm:cxn modelId="{BD929E1A-435E-4AD7-B5A0-FB576A95BFED}" type="presParOf" srcId="{C9AC77B6-DF04-4925-9952-CFDA70702799}" destId="{CCAE230F-3C8F-4C69-9423-9D8EE537CD57}" srcOrd="8" destOrd="0" presId="urn:microsoft.com/office/officeart/2005/8/layout/chart3"/>
    <dgm:cxn modelId="{CA3A828B-33CC-431E-9E2F-22D97F9639BA}" type="presParOf" srcId="{C9AC77B6-DF04-4925-9952-CFDA70702799}" destId="{50E7E3C9-ACB2-4EFD-88D9-CFB8C81F2C6A}" srcOrd="9" destOrd="0" presId="urn:microsoft.com/office/officeart/2005/8/layout/chart3"/>
    <dgm:cxn modelId="{F6F66600-A173-413F-8A6E-A2891F3CE47A}" type="presParOf" srcId="{C9AC77B6-DF04-4925-9952-CFDA70702799}" destId="{31E30113-C11C-40B0-97C3-DB0D4FB428C2}" srcOrd="10" destOrd="0" presId="urn:microsoft.com/office/officeart/2005/8/layout/chart3"/>
    <dgm:cxn modelId="{D1074C32-4759-4479-9EA5-3B2DF80D32BE}" type="presParOf" srcId="{C9AC77B6-DF04-4925-9952-CFDA70702799}" destId="{72053157-D318-483C-B0A7-E9E8926C80B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05A74-4E51-493C-A5DF-1DE14C0C8BEE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F1457A42-A4ED-450D-835C-5E0EB490215B}">
      <dgm:prSet phldrT="[Teksti]" custT="1"/>
      <dgm:spPr/>
      <dgm:t>
        <a:bodyPr/>
        <a:lstStyle/>
        <a:p>
          <a:r>
            <a:rPr lang="fi-FI" sz="2400" b="1" dirty="0"/>
            <a:t>Oma vastuu</a:t>
          </a:r>
        </a:p>
      </dgm:t>
    </dgm:pt>
    <dgm:pt modelId="{4D43B011-9F40-440C-AE5D-19EC05F60D39}" type="parTrans" cxnId="{D1F221D0-893D-4A76-B32C-22622FD2D1BE}">
      <dgm:prSet/>
      <dgm:spPr/>
      <dgm:t>
        <a:bodyPr/>
        <a:lstStyle/>
        <a:p>
          <a:endParaRPr lang="fi-FI"/>
        </a:p>
      </dgm:t>
    </dgm:pt>
    <dgm:pt modelId="{1A732CE1-B593-4239-B2CD-6B41DF5E93B4}" type="sibTrans" cxnId="{D1F221D0-893D-4A76-B32C-22622FD2D1BE}">
      <dgm:prSet/>
      <dgm:spPr/>
      <dgm:t>
        <a:bodyPr/>
        <a:lstStyle/>
        <a:p>
          <a:endParaRPr lang="fi-FI"/>
        </a:p>
      </dgm:t>
    </dgm:pt>
    <dgm:pt modelId="{43863BC6-772B-4D25-9EB7-95226797BB6D}">
      <dgm:prSet phldrT="[Teksti]" custT="1"/>
      <dgm:spPr/>
      <dgm:t>
        <a:bodyPr/>
        <a:lstStyle/>
        <a:p>
          <a:r>
            <a:rPr lang="fi-FI" sz="2400" b="1" dirty="0"/>
            <a:t>Aktiivisuus</a:t>
          </a:r>
        </a:p>
      </dgm:t>
    </dgm:pt>
    <dgm:pt modelId="{4897C8A7-C2D1-45D5-A6EF-E235DA4BB5B8}" type="parTrans" cxnId="{83704F7B-3CB7-4728-9611-0D37A4491755}">
      <dgm:prSet/>
      <dgm:spPr/>
      <dgm:t>
        <a:bodyPr/>
        <a:lstStyle/>
        <a:p>
          <a:endParaRPr lang="fi-FI"/>
        </a:p>
      </dgm:t>
    </dgm:pt>
    <dgm:pt modelId="{CDE53876-ECD3-4328-9E0A-6893930EC934}" type="sibTrans" cxnId="{83704F7B-3CB7-4728-9611-0D37A4491755}">
      <dgm:prSet/>
      <dgm:spPr/>
      <dgm:t>
        <a:bodyPr/>
        <a:lstStyle/>
        <a:p>
          <a:endParaRPr lang="fi-FI"/>
        </a:p>
      </dgm:t>
    </dgm:pt>
    <dgm:pt modelId="{57FADFC0-0BB6-4B49-9843-1C243B285F18}">
      <dgm:prSet phldrT="[Teksti]" custT="1"/>
      <dgm:spPr/>
      <dgm:t>
        <a:bodyPr/>
        <a:lstStyle/>
        <a:p>
          <a:r>
            <a:rPr lang="fi-FI" sz="2000" b="1" dirty="0"/>
            <a:t>Opiskelun suunnittelu</a:t>
          </a:r>
        </a:p>
      </dgm:t>
    </dgm:pt>
    <dgm:pt modelId="{13A0D48C-A58B-4A57-BA9C-5CDA2D89B478}" type="parTrans" cxnId="{8C65D624-815A-48AD-880A-2D6170DFBA2E}">
      <dgm:prSet/>
      <dgm:spPr/>
      <dgm:t>
        <a:bodyPr/>
        <a:lstStyle/>
        <a:p>
          <a:endParaRPr lang="fi-FI"/>
        </a:p>
      </dgm:t>
    </dgm:pt>
    <dgm:pt modelId="{EA8E1FA2-52BD-4302-A5F1-1DA65F650C58}" type="sibTrans" cxnId="{8C65D624-815A-48AD-880A-2D6170DFBA2E}">
      <dgm:prSet/>
      <dgm:spPr/>
      <dgm:t>
        <a:bodyPr/>
        <a:lstStyle/>
        <a:p>
          <a:endParaRPr lang="fi-FI"/>
        </a:p>
      </dgm:t>
    </dgm:pt>
    <dgm:pt modelId="{7A72BFDB-AD68-4106-BC1D-6F35A067BBD1}" type="pres">
      <dgm:prSet presAssocID="{AFD05A74-4E51-493C-A5DF-1DE14C0C8BEE}" presName="compositeShape" presStyleCnt="0">
        <dgm:presLayoutVars>
          <dgm:chMax val="7"/>
          <dgm:dir/>
          <dgm:resizeHandles val="exact"/>
        </dgm:presLayoutVars>
      </dgm:prSet>
      <dgm:spPr/>
    </dgm:pt>
    <dgm:pt modelId="{4CE5D874-6D61-4E04-8E89-33015EC0780B}" type="pres">
      <dgm:prSet presAssocID="{AFD05A74-4E51-493C-A5DF-1DE14C0C8BEE}" presName="wedge1" presStyleLbl="node1" presStyleIdx="0" presStyleCnt="3" custScaleX="101337" custScaleY="95747"/>
      <dgm:spPr/>
      <dgm:t>
        <a:bodyPr/>
        <a:lstStyle/>
        <a:p>
          <a:endParaRPr lang="fi-FI"/>
        </a:p>
      </dgm:t>
    </dgm:pt>
    <dgm:pt modelId="{C7507055-294A-4C19-BF97-3328B233FAD5}" type="pres">
      <dgm:prSet presAssocID="{AFD05A74-4E51-493C-A5DF-1DE14C0C8BEE}" presName="dummy1a" presStyleCnt="0"/>
      <dgm:spPr/>
    </dgm:pt>
    <dgm:pt modelId="{959A9A94-7A4F-47E2-A828-8998EFE3481C}" type="pres">
      <dgm:prSet presAssocID="{AFD05A74-4E51-493C-A5DF-1DE14C0C8BEE}" presName="dummy1b" presStyleCnt="0"/>
      <dgm:spPr/>
    </dgm:pt>
    <dgm:pt modelId="{E2313275-CB1D-492E-83E8-BAC1622F7E4D}" type="pres">
      <dgm:prSet presAssocID="{AFD05A74-4E51-493C-A5DF-1DE14C0C8B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80FBC0-D03B-4990-8306-06DB3877B95F}" type="pres">
      <dgm:prSet presAssocID="{AFD05A74-4E51-493C-A5DF-1DE14C0C8BEE}" presName="wedge2" presStyleLbl="node1" presStyleIdx="1" presStyleCnt="3"/>
      <dgm:spPr/>
      <dgm:t>
        <a:bodyPr/>
        <a:lstStyle/>
        <a:p>
          <a:endParaRPr lang="fi-FI"/>
        </a:p>
      </dgm:t>
    </dgm:pt>
    <dgm:pt modelId="{1C3C43DD-ED75-4627-B6FA-2CBBF71333B7}" type="pres">
      <dgm:prSet presAssocID="{AFD05A74-4E51-493C-A5DF-1DE14C0C8BEE}" presName="dummy2a" presStyleCnt="0"/>
      <dgm:spPr/>
    </dgm:pt>
    <dgm:pt modelId="{584B32A3-5B8D-481B-A8EC-84F0B9C5DC50}" type="pres">
      <dgm:prSet presAssocID="{AFD05A74-4E51-493C-A5DF-1DE14C0C8BEE}" presName="dummy2b" presStyleCnt="0"/>
      <dgm:spPr/>
    </dgm:pt>
    <dgm:pt modelId="{851B4DEF-8464-45F1-B75C-7D5FE94F102F}" type="pres">
      <dgm:prSet presAssocID="{AFD05A74-4E51-493C-A5DF-1DE14C0C8B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4ECC92-8C3A-44C0-AED9-A6A32B52B30A}" type="pres">
      <dgm:prSet presAssocID="{AFD05A74-4E51-493C-A5DF-1DE14C0C8BEE}" presName="wedge3" presStyleLbl="node1" presStyleIdx="2" presStyleCnt="3"/>
      <dgm:spPr/>
      <dgm:t>
        <a:bodyPr/>
        <a:lstStyle/>
        <a:p>
          <a:endParaRPr lang="fi-FI"/>
        </a:p>
      </dgm:t>
    </dgm:pt>
    <dgm:pt modelId="{15F96E81-EDD0-4DF2-999D-66189E3E4873}" type="pres">
      <dgm:prSet presAssocID="{AFD05A74-4E51-493C-A5DF-1DE14C0C8BEE}" presName="dummy3a" presStyleCnt="0"/>
      <dgm:spPr/>
    </dgm:pt>
    <dgm:pt modelId="{39301D8F-5100-4B19-B224-DC12ACE77F17}" type="pres">
      <dgm:prSet presAssocID="{AFD05A74-4E51-493C-A5DF-1DE14C0C8BEE}" presName="dummy3b" presStyleCnt="0"/>
      <dgm:spPr/>
    </dgm:pt>
    <dgm:pt modelId="{0A58F7C5-F4C1-4620-BC59-985E077E718A}" type="pres">
      <dgm:prSet presAssocID="{AFD05A74-4E51-493C-A5DF-1DE14C0C8B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2708F7D-2E11-41EE-83D4-8A9BE8992A02}" type="pres">
      <dgm:prSet presAssocID="{1A732CE1-B593-4239-B2CD-6B41DF5E93B4}" presName="arrowWedge1" presStyleLbl="fgSibTrans2D1" presStyleIdx="0" presStyleCnt="3"/>
      <dgm:spPr/>
    </dgm:pt>
    <dgm:pt modelId="{F0C732F5-E844-46F5-9054-F26F9ADD1FD0}" type="pres">
      <dgm:prSet presAssocID="{CDE53876-ECD3-4328-9E0A-6893930EC934}" presName="arrowWedge2" presStyleLbl="fgSibTrans2D1" presStyleIdx="1" presStyleCnt="3"/>
      <dgm:spPr/>
    </dgm:pt>
    <dgm:pt modelId="{421A725F-5218-4CAF-95C4-89F67B43A758}" type="pres">
      <dgm:prSet presAssocID="{EA8E1FA2-52BD-4302-A5F1-1DA65F650C58}" presName="arrowWedge3" presStyleLbl="fgSibTrans2D1" presStyleIdx="2" presStyleCnt="3"/>
      <dgm:spPr/>
    </dgm:pt>
  </dgm:ptLst>
  <dgm:cxnLst>
    <dgm:cxn modelId="{8C65D624-815A-48AD-880A-2D6170DFBA2E}" srcId="{AFD05A74-4E51-493C-A5DF-1DE14C0C8BEE}" destId="{57FADFC0-0BB6-4B49-9843-1C243B285F18}" srcOrd="2" destOrd="0" parTransId="{13A0D48C-A58B-4A57-BA9C-5CDA2D89B478}" sibTransId="{EA8E1FA2-52BD-4302-A5F1-1DA65F650C58}"/>
    <dgm:cxn modelId="{83704F7B-3CB7-4728-9611-0D37A4491755}" srcId="{AFD05A74-4E51-493C-A5DF-1DE14C0C8BEE}" destId="{43863BC6-772B-4D25-9EB7-95226797BB6D}" srcOrd="1" destOrd="0" parTransId="{4897C8A7-C2D1-45D5-A6EF-E235DA4BB5B8}" sibTransId="{CDE53876-ECD3-4328-9E0A-6893930EC934}"/>
    <dgm:cxn modelId="{6FD36ABA-3E16-4AC1-9100-943DC46521CD}" type="presOf" srcId="{F1457A42-A4ED-450D-835C-5E0EB490215B}" destId="{4CE5D874-6D61-4E04-8E89-33015EC0780B}" srcOrd="0" destOrd="0" presId="urn:microsoft.com/office/officeart/2005/8/layout/cycle8"/>
    <dgm:cxn modelId="{FBFF066B-48B6-40B7-BE5C-6C09882F4D68}" type="presOf" srcId="{57FADFC0-0BB6-4B49-9843-1C243B285F18}" destId="{AC4ECC92-8C3A-44C0-AED9-A6A32B52B30A}" srcOrd="0" destOrd="0" presId="urn:microsoft.com/office/officeart/2005/8/layout/cycle8"/>
    <dgm:cxn modelId="{D1F221D0-893D-4A76-B32C-22622FD2D1BE}" srcId="{AFD05A74-4E51-493C-A5DF-1DE14C0C8BEE}" destId="{F1457A42-A4ED-450D-835C-5E0EB490215B}" srcOrd="0" destOrd="0" parTransId="{4D43B011-9F40-440C-AE5D-19EC05F60D39}" sibTransId="{1A732CE1-B593-4239-B2CD-6B41DF5E93B4}"/>
    <dgm:cxn modelId="{AB3E06C8-B4BB-4E55-9923-26D062E8EBD1}" type="presOf" srcId="{43863BC6-772B-4D25-9EB7-95226797BB6D}" destId="{1880FBC0-D03B-4990-8306-06DB3877B95F}" srcOrd="0" destOrd="0" presId="urn:microsoft.com/office/officeart/2005/8/layout/cycle8"/>
    <dgm:cxn modelId="{46F6C10B-067A-4E96-9AFA-79F6ECBF2253}" type="presOf" srcId="{43863BC6-772B-4D25-9EB7-95226797BB6D}" destId="{851B4DEF-8464-45F1-B75C-7D5FE94F102F}" srcOrd="1" destOrd="0" presId="urn:microsoft.com/office/officeart/2005/8/layout/cycle8"/>
    <dgm:cxn modelId="{C9972E81-A43B-418F-879C-31FC77551DCB}" type="presOf" srcId="{AFD05A74-4E51-493C-A5DF-1DE14C0C8BEE}" destId="{7A72BFDB-AD68-4106-BC1D-6F35A067BBD1}" srcOrd="0" destOrd="0" presId="urn:microsoft.com/office/officeart/2005/8/layout/cycle8"/>
    <dgm:cxn modelId="{E20AB606-97A8-4D85-9AED-720BDE7A77B0}" type="presOf" srcId="{57FADFC0-0BB6-4B49-9843-1C243B285F18}" destId="{0A58F7C5-F4C1-4620-BC59-985E077E718A}" srcOrd="1" destOrd="0" presId="urn:microsoft.com/office/officeart/2005/8/layout/cycle8"/>
    <dgm:cxn modelId="{50C2C579-8A46-4E92-8D6B-0FAC4A1C67E1}" type="presOf" srcId="{F1457A42-A4ED-450D-835C-5E0EB490215B}" destId="{E2313275-CB1D-492E-83E8-BAC1622F7E4D}" srcOrd="1" destOrd="0" presId="urn:microsoft.com/office/officeart/2005/8/layout/cycle8"/>
    <dgm:cxn modelId="{334F0155-3AFD-404D-A8C7-0A0A31FF8DEB}" type="presParOf" srcId="{7A72BFDB-AD68-4106-BC1D-6F35A067BBD1}" destId="{4CE5D874-6D61-4E04-8E89-33015EC0780B}" srcOrd="0" destOrd="0" presId="urn:microsoft.com/office/officeart/2005/8/layout/cycle8"/>
    <dgm:cxn modelId="{F73CADEA-D605-43A2-9298-660403ADC638}" type="presParOf" srcId="{7A72BFDB-AD68-4106-BC1D-6F35A067BBD1}" destId="{C7507055-294A-4C19-BF97-3328B233FAD5}" srcOrd="1" destOrd="0" presId="urn:microsoft.com/office/officeart/2005/8/layout/cycle8"/>
    <dgm:cxn modelId="{E32A1ECD-D6DA-42A4-855A-F0FE978E93D1}" type="presParOf" srcId="{7A72BFDB-AD68-4106-BC1D-6F35A067BBD1}" destId="{959A9A94-7A4F-47E2-A828-8998EFE3481C}" srcOrd="2" destOrd="0" presId="urn:microsoft.com/office/officeart/2005/8/layout/cycle8"/>
    <dgm:cxn modelId="{56BBE1F8-365C-4B22-B0B0-C7B2AAC9CFDB}" type="presParOf" srcId="{7A72BFDB-AD68-4106-BC1D-6F35A067BBD1}" destId="{E2313275-CB1D-492E-83E8-BAC1622F7E4D}" srcOrd="3" destOrd="0" presId="urn:microsoft.com/office/officeart/2005/8/layout/cycle8"/>
    <dgm:cxn modelId="{E2F0993C-F3FC-4EF6-8EAC-8E4FE4A6DBBB}" type="presParOf" srcId="{7A72BFDB-AD68-4106-BC1D-6F35A067BBD1}" destId="{1880FBC0-D03B-4990-8306-06DB3877B95F}" srcOrd="4" destOrd="0" presId="urn:microsoft.com/office/officeart/2005/8/layout/cycle8"/>
    <dgm:cxn modelId="{0919FBB1-D5DC-4BE5-9E8A-D868C5E8B72E}" type="presParOf" srcId="{7A72BFDB-AD68-4106-BC1D-6F35A067BBD1}" destId="{1C3C43DD-ED75-4627-B6FA-2CBBF71333B7}" srcOrd="5" destOrd="0" presId="urn:microsoft.com/office/officeart/2005/8/layout/cycle8"/>
    <dgm:cxn modelId="{76B3D3DF-D4A8-4B7B-80BC-8B79B0F3E819}" type="presParOf" srcId="{7A72BFDB-AD68-4106-BC1D-6F35A067BBD1}" destId="{584B32A3-5B8D-481B-A8EC-84F0B9C5DC50}" srcOrd="6" destOrd="0" presId="urn:microsoft.com/office/officeart/2005/8/layout/cycle8"/>
    <dgm:cxn modelId="{8C8077E5-7357-4C69-A5C9-7779ACCDB96F}" type="presParOf" srcId="{7A72BFDB-AD68-4106-BC1D-6F35A067BBD1}" destId="{851B4DEF-8464-45F1-B75C-7D5FE94F102F}" srcOrd="7" destOrd="0" presId="urn:microsoft.com/office/officeart/2005/8/layout/cycle8"/>
    <dgm:cxn modelId="{92A32310-0A3E-43A8-A6AB-1E8541B5294B}" type="presParOf" srcId="{7A72BFDB-AD68-4106-BC1D-6F35A067BBD1}" destId="{AC4ECC92-8C3A-44C0-AED9-A6A32B52B30A}" srcOrd="8" destOrd="0" presId="urn:microsoft.com/office/officeart/2005/8/layout/cycle8"/>
    <dgm:cxn modelId="{35C0624F-1A25-4A30-8E2D-CBFB60AA93A4}" type="presParOf" srcId="{7A72BFDB-AD68-4106-BC1D-6F35A067BBD1}" destId="{15F96E81-EDD0-4DF2-999D-66189E3E4873}" srcOrd="9" destOrd="0" presId="urn:microsoft.com/office/officeart/2005/8/layout/cycle8"/>
    <dgm:cxn modelId="{778AB637-6596-47C3-B8B9-0D8D83876E36}" type="presParOf" srcId="{7A72BFDB-AD68-4106-BC1D-6F35A067BBD1}" destId="{39301D8F-5100-4B19-B224-DC12ACE77F17}" srcOrd="10" destOrd="0" presId="urn:microsoft.com/office/officeart/2005/8/layout/cycle8"/>
    <dgm:cxn modelId="{321B3D17-444A-4C0B-A3FC-2B8A0E199179}" type="presParOf" srcId="{7A72BFDB-AD68-4106-BC1D-6F35A067BBD1}" destId="{0A58F7C5-F4C1-4620-BC59-985E077E718A}" srcOrd="11" destOrd="0" presId="urn:microsoft.com/office/officeart/2005/8/layout/cycle8"/>
    <dgm:cxn modelId="{F55F0F87-639B-4DB8-AA85-BDA2D08E2906}" type="presParOf" srcId="{7A72BFDB-AD68-4106-BC1D-6F35A067BBD1}" destId="{12708F7D-2E11-41EE-83D4-8A9BE8992A02}" srcOrd="12" destOrd="0" presId="urn:microsoft.com/office/officeart/2005/8/layout/cycle8"/>
    <dgm:cxn modelId="{F6E66AE7-794A-4025-8678-5DC664A74051}" type="presParOf" srcId="{7A72BFDB-AD68-4106-BC1D-6F35A067BBD1}" destId="{F0C732F5-E844-46F5-9054-F26F9ADD1FD0}" srcOrd="13" destOrd="0" presId="urn:microsoft.com/office/officeart/2005/8/layout/cycle8"/>
    <dgm:cxn modelId="{8B6911B7-CA70-41F6-B52D-101895E5E5CB}" type="presParOf" srcId="{7A72BFDB-AD68-4106-BC1D-6F35A067BBD1}" destId="{421A725F-5218-4CAF-95C4-89F67B43A7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E0122-7228-429F-8275-6E233B291E5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</dgm:pt>
    <dgm:pt modelId="{463363DD-72E6-47BC-A04C-706303A86B17}">
      <dgm:prSet phldrT="[Teksti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sz="1600" b="1"/>
            <a:t> </a:t>
          </a:r>
          <a:endParaRPr lang="fi-FI" sz="1600" b="1" dirty="0"/>
        </a:p>
      </dgm:t>
    </dgm:pt>
    <dgm:pt modelId="{16ED7E63-4AAB-4C9F-BE7A-F98A84678DE6}" type="parTrans" cxnId="{85EED5ED-166F-4A83-B655-AD398C517626}">
      <dgm:prSet/>
      <dgm:spPr/>
      <dgm:t>
        <a:bodyPr/>
        <a:lstStyle/>
        <a:p>
          <a:endParaRPr lang="fi-FI"/>
        </a:p>
      </dgm:t>
    </dgm:pt>
    <dgm:pt modelId="{BD810B08-33F4-466D-A2A9-88C7724BA462}" type="sibTrans" cxnId="{85EED5ED-166F-4A83-B655-AD398C517626}">
      <dgm:prSet/>
      <dgm:spPr>
        <a:ln w="76200">
          <a:solidFill>
            <a:schemeClr val="accent5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i-FI"/>
        </a:p>
      </dgm:t>
    </dgm:pt>
    <dgm:pt modelId="{80FF434B-B26A-4BE4-A9B6-0D077C0CEC5A}">
      <dgm:prSet phldrT="[Teksti]" custT="1"/>
      <dgm:spPr/>
      <dgm:t>
        <a:bodyPr/>
        <a:lstStyle/>
        <a:p>
          <a:r>
            <a:rPr lang="fi-FI" sz="1600" b="1" dirty="0"/>
            <a:t> </a:t>
          </a:r>
        </a:p>
      </dgm:t>
    </dgm:pt>
    <dgm:pt modelId="{DE36D05F-A94E-42A6-A3B4-915E1C66E7A9}" type="parTrans" cxnId="{38838EE0-9000-4CE2-99F9-DCB1245AECEF}">
      <dgm:prSet/>
      <dgm:spPr/>
      <dgm:t>
        <a:bodyPr/>
        <a:lstStyle/>
        <a:p>
          <a:endParaRPr lang="fi-FI"/>
        </a:p>
      </dgm:t>
    </dgm:pt>
    <dgm:pt modelId="{3C1D5209-F14A-4882-A37B-9CB29DCFAD3C}" type="sibTrans" cxnId="{38838EE0-9000-4CE2-99F9-DCB1245AECEF}">
      <dgm:prSet/>
      <dgm:spPr/>
      <dgm:t>
        <a:bodyPr/>
        <a:lstStyle/>
        <a:p>
          <a:endParaRPr lang="fi-FI"/>
        </a:p>
      </dgm:t>
    </dgm:pt>
    <dgm:pt modelId="{EFC10AEE-D427-4E99-9613-6994C5ADA610}">
      <dgm:prSet phldrT="[Teksti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 sz="1600" b="1" dirty="0"/>
            <a:t> </a:t>
          </a:r>
          <a:endParaRPr lang="fi-FI" sz="1600" dirty="0"/>
        </a:p>
      </dgm:t>
    </dgm:pt>
    <dgm:pt modelId="{E545AB21-8B43-40E5-9342-9B29E7B72CCE}" type="parTrans" cxnId="{7F11DF59-E650-434D-AFB7-470C099AD2ED}">
      <dgm:prSet/>
      <dgm:spPr/>
      <dgm:t>
        <a:bodyPr/>
        <a:lstStyle/>
        <a:p>
          <a:endParaRPr lang="fi-FI"/>
        </a:p>
      </dgm:t>
    </dgm:pt>
    <dgm:pt modelId="{DA22C0F5-4AE8-4DD9-B717-FC10CE62D9F8}" type="sibTrans" cxnId="{7F11DF59-E650-434D-AFB7-470C099AD2ED}">
      <dgm:prSet/>
      <dgm:spPr/>
      <dgm:t>
        <a:bodyPr/>
        <a:lstStyle/>
        <a:p>
          <a:endParaRPr lang="fi-FI"/>
        </a:p>
      </dgm:t>
    </dgm:pt>
    <dgm:pt modelId="{0A2F2C6E-5F9D-4AD9-A351-420F608FFA66}">
      <dgm:prSet phldrT="[Teksti]" custT="1"/>
      <dgm:spPr>
        <a:solidFill>
          <a:schemeClr val="bg1">
            <a:lumMod val="85000"/>
          </a:schemeClr>
        </a:solid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fi-FI" sz="1600" dirty="0"/>
        </a:p>
      </dgm:t>
    </dgm:pt>
    <dgm:pt modelId="{1C8CEC89-1F07-43A6-9F9A-0AEDC8BE14B0}" type="sibTrans" cxnId="{519727A8-05B9-4791-A831-6A8FBDEFD150}">
      <dgm:prSet/>
      <dgm:spPr/>
      <dgm:t>
        <a:bodyPr/>
        <a:lstStyle/>
        <a:p>
          <a:endParaRPr lang="fi-FI"/>
        </a:p>
      </dgm:t>
    </dgm:pt>
    <dgm:pt modelId="{ADC614B7-EB80-4BF3-BE87-C4C76632184E}" type="parTrans" cxnId="{519727A8-05B9-4791-A831-6A8FBDEFD150}">
      <dgm:prSet/>
      <dgm:spPr/>
      <dgm:t>
        <a:bodyPr/>
        <a:lstStyle/>
        <a:p>
          <a:endParaRPr lang="fi-FI"/>
        </a:p>
      </dgm:t>
    </dgm:pt>
    <dgm:pt modelId="{825739F8-0E92-4D9E-9BA0-469126AC5B2C}" type="pres">
      <dgm:prSet presAssocID="{CACE0122-7228-429F-8275-6E233B291E5D}" presName="Name0" presStyleCnt="0">
        <dgm:presLayoutVars>
          <dgm:chMax val="7"/>
          <dgm:chPref val="7"/>
          <dgm:dir/>
        </dgm:presLayoutVars>
      </dgm:prSet>
      <dgm:spPr/>
    </dgm:pt>
    <dgm:pt modelId="{FCA0E9CE-8077-4179-89DF-353221E28928}" type="pres">
      <dgm:prSet presAssocID="{CACE0122-7228-429F-8275-6E233B291E5D}" presName="Name1" presStyleCnt="0"/>
      <dgm:spPr/>
    </dgm:pt>
    <dgm:pt modelId="{7AAE4BAA-D37B-4FD9-9E04-A2143C02F275}" type="pres">
      <dgm:prSet presAssocID="{CACE0122-7228-429F-8275-6E233B291E5D}" presName="cycle" presStyleCnt="0"/>
      <dgm:spPr/>
    </dgm:pt>
    <dgm:pt modelId="{C88DF56C-11F7-4ED3-B7FD-7F5A8F50E643}" type="pres">
      <dgm:prSet presAssocID="{CACE0122-7228-429F-8275-6E233B291E5D}" presName="srcNode" presStyleLbl="node1" presStyleIdx="0" presStyleCnt="4"/>
      <dgm:spPr/>
    </dgm:pt>
    <dgm:pt modelId="{164A50CF-E0D3-484A-8C0F-085FB1419FC2}" type="pres">
      <dgm:prSet presAssocID="{CACE0122-7228-429F-8275-6E233B291E5D}" presName="conn" presStyleLbl="parChTrans1D2" presStyleIdx="0" presStyleCnt="1"/>
      <dgm:spPr/>
      <dgm:t>
        <a:bodyPr/>
        <a:lstStyle/>
        <a:p>
          <a:endParaRPr lang="fi-FI"/>
        </a:p>
      </dgm:t>
    </dgm:pt>
    <dgm:pt modelId="{B4AC20DB-FA1A-4364-95CC-624A566FF5DF}" type="pres">
      <dgm:prSet presAssocID="{CACE0122-7228-429F-8275-6E233B291E5D}" presName="extraNode" presStyleLbl="node1" presStyleIdx="0" presStyleCnt="4"/>
      <dgm:spPr/>
    </dgm:pt>
    <dgm:pt modelId="{A64F4F10-2C7E-4F12-B8D6-502F4BDFA148}" type="pres">
      <dgm:prSet presAssocID="{CACE0122-7228-429F-8275-6E233B291E5D}" presName="dstNode" presStyleLbl="node1" presStyleIdx="0" presStyleCnt="4"/>
      <dgm:spPr/>
    </dgm:pt>
    <dgm:pt modelId="{611E296F-9E92-41CF-89B0-F4FEFB07D25C}" type="pres">
      <dgm:prSet presAssocID="{463363DD-72E6-47BC-A04C-706303A86B17}" presName="text_1" presStyleLbl="node1" presStyleIdx="0" presStyleCnt="4" custScaleY="138255" custLinFactNeighborY="-45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AD4C7EB5-73EC-4024-AFB4-7D08FC08B03C}" type="pres">
      <dgm:prSet presAssocID="{463363DD-72E6-47BC-A04C-706303A86B17}" presName="accent_1" presStyleCnt="0"/>
      <dgm:spPr/>
    </dgm:pt>
    <dgm:pt modelId="{D96AFE11-8183-44E9-BBE7-D67EEC6AA338}" type="pres">
      <dgm:prSet presAssocID="{463363DD-72E6-47BC-A04C-706303A86B17}" presName="accentRepeatNode" presStyleLbl="solidFgAcc1" presStyleIdx="0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21450CB-0E5B-40C6-8129-64A62764D90B}" type="pres">
      <dgm:prSet presAssocID="{80FF434B-B26A-4BE4-A9B6-0D077C0CEC5A}" presName="text_2" presStyleLbl="node1" presStyleIdx="1" presStyleCnt="4" custScaleY="1504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0E6F9B44-E9D4-4229-88C9-7EF4209930D4}" type="pres">
      <dgm:prSet presAssocID="{80FF434B-B26A-4BE4-A9B6-0D077C0CEC5A}" presName="accent_2" presStyleCnt="0"/>
      <dgm:spPr/>
    </dgm:pt>
    <dgm:pt modelId="{99830BB8-A0B5-499C-9FDD-DAD8FDF84C66}" type="pres">
      <dgm:prSet presAssocID="{80FF434B-B26A-4BE4-A9B6-0D077C0CEC5A}" presName="accentRepeatNode" presStyleLbl="solidFgAcc1" presStyleIdx="1" presStyleCnt="4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3EC05BE-346D-41A5-A5B5-4BC4F3C8AF24}" type="pres">
      <dgm:prSet presAssocID="{EFC10AEE-D427-4E99-9613-6994C5ADA610}" presName="text_3" presStyleLbl="node1" presStyleIdx="2" presStyleCnt="4" custScaleY="141996" custLinFactNeighborY="102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49128F20-70D6-4D7B-9472-9F4F91E411B8}" type="pres">
      <dgm:prSet presAssocID="{EFC10AEE-D427-4E99-9613-6994C5ADA610}" presName="accent_3" presStyleCnt="0"/>
      <dgm:spPr/>
    </dgm:pt>
    <dgm:pt modelId="{773032FA-06B2-47C7-9CCB-57B9203A65CB}" type="pres">
      <dgm:prSet presAssocID="{EFC10AEE-D427-4E99-9613-6994C5ADA610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9C1D11F-EF2C-42FA-8F09-FC2D1F86782D}" type="pres">
      <dgm:prSet presAssocID="{0A2F2C6E-5F9D-4AD9-A351-420F608FFA66}" presName="text_4" presStyleLbl="node1" presStyleIdx="3" presStyleCnt="4" custScaleY="113020" custLinFactNeighborY="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3A025BBA-AAB2-4D40-9911-804F6F801955}" type="pres">
      <dgm:prSet presAssocID="{0A2F2C6E-5F9D-4AD9-A351-420F608FFA66}" presName="accent_4" presStyleCnt="0"/>
      <dgm:spPr/>
    </dgm:pt>
    <dgm:pt modelId="{3C6B3276-6073-4D3A-A57C-2AE636557080}" type="pres">
      <dgm:prSet presAssocID="{0A2F2C6E-5F9D-4AD9-A351-420F608FFA66}" presName="accentRepeatNode" presStyleLbl="solidFgAcc1" presStyleIdx="3" presStyleCnt="4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85EED5ED-166F-4A83-B655-AD398C517626}" srcId="{CACE0122-7228-429F-8275-6E233B291E5D}" destId="{463363DD-72E6-47BC-A04C-706303A86B17}" srcOrd="0" destOrd="0" parTransId="{16ED7E63-4AAB-4C9F-BE7A-F98A84678DE6}" sibTransId="{BD810B08-33F4-466D-A2A9-88C7724BA462}"/>
    <dgm:cxn modelId="{519727A8-05B9-4791-A831-6A8FBDEFD150}" srcId="{CACE0122-7228-429F-8275-6E233B291E5D}" destId="{0A2F2C6E-5F9D-4AD9-A351-420F608FFA66}" srcOrd="3" destOrd="0" parTransId="{ADC614B7-EB80-4BF3-BE87-C4C76632184E}" sibTransId="{1C8CEC89-1F07-43A6-9F9A-0AEDC8BE14B0}"/>
    <dgm:cxn modelId="{E0E0F2B8-2037-48B4-B473-209654759397}" type="presOf" srcId="{CACE0122-7228-429F-8275-6E233B291E5D}" destId="{825739F8-0E92-4D9E-9BA0-469126AC5B2C}" srcOrd="0" destOrd="0" presId="urn:microsoft.com/office/officeart/2008/layout/VerticalCurvedList"/>
    <dgm:cxn modelId="{A9EA71E1-A69E-4FF5-A806-F1FECCB2E3CE}" type="presOf" srcId="{BD810B08-33F4-466D-A2A9-88C7724BA462}" destId="{164A50CF-E0D3-484A-8C0F-085FB1419FC2}" srcOrd="0" destOrd="0" presId="urn:microsoft.com/office/officeart/2008/layout/VerticalCurvedList"/>
    <dgm:cxn modelId="{38838EE0-9000-4CE2-99F9-DCB1245AECEF}" srcId="{CACE0122-7228-429F-8275-6E233B291E5D}" destId="{80FF434B-B26A-4BE4-A9B6-0D077C0CEC5A}" srcOrd="1" destOrd="0" parTransId="{DE36D05F-A94E-42A6-A3B4-915E1C66E7A9}" sibTransId="{3C1D5209-F14A-4882-A37B-9CB29DCFAD3C}"/>
    <dgm:cxn modelId="{B56CBD7A-7E35-41D7-9706-7F1C454C0637}" type="presOf" srcId="{EFC10AEE-D427-4E99-9613-6994C5ADA610}" destId="{B3EC05BE-346D-41A5-A5B5-4BC4F3C8AF24}" srcOrd="0" destOrd="0" presId="urn:microsoft.com/office/officeart/2008/layout/VerticalCurvedList"/>
    <dgm:cxn modelId="{E6120E92-91DC-4D97-830A-077C173CD217}" type="presOf" srcId="{0A2F2C6E-5F9D-4AD9-A351-420F608FFA66}" destId="{79C1D11F-EF2C-42FA-8F09-FC2D1F86782D}" srcOrd="0" destOrd="0" presId="urn:microsoft.com/office/officeart/2008/layout/VerticalCurvedList"/>
    <dgm:cxn modelId="{BD2B9347-480E-4778-9782-D6B361B5EF18}" type="presOf" srcId="{80FF434B-B26A-4BE4-A9B6-0D077C0CEC5A}" destId="{921450CB-0E5B-40C6-8129-64A62764D90B}" srcOrd="0" destOrd="0" presId="urn:microsoft.com/office/officeart/2008/layout/VerticalCurvedList"/>
    <dgm:cxn modelId="{7F11DF59-E650-434D-AFB7-470C099AD2ED}" srcId="{CACE0122-7228-429F-8275-6E233B291E5D}" destId="{EFC10AEE-D427-4E99-9613-6994C5ADA610}" srcOrd="2" destOrd="0" parTransId="{E545AB21-8B43-40E5-9342-9B29E7B72CCE}" sibTransId="{DA22C0F5-4AE8-4DD9-B717-FC10CE62D9F8}"/>
    <dgm:cxn modelId="{CB6A9978-2D30-4388-A5DA-B1901E070FE5}" type="presOf" srcId="{463363DD-72E6-47BC-A04C-706303A86B17}" destId="{611E296F-9E92-41CF-89B0-F4FEFB07D25C}" srcOrd="0" destOrd="0" presId="urn:microsoft.com/office/officeart/2008/layout/VerticalCurvedList"/>
    <dgm:cxn modelId="{2B664628-02BC-452A-AA50-CE20E4E6859F}" type="presParOf" srcId="{825739F8-0E92-4D9E-9BA0-469126AC5B2C}" destId="{FCA0E9CE-8077-4179-89DF-353221E28928}" srcOrd="0" destOrd="0" presId="urn:microsoft.com/office/officeart/2008/layout/VerticalCurvedList"/>
    <dgm:cxn modelId="{F1CFFDFD-7A3E-485F-832F-610F925BFB7D}" type="presParOf" srcId="{FCA0E9CE-8077-4179-89DF-353221E28928}" destId="{7AAE4BAA-D37B-4FD9-9E04-A2143C02F275}" srcOrd="0" destOrd="0" presId="urn:microsoft.com/office/officeart/2008/layout/VerticalCurvedList"/>
    <dgm:cxn modelId="{4BEBEEC6-D24E-4289-8ED1-F655ED5862E7}" type="presParOf" srcId="{7AAE4BAA-D37B-4FD9-9E04-A2143C02F275}" destId="{C88DF56C-11F7-4ED3-B7FD-7F5A8F50E643}" srcOrd="0" destOrd="0" presId="urn:microsoft.com/office/officeart/2008/layout/VerticalCurvedList"/>
    <dgm:cxn modelId="{CCF4D924-A803-4447-BDD3-05B83BD878C8}" type="presParOf" srcId="{7AAE4BAA-D37B-4FD9-9E04-A2143C02F275}" destId="{164A50CF-E0D3-484A-8C0F-085FB1419FC2}" srcOrd="1" destOrd="0" presId="urn:microsoft.com/office/officeart/2008/layout/VerticalCurvedList"/>
    <dgm:cxn modelId="{534C60BB-E68A-4667-B761-A7E2889FA669}" type="presParOf" srcId="{7AAE4BAA-D37B-4FD9-9E04-A2143C02F275}" destId="{B4AC20DB-FA1A-4364-95CC-624A566FF5DF}" srcOrd="2" destOrd="0" presId="urn:microsoft.com/office/officeart/2008/layout/VerticalCurvedList"/>
    <dgm:cxn modelId="{2E2F28C4-FCCE-42E1-A40F-AE9B5E9945AD}" type="presParOf" srcId="{7AAE4BAA-D37B-4FD9-9E04-A2143C02F275}" destId="{A64F4F10-2C7E-4F12-B8D6-502F4BDFA148}" srcOrd="3" destOrd="0" presId="urn:microsoft.com/office/officeart/2008/layout/VerticalCurvedList"/>
    <dgm:cxn modelId="{C54574D1-B87C-49D1-8C32-F7F0421CD0A4}" type="presParOf" srcId="{FCA0E9CE-8077-4179-89DF-353221E28928}" destId="{611E296F-9E92-41CF-89B0-F4FEFB07D25C}" srcOrd="1" destOrd="0" presId="urn:microsoft.com/office/officeart/2008/layout/VerticalCurvedList"/>
    <dgm:cxn modelId="{B5B17EC7-B494-4E1D-A3E5-5A7CF5EE731A}" type="presParOf" srcId="{FCA0E9CE-8077-4179-89DF-353221E28928}" destId="{AD4C7EB5-73EC-4024-AFB4-7D08FC08B03C}" srcOrd="2" destOrd="0" presId="urn:microsoft.com/office/officeart/2008/layout/VerticalCurvedList"/>
    <dgm:cxn modelId="{F467C8F1-2D24-4B04-A62D-CA9AD5301A77}" type="presParOf" srcId="{AD4C7EB5-73EC-4024-AFB4-7D08FC08B03C}" destId="{D96AFE11-8183-44E9-BBE7-D67EEC6AA338}" srcOrd="0" destOrd="0" presId="urn:microsoft.com/office/officeart/2008/layout/VerticalCurvedList"/>
    <dgm:cxn modelId="{95EFCA43-DCC8-4BA2-9421-0EF333375BB1}" type="presParOf" srcId="{FCA0E9CE-8077-4179-89DF-353221E28928}" destId="{921450CB-0E5B-40C6-8129-64A62764D90B}" srcOrd="3" destOrd="0" presId="urn:microsoft.com/office/officeart/2008/layout/VerticalCurvedList"/>
    <dgm:cxn modelId="{942B3D4A-E1DF-4493-B9FE-D720CFC36000}" type="presParOf" srcId="{FCA0E9CE-8077-4179-89DF-353221E28928}" destId="{0E6F9B44-E9D4-4229-88C9-7EF4209930D4}" srcOrd="4" destOrd="0" presId="urn:microsoft.com/office/officeart/2008/layout/VerticalCurvedList"/>
    <dgm:cxn modelId="{090ED1A1-D853-4552-986F-A8D8D59B57BB}" type="presParOf" srcId="{0E6F9B44-E9D4-4229-88C9-7EF4209930D4}" destId="{99830BB8-A0B5-499C-9FDD-DAD8FDF84C66}" srcOrd="0" destOrd="0" presId="urn:microsoft.com/office/officeart/2008/layout/VerticalCurvedList"/>
    <dgm:cxn modelId="{02DA3D9E-9CEE-4252-A8BB-2EE59917C5E4}" type="presParOf" srcId="{FCA0E9CE-8077-4179-89DF-353221E28928}" destId="{B3EC05BE-346D-41A5-A5B5-4BC4F3C8AF24}" srcOrd="5" destOrd="0" presId="urn:microsoft.com/office/officeart/2008/layout/VerticalCurvedList"/>
    <dgm:cxn modelId="{8C02CBEB-1722-4A8B-9DB8-43678FEA64D2}" type="presParOf" srcId="{FCA0E9CE-8077-4179-89DF-353221E28928}" destId="{49128F20-70D6-4D7B-9472-9F4F91E411B8}" srcOrd="6" destOrd="0" presId="urn:microsoft.com/office/officeart/2008/layout/VerticalCurvedList"/>
    <dgm:cxn modelId="{9FCCD0AD-F06A-407F-AFC1-B46E39595A0C}" type="presParOf" srcId="{49128F20-70D6-4D7B-9472-9F4F91E411B8}" destId="{773032FA-06B2-47C7-9CCB-57B9203A65CB}" srcOrd="0" destOrd="0" presId="urn:microsoft.com/office/officeart/2008/layout/VerticalCurvedList"/>
    <dgm:cxn modelId="{6CF54877-B484-4FC1-8C20-A3A2866A3F69}" type="presParOf" srcId="{FCA0E9CE-8077-4179-89DF-353221E28928}" destId="{79C1D11F-EF2C-42FA-8F09-FC2D1F86782D}" srcOrd="7" destOrd="0" presId="urn:microsoft.com/office/officeart/2008/layout/VerticalCurvedList"/>
    <dgm:cxn modelId="{0F1E19A3-4935-416E-BFF7-4206A3D02289}" type="presParOf" srcId="{FCA0E9CE-8077-4179-89DF-353221E28928}" destId="{3A025BBA-AAB2-4D40-9911-804F6F801955}" srcOrd="8" destOrd="0" presId="urn:microsoft.com/office/officeart/2008/layout/VerticalCurvedList"/>
    <dgm:cxn modelId="{829FC6FB-2910-47EA-8133-439423D7C82D}" type="presParOf" srcId="{3A025BBA-AAB2-4D40-9911-804F6F801955}" destId="{3C6B3276-6073-4D3A-A57C-2AE636557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20708F-344D-4E83-8B0F-1CD53C9A35A7}" type="doc">
      <dgm:prSet loTypeId="urn:microsoft.com/office/officeart/2011/layout/CircleProcess" loCatId="process" qsTypeId="urn:microsoft.com/office/officeart/2005/8/quickstyle/3d2" qsCatId="3D" csTypeId="urn:microsoft.com/office/officeart/2005/8/colors/accent4_2" csCatId="accent4" phldr="1"/>
      <dgm:spPr/>
    </dgm:pt>
    <dgm:pt modelId="{D32F9755-E12D-4507-99A5-148D3DD84374}">
      <dgm:prSet phldrT="[Teksti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Alemmat korkeakoulu-tutkinnot</a:t>
          </a:r>
        </a:p>
      </dgm:t>
    </dgm:pt>
    <dgm:pt modelId="{C97EC93D-E012-4995-8CBC-3603ACB19BEA}" type="parTrans" cxnId="{E93A714D-4E6C-41BD-A999-BFA474F54CE9}">
      <dgm:prSet/>
      <dgm:spPr/>
      <dgm:t>
        <a:bodyPr/>
        <a:lstStyle/>
        <a:p>
          <a:endParaRPr lang="fi-FI"/>
        </a:p>
      </dgm:t>
    </dgm:pt>
    <dgm:pt modelId="{AC15000C-A02F-458B-B650-CC6C9B823A68}" type="sibTrans" cxnId="{E93A714D-4E6C-41BD-A999-BFA474F54CE9}">
      <dgm:prSet/>
      <dgm:spPr/>
      <dgm:t>
        <a:bodyPr/>
        <a:lstStyle/>
        <a:p>
          <a:endParaRPr lang="fi-FI"/>
        </a:p>
      </dgm:t>
    </dgm:pt>
    <dgm:pt modelId="{58DE49C4-DAEF-4FB9-AC39-793C1574E955}">
      <dgm:prSet phldrT="[Teksti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Ylemmät korkeakoulu-tutkinnot</a:t>
          </a:r>
        </a:p>
      </dgm:t>
    </dgm:pt>
    <dgm:pt modelId="{4C8C467B-7DAA-4E6D-90C1-EF49FE00E873}" type="parTrans" cxnId="{A01E4DE1-D2D2-4E40-B521-1CABBB0FC434}">
      <dgm:prSet/>
      <dgm:spPr/>
      <dgm:t>
        <a:bodyPr/>
        <a:lstStyle/>
        <a:p>
          <a:endParaRPr lang="fi-FI"/>
        </a:p>
      </dgm:t>
    </dgm:pt>
    <dgm:pt modelId="{917522A7-5B12-4F17-92C3-03BA0970B278}" type="sibTrans" cxnId="{A01E4DE1-D2D2-4E40-B521-1CABBB0FC434}">
      <dgm:prSet/>
      <dgm:spPr/>
      <dgm:t>
        <a:bodyPr/>
        <a:lstStyle/>
        <a:p>
          <a:endParaRPr lang="fi-FI"/>
        </a:p>
      </dgm:t>
    </dgm:pt>
    <dgm:pt modelId="{14F9C37F-1105-48BF-BC81-3A620A2CA3BC}">
      <dgm:prSet phldrT="[Teksti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Tohtorin ja lisensiaatin tutkinnot</a:t>
          </a:r>
        </a:p>
      </dgm:t>
    </dgm:pt>
    <dgm:pt modelId="{DABD645C-99A2-4708-84DD-8C3B769A8D95}" type="parTrans" cxnId="{F07063AE-259C-4E0C-9860-0EB5D4175647}">
      <dgm:prSet/>
      <dgm:spPr/>
      <dgm:t>
        <a:bodyPr/>
        <a:lstStyle/>
        <a:p>
          <a:endParaRPr lang="fi-FI"/>
        </a:p>
      </dgm:t>
    </dgm:pt>
    <dgm:pt modelId="{142DAFB7-C650-444E-8CF5-35E51A09F552}" type="sibTrans" cxnId="{F07063AE-259C-4E0C-9860-0EB5D4175647}">
      <dgm:prSet/>
      <dgm:spPr/>
      <dgm:t>
        <a:bodyPr/>
        <a:lstStyle/>
        <a:p>
          <a:endParaRPr lang="fi-FI"/>
        </a:p>
      </dgm:t>
    </dgm:pt>
    <dgm:pt modelId="{E66855E4-97E9-4001-A44D-6801BB5CFF66}" type="pres">
      <dgm:prSet presAssocID="{5520708F-344D-4E83-8B0F-1CD53C9A35A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F3E3561-B1C2-4B9F-AB74-F27B7E650E46}" type="pres">
      <dgm:prSet presAssocID="{14F9C37F-1105-48BF-BC81-3A620A2CA3BC}" presName="Accent3" presStyleCnt="0"/>
      <dgm:spPr/>
    </dgm:pt>
    <dgm:pt modelId="{C807453C-04E8-468D-942B-916451CB05AB}" type="pres">
      <dgm:prSet presAssocID="{14F9C37F-1105-48BF-BC81-3A620A2CA3BC}" presName="Accent" presStyleLbl="node1" presStyleIdx="0" presStyleCnt="3"/>
      <dgm:spPr/>
    </dgm:pt>
    <dgm:pt modelId="{813A5FD0-87C8-4B10-9D40-C1ECF0E135AA}" type="pres">
      <dgm:prSet presAssocID="{14F9C37F-1105-48BF-BC81-3A620A2CA3BC}" presName="ParentBackground3" presStyleCnt="0"/>
      <dgm:spPr/>
    </dgm:pt>
    <dgm:pt modelId="{76F4D9CE-5178-43BE-B3C1-03A82E04C640}" type="pres">
      <dgm:prSet presAssocID="{14F9C37F-1105-48BF-BC81-3A620A2CA3BC}" presName="ParentBackground" presStyleLbl="fgAcc1" presStyleIdx="0" presStyleCnt="3"/>
      <dgm:spPr/>
      <dgm:t>
        <a:bodyPr/>
        <a:lstStyle/>
        <a:p>
          <a:endParaRPr lang="fi-FI"/>
        </a:p>
      </dgm:t>
    </dgm:pt>
    <dgm:pt modelId="{E4842322-2C15-4AF1-A67D-5DF792378E00}" type="pres">
      <dgm:prSet presAssocID="{14F9C37F-1105-48BF-BC81-3A620A2CA3B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7B1ED06-FB0C-4603-9837-5F5905311302}" type="pres">
      <dgm:prSet presAssocID="{58DE49C4-DAEF-4FB9-AC39-793C1574E955}" presName="Accent2" presStyleCnt="0"/>
      <dgm:spPr/>
    </dgm:pt>
    <dgm:pt modelId="{025E04AA-EEC1-45AA-B728-E90AEE9759F8}" type="pres">
      <dgm:prSet presAssocID="{58DE49C4-DAEF-4FB9-AC39-793C1574E955}" presName="Accent" presStyleLbl="node1" presStyleIdx="1" presStyleCnt="3"/>
      <dgm:spPr/>
    </dgm:pt>
    <dgm:pt modelId="{3D5D92F1-0BCD-4670-8C12-5D178D3D8763}" type="pres">
      <dgm:prSet presAssocID="{58DE49C4-DAEF-4FB9-AC39-793C1574E955}" presName="ParentBackground2" presStyleCnt="0"/>
      <dgm:spPr/>
    </dgm:pt>
    <dgm:pt modelId="{15ABED26-2F03-4B08-835B-CE03E384EA9C}" type="pres">
      <dgm:prSet presAssocID="{58DE49C4-DAEF-4FB9-AC39-793C1574E955}" presName="ParentBackground" presStyleLbl="fgAcc1" presStyleIdx="1" presStyleCnt="3"/>
      <dgm:spPr/>
      <dgm:t>
        <a:bodyPr/>
        <a:lstStyle/>
        <a:p>
          <a:endParaRPr lang="fi-FI"/>
        </a:p>
      </dgm:t>
    </dgm:pt>
    <dgm:pt modelId="{81C3209A-4432-4319-A975-0AC319E85A3A}" type="pres">
      <dgm:prSet presAssocID="{58DE49C4-DAEF-4FB9-AC39-793C1574E9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9999F2-E4B0-48D0-95C4-5F15C1BD92FD}" type="pres">
      <dgm:prSet presAssocID="{D32F9755-E12D-4507-99A5-148D3DD84374}" presName="Accent1" presStyleCnt="0"/>
      <dgm:spPr/>
    </dgm:pt>
    <dgm:pt modelId="{245345B5-88C8-48DC-9AA0-EDFAD447FE0A}" type="pres">
      <dgm:prSet presAssocID="{D32F9755-E12D-4507-99A5-148D3DD84374}" presName="Accent" presStyleLbl="node1" presStyleIdx="2" presStyleCnt="3"/>
      <dgm:spPr/>
    </dgm:pt>
    <dgm:pt modelId="{0F9976D3-EB0D-40C4-A785-3B4BC743B07E}" type="pres">
      <dgm:prSet presAssocID="{D32F9755-E12D-4507-99A5-148D3DD84374}" presName="ParentBackground1" presStyleCnt="0"/>
      <dgm:spPr/>
    </dgm:pt>
    <dgm:pt modelId="{F7137E37-F1C5-49F6-9EDC-5071F20A525D}" type="pres">
      <dgm:prSet presAssocID="{D32F9755-E12D-4507-99A5-148D3DD84374}" presName="ParentBackground" presStyleLbl="fgAcc1" presStyleIdx="2" presStyleCnt="3"/>
      <dgm:spPr/>
      <dgm:t>
        <a:bodyPr/>
        <a:lstStyle/>
        <a:p>
          <a:endParaRPr lang="fi-FI"/>
        </a:p>
      </dgm:t>
    </dgm:pt>
    <dgm:pt modelId="{D327C5E6-D8FF-4061-B4E8-739B53DB2A67}" type="pres">
      <dgm:prSet presAssocID="{D32F9755-E12D-4507-99A5-148D3DD8437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CA31500-2D17-4C7D-88D2-34A236E1A199}" type="presOf" srcId="{14F9C37F-1105-48BF-BC81-3A620A2CA3BC}" destId="{E4842322-2C15-4AF1-A67D-5DF792378E00}" srcOrd="1" destOrd="0" presId="urn:microsoft.com/office/officeart/2011/layout/CircleProcess"/>
    <dgm:cxn modelId="{DD3BB7C7-70B4-44F8-96FD-6D18615C6460}" type="presOf" srcId="{58DE49C4-DAEF-4FB9-AC39-793C1574E955}" destId="{15ABED26-2F03-4B08-835B-CE03E384EA9C}" srcOrd="0" destOrd="0" presId="urn:microsoft.com/office/officeart/2011/layout/CircleProcess"/>
    <dgm:cxn modelId="{E93A714D-4E6C-41BD-A999-BFA474F54CE9}" srcId="{5520708F-344D-4E83-8B0F-1CD53C9A35A7}" destId="{D32F9755-E12D-4507-99A5-148D3DD84374}" srcOrd="0" destOrd="0" parTransId="{C97EC93D-E012-4995-8CBC-3603ACB19BEA}" sibTransId="{AC15000C-A02F-458B-B650-CC6C9B823A68}"/>
    <dgm:cxn modelId="{A01E4DE1-D2D2-4E40-B521-1CABBB0FC434}" srcId="{5520708F-344D-4E83-8B0F-1CD53C9A35A7}" destId="{58DE49C4-DAEF-4FB9-AC39-793C1574E955}" srcOrd="1" destOrd="0" parTransId="{4C8C467B-7DAA-4E6D-90C1-EF49FE00E873}" sibTransId="{917522A7-5B12-4F17-92C3-03BA0970B278}"/>
    <dgm:cxn modelId="{BE01DB4A-B264-4C3C-A4AD-2E8256D3B814}" type="presOf" srcId="{D32F9755-E12D-4507-99A5-148D3DD84374}" destId="{F7137E37-F1C5-49F6-9EDC-5071F20A525D}" srcOrd="0" destOrd="0" presId="urn:microsoft.com/office/officeart/2011/layout/CircleProcess"/>
    <dgm:cxn modelId="{C0F4CFBB-C5DC-4531-BD4B-661E3F7259DB}" type="presOf" srcId="{14F9C37F-1105-48BF-BC81-3A620A2CA3BC}" destId="{76F4D9CE-5178-43BE-B3C1-03A82E04C640}" srcOrd="0" destOrd="0" presId="urn:microsoft.com/office/officeart/2011/layout/CircleProcess"/>
    <dgm:cxn modelId="{A45B760C-5B28-48DC-A725-93737A10D26E}" type="presOf" srcId="{D32F9755-E12D-4507-99A5-148D3DD84374}" destId="{D327C5E6-D8FF-4061-B4E8-739B53DB2A67}" srcOrd="1" destOrd="0" presId="urn:microsoft.com/office/officeart/2011/layout/CircleProcess"/>
    <dgm:cxn modelId="{F07063AE-259C-4E0C-9860-0EB5D4175647}" srcId="{5520708F-344D-4E83-8B0F-1CD53C9A35A7}" destId="{14F9C37F-1105-48BF-BC81-3A620A2CA3BC}" srcOrd="2" destOrd="0" parTransId="{DABD645C-99A2-4708-84DD-8C3B769A8D95}" sibTransId="{142DAFB7-C650-444E-8CF5-35E51A09F552}"/>
    <dgm:cxn modelId="{D4C0B608-E219-483E-BF99-00D39FB1C5F0}" type="presOf" srcId="{5520708F-344D-4E83-8B0F-1CD53C9A35A7}" destId="{E66855E4-97E9-4001-A44D-6801BB5CFF66}" srcOrd="0" destOrd="0" presId="urn:microsoft.com/office/officeart/2011/layout/CircleProcess"/>
    <dgm:cxn modelId="{13D1B194-7DE4-4130-A162-742D3B136261}" type="presOf" srcId="{58DE49C4-DAEF-4FB9-AC39-793C1574E955}" destId="{81C3209A-4432-4319-A975-0AC319E85A3A}" srcOrd="1" destOrd="0" presId="urn:microsoft.com/office/officeart/2011/layout/CircleProcess"/>
    <dgm:cxn modelId="{EC356F65-FBAD-4424-9B91-200980C356F0}" type="presParOf" srcId="{E66855E4-97E9-4001-A44D-6801BB5CFF66}" destId="{CF3E3561-B1C2-4B9F-AB74-F27B7E650E46}" srcOrd="0" destOrd="0" presId="urn:microsoft.com/office/officeart/2011/layout/CircleProcess"/>
    <dgm:cxn modelId="{2A84CDAE-C69B-4562-8BE2-4A2E4FC73BCA}" type="presParOf" srcId="{CF3E3561-B1C2-4B9F-AB74-F27B7E650E46}" destId="{C807453C-04E8-468D-942B-916451CB05AB}" srcOrd="0" destOrd="0" presId="urn:microsoft.com/office/officeart/2011/layout/CircleProcess"/>
    <dgm:cxn modelId="{F2DE2A1B-1C16-4564-993A-DD2D50F59ACE}" type="presParOf" srcId="{E66855E4-97E9-4001-A44D-6801BB5CFF66}" destId="{813A5FD0-87C8-4B10-9D40-C1ECF0E135AA}" srcOrd="1" destOrd="0" presId="urn:microsoft.com/office/officeart/2011/layout/CircleProcess"/>
    <dgm:cxn modelId="{66D36E70-21DD-47E5-8EDD-CBC9411F938E}" type="presParOf" srcId="{813A5FD0-87C8-4B10-9D40-C1ECF0E135AA}" destId="{76F4D9CE-5178-43BE-B3C1-03A82E04C640}" srcOrd="0" destOrd="0" presId="urn:microsoft.com/office/officeart/2011/layout/CircleProcess"/>
    <dgm:cxn modelId="{645C613C-0F70-4351-BE70-8189C9F749BC}" type="presParOf" srcId="{E66855E4-97E9-4001-A44D-6801BB5CFF66}" destId="{E4842322-2C15-4AF1-A67D-5DF792378E00}" srcOrd="2" destOrd="0" presId="urn:microsoft.com/office/officeart/2011/layout/CircleProcess"/>
    <dgm:cxn modelId="{CC30E3DC-10BE-4EEC-83AD-66FA6DF9F218}" type="presParOf" srcId="{E66855E4-97E9-4001-A44D-6801BB5CFF66}" destId="{57B1ED06-FB0C-4603-9837-5F5905311302}" srcOrd="3" destOrd="0" presId="urn:microsoft.com/office/officeart/2011/layout/CircleProcess"/>
    <dgm:cxn modelId="{F3264D57-B059-4C1E-81C8-7E1BA9E72902}" type="presParOf" srcId="{57B1ED06-FB0C-4603-9837-5F5905311302}" destId="{025E04AA-EEC1-45AA-B728-E90AEE9759F8}" srcOrd="0" destOrd="0" presId="urn:microsoft.com/office/officeart/2011/layout/CircleProcess"/>
    <dgm:cxn modelId="{7FA347D0-2AAD-48C2-A09C-C5C7406CF435}" type="presParOf" srcId="{E66855E4-97E9-4001-A44D-6801BB5CFF66}" destId="{3D5D92F1-0BCD-4670-8C12-5D178D3D8763}" srcOrd="4" destOrd="0" presId="urn:microsoft.com/office/officeart/2011/layout/CircleProcess"/>
    <dgm:cxn modelId="{E064439C-D340-4F61-9615-54B6083672DF}" type="presParOf" srcId="{3D5D92F1-0BCD-4670-8C12-5D178D3D8763}" destId="{15ABED26-2F03-4B08-835B-CE03E384EA9C}" srcOrd="0" destOrd="0" presId="urn:microsoft.com/office/officeart/2011/layout/CircleProcess"/>
    <dgm:cxn modelId="{22F2F197-8B0D-4522-810F-F3E0C9F5618E}" type="presParOf" srcId="{E66855E4-97E9-4001-A44D-6801BB5CFF66}" destId="{81C3209A-4432-4319-A975-0AC319E85A3A}" srcOrd="5" destOrd="0" presId="urn:microsoft.com/office/officeart/2011/layout/CircleProcess"/>
    <dgm:cxn modelId="{073AFE31-AFCD-461F-8689-D489547D5638}" type="presParOf" srcId="{E66855E4-97E9-4001-A44D-6801BB5CFF66}" destId="{819999F2-E4B0-48D0-95C4-5F15C1BD92FD}" srcOrd="6" destOrd="0" presId="urn:microsoft.com/office/officeart/2011/layout/CircleProcess"/>
    <dgm:cxn modelId="{E1A1257D-7B97-4AB8-8628-D2B481C93170}" type="presParOf" srcId="{819999F2-E4B0-48D0-95C4-5F15C1BD92FD}" destId="{245345B5-88C8-48DC-9AA0-EDFAD447FE0A}" srcOrd="0" destOrd="0" presId="urn:microsoft.com/office/officeart/2011/layout/CircleProcess"/>
    <dgm:cxn modelId="{1FEB8544-CADC-4FF2-93C4-70BC3FFB2BE3}" type="presParOf" srcId="{E66855E4-97E9-4001-A44D-6801BB5CFF66}" destId="{0F9976D3-EB0D-40C4-A785-3B4BC743B07E}" srcOrd="7" destOrd="0" presId="urn:microsoft.com/office/officeart/2011/layout/CircleProcess"/>
    <dgm:cxn modelId="{BA0E97D6-59B0-409A-B197-0697328C49F6}" type="presParOf" srcId="{0F9976D3-EB0D-40C4-A785-3B4BC743B07E}" destId="{F7137E37-F1C5-49F6-9EDC-5071F20A525D}" srcOrd="0" destOrd="0" presId="urn:microsoft.com/office/officeart/2011/layout/CircleProcess"/>
    <dgm:cxn modelId="{24FBBA3F-D4EC-4007-9E4B-044B416498AF}" type="presParOf" srcId="{E66855E4-97E9-4001-A44D-6801BB5CFF66}" destId="{D327C5E6-D8FF-4061-B4E8-739B53DB2A6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20708F-344D-4E83-8B0F-1CD53C9A35A7}" type="doc">
      <dgm:prSet loTypeId="urn:microsoft.com/office/officeart/2011/layout/CircleProcess" loCatId="process" qsTypeId="urn:microsoft.com/office/officeart/2005/8/quickstyle/3d2" qsCatId="3D" csTypeId="urn:microsoft.com/office/officeart/2005/8/colors/accent1_2" csCatId="accent1" phldr="1"/>
      <dgm:spPr/>
    </dgm:pt>
    <dgm:pt modelId="{D32F9755-E12D-4507-99A5-148D3DD84374}">
      <dgm:prSet phldrT="[Teksti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Ammatti- korkeakoulu-tutkinnot</a:t>
          </a:r>
        </a:p>
      </dgm:t>
    </dgm:pt>
    <dgm:pt modelId="{C97EC93D-E012-4995-8CBC-3603ACB19BEA}" type="parTrans" cxnId="{E93A714D-4E6C-41BD-A999-BFA474F54CE9}">
      <dgm:prSet/>
      <dgm:spPr/>
      <dgm:t>
        <a:bodyPr/>
        <a:lstStyle/>
        <a:p>
          <a:endParaRPr lang="fi-FI"/>
        </a:p>
      </dgm:t>
    </dgm:pt>
    <dgm:pt modelId="{AC15000C-A02F-458B-B650-CC6C9B823A68}" type="sibTrans" cxnId="{E93A714D-4E6C-41BD-A999-BFA474F54CE9}">
      <dgm:prSet/>
      <dgm:spPr/>
      <dgm:t>
        <a:bodyPr/>
        <a:lstStyle/>
        <a:p>
          <a:endParaRPr lang="fi-FI"/>
        </a:p>
      </dgm:t>
    </dgm:pt>
    <dgm:pt modelId="{58DE49C4-DAEF-4FB9-AC39-793C1574E955}">
      <dgm:prSet phldrT="[Teksti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Ylemmät ammatti-korkeakoulu-tutkinnot</a:t>
          </a:r>
        </a:p>
      </dgm:t>
    </dgm:pt>
    <dgm:pt modelId="{4C8C467B-7DAA-4E6D-90C1-EF49FE00E873}" type="parTrans" cxnId="{A01E4DE1-D2D2-4E40-B521-1CABBB0FC434}">
      <dgm:prSet/>
      <dgm:spPr/>
      <dgm:t>
        <a:bodyPr/>
        <a:lstStyle/>
        <a:p>
          <a:endParaRPr lang="fi-FI"/>
        </a:p>
      </dgm:t>
    </dgm:pt>
    <dgm:pt modelId="{917522A7-5B12-4F17-92C3-03BA0970B278}" type="sibTrans" cxnId="{A01E4DE1-D2D2-4E40-B521-1CABBB0FC434}">
      <dgm:prSet/>
      <dgm:spPr/>
      <dgm:t>
        <a:bodyPr/>
        <a:lstStyle/>
        <a:p>
          <a:endParaRPr lang="fi-FI"/>
        </a:p>
      </dgm:t>
    </dgm:pt>
    <dgm:pt modelId="{E66855E4-97E9-4001-A44D-6801BB5CFF66}" type="pres">
      <dgm:prSet presAssocID="{5520708F-344D-4E83-8B0F-1CD53C9A35A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7B1ED06-FB0C-4603-9837-5F5905311302}" type="pres">
      <dgm:prSet presAssocID="{58DE49C4-DAEF-4FB9-AC39-793C1574E955}" presName="Accent2" presStyleCnt="0"/>
      <dgm:spPr/>
    </dgm:pt>
    <dgm:pt modelId="{025E04AA-EEC1-45AA-B728-E90AEE9759F8}" type="pres">
      <dgm:prSet presAssocID="{58DE49C4-DAEF-4FB9-AC39-793C1574E955}" presName="Accent" presStyleLbl="node1" presStyleIdx="0" presStyleCnt="2" custLinFactNeighborX="28641"/>
      <dgm:spPr/>
    </dgm:pt>
    <dgm:pt modelId="{3D5D92F1-0BCD-4670-8C12-5D178D3D8763}" type="pres">
      <dgm:prSet presAssocID="{58DE49C4-DAEF-4FB9-AC39-793C1574E955}" presName="ParentBackground2" presStyleCnt="0"/>
      <dgm:spPr/>
    </dgm:pt>
    <dgm:pt modelId="{15ABED26-2F03-4B08-835B-CE03E384EA9C}" type="pres">
      <dgm:prSet presAssocID="{58DE49C4-DAEF-4FB9-AC39-793C1574E955}" presName="ParentBackground" presStyleLbl="fgAcc1" presStyleIdx="0" presStyleCnt="2" custLinFactNeighborX="30695"/>
      <dgm:spPr/>
      <dgm:t>
        <a:bodyPr/>
        <a:lstStyle/>
        <a:p>
          <a:endParaRPr lang="fi-FI"/>
        </a:p>
      </dgm:t>
    </dgm:pt>
    <dgm:pt modelId="{81C3209A-4432-4319-A975-0AC319E85A3A}" type="pres">
      <dgm:prSet presAssocID="{58DE49C4-DAEF-4FB9-AC39-793C1574E9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9999F2-E4B0-48D0-95C4-5F15C1BD92FD}" type="pres">
      <dgm:prSet presAssocID="{D32F9755-E12D-4507-99A5-148D3DD84374}" presName="Accent1" presStyleCnt="0"/>
      <dgm:spPr/>
    </dgm:pt>
    <dgm:pt modelId="{245345B5-88C8-48DC-9AA0-EDFAD447FE0A}" type="pres">
      <dgm:prSet presAssocID="{D32F9755-E12D-4507-99A5-148D3DD84374}" presName="Accent" presStyleLbl="node1" presStyleIdx="1" presStyleCnt="2"/>
      <dgm:spPr/>
    </dgm:pt>
    <dgm:pt modelId="{0F9976D3-EB0D-40C4-A785-3B4BC743B07E}" type="pres">
      <dgm:prSet presAssocID="{D32F9755-E12D-4507-99A5-148D3DD84374}" presName="ParentBackground1" presStyleCnt="0"/>
      <dgm:spPr/>
    </dgm:pt>
    <dgm:pt modelId="{F7137E37-F1C5-49F6-9EDC-5071F20A525D}" type="pres">
      <dgm:prSet presAssocID="{D32F9755-E12D-4507-99A5-148D3DD84374}" presName="ParentBackground" presStyleLbl="fgAcc1" presStyleIdx="1" presStyleCnt="2"/>
      <dgm:spPr/>
      <dgm:t>
        <a:bodyPr/>
        <a:lstStyle/>
        <a:p>
          <a:endParaRPr lang="fi-FI"/>
        </a:p>
      </dgm:t>
    </dgm:pt>
    <dgm:pt modelId="{D327C5E6-D8FF-4061-B4E8-739B53DB2A67}" type="pres">
      <dgm:prSet presAssocID="{D32F9755-E12D-4507-99A5-148D3DD8437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9C0C82F-6F37-44FA-B69D-7276F6C908B1}" type="presOf" srcId="{D32F9755-E12D-4507-99A5-148D3DD84374}" destId="{F7137E37-F1C5-49F6-9EDC-5071F20A525D}" srcOrd="0" destOrd="0" presId="urn:microsoft.com/office/officeart/2011/layout/CircleProcess"/>
    <dgm:cxn modelId="{181B48C8-91BC-493D-9E34-A82123504C62}" type="presOf" srcId="{D32F9755-E12D-4507-99A5-148D3DD84374}" destId="{D327C5E6-D8FF-4061-B4E8-739B53DB2A67}" srcOrd="1" destOrd="0" presId="urn:microsoft.com/office/officeart/2011/layout/CircleProcess"/>
    <dgm:cxn modelId="{E7CBC53F-5455-45A8-88D0-7E2540DB4B59}" type="presOf" srcId="{58DE49C4-DAEF-4FB9-AC39-793C1574E955}" destId="{81C3209A-4432-4319-A975-0AC319E85A3A}" srcOrd="1" destOrd="0" presId="urn:microsoft.com/office/officeart/2011/layout/CircleProcess"/>
    <dgm:cxn modelId="{9CC7C396-2B6E-4743-A582-928F40739FFF}" type="presOf" srcId="{5520708F-344D-4E83-8B0F-1CD53C9A35A7}" destId="{E66855E4-97E9-4001-A44D-6801BB5CFF66}" srcOrd="0" destOrd="0" presId="urn:microsoft.com/office/officeart/2011/layout/CircleProcess"/>
    <dgm:cxn modelId="{A01E4DE1-D2D2-4E40-B521-1CABBB0FC434}" srcId="{5520708F-344D-4E83-8B0F-1CD53C9A35A7}" destId="{58DE49C4-DAEF-4FB9-AC39-793C1574E955}" srcOrd="1" destOrd="0" parTransId="{4C8C467B-7DAA-4E6D-90C1-EF49FE00E873}" sibTransId="{917522A7-5B12-4F17-92C3-03BA0970B278}"/>
    <dgm:cxn modelId="{E93A714D-4E6C-41BD-A999-BFA474F54CE9}" srcId="{5520708F-344D-4E83-8B0F-1CD53C9A35A7}" destId="{D32F9755-E12D-4507-99A5-148D3DD84374}" srcOrd="0" destOrd="0" parTransId="{C97EC93D-E012-4995-8CBC-3603ACB19BEA}" sibTransId="{AC15000C-A02F-458B-B650-CC6C9B823A68}"/>
    <dgm:cxn modelId="{8F518D8C-91B6-4D8D-A1A6-945A58C56384}" type="presOf" srcId="{58DE49C4-DAEF-4FB9-AC39-793C1574E955}" destId="{15ABED26-2F03-4B08-835B-CE03E384EA9C}" srcOrd="0" destOrd="0" presId="urn:microsoft.com/office/officeart/2011/layout/CircleProcess"/>
    <dgm:cxn modelId="{7BAD9B81-7CFE-4344-8985-C8412C93B376}" type="presParOf" srcId="{E66855E4-97E9-4001-A44D-6801BB5CFF66}" destId="{57B1ED06-FB0C-4603-9837-5F5905311302}" srcOrd="0" destOrd="0" presId="urn:microsoft.com/office/officeart/2011/layout/CircleProcess"/>
    <dgm:cxn modelId="{35694E98-4574-4236-86C2-CFF8270CF210}" type="presParOf" srcId="{57B1ED06-FB0C-4603-9837-5F5905311302}" destId="{025E04AA-EEC1-45AA-B728-E90AEE9759F8}" srcOrd="0" destOrd="0" presId="urn:microsoft.com/office/officeart/2011/layout/CircleProcess"/>
    <dgm:cxn modelId="{D89F6263-E029-4CC3-842A-FAAA688D1092}" type="presParOf" srcId="{E66855E4-97E9-4001-A44D-6801BB5CFF66}" destId="{3D5D92F1-0BCD-4670-8C12-5D178D3D8763}" srcOrd="1" destOrd="0" presId="urn:microsoft.com/office/officeart/2011/layout/CircleProcess"/>
    <dgm:cxn modelId="{BD70F895-2B01-4041-AA78-BF7EC7CDFD99}" type="presParOf" srcId="{3D5D92F1-0BCD-4670-8C12-5D178D3D8763}" destId="{15ABED26-2F03-4B08-835B-CE03E384EA9C}" srcOrd="0" destOrd="0" presId="urn:microsoft.com/office/officeart/2011/layout/CircleProcess"/>
    <dgm:cxn modelId="{9E4AAA48-ED3A-47E3-9FBC-EBA9E7EAC0CD}" type="presParOf" srcId="{E66855E4-97E9-4001-A44D-6801BB5CFF66}" destId="{81C3209A-4432-4319-A975-0AC319E85A3A}" srcOrd="2" destOrd="0" presId="urn:microsoft.com/office/officeart/2011/layout/CircleProcess"/>
    <dgm:cxn modelId="{D61466DF-068B-4284-98AF-D4447BEA8396}" type="presParOf" srcId="{E66855E4-97E9-4001-A44D-6801BB5CFF66}" destId="{819999F2-E4B0-48D0-95C4-5F15C1BD92FD}" srcOrd="3" destOrd="0" presId="urn:microsoft.com/office/officeart/2011/layout/CircleProcess"/>
    <dgm:cxn modelId="{EF90A094-C527-47B5-BA53-6AEB662E48F5}" type="presParOf" srcId="{819999F2-E4B0-48D0-95C4-5F15C1BD92FD}" destId="{245345B5-88C8-48DC-9AA0-EDFAD447FE0A}" srcOrd="0" destOrd="0" presId="urn:microsoft.com/office/officeart/2011/layout/CircleProcess"/>
    <dgm:cxn modelId="{7A09864D-B754-4308-B971-B384B4FC896D}" type="presParOf" srcId="{E66855E4-97E9-4001-A44D-6801BB5CFF66}" destId="{0F9976D3-EB0D-40C4-A785-3B4BC743B07E}" srcOrd="4" destOrd="0" presId="urn:microsoft.com/office/officeart/2011/layout/CircleProcess"/>
    <dgm:cxn modelId="{8FCC7562-55F3-4D6C-BB7D-3D311F4FA316}" type="presParOf" srcId="{0F9976D3-EB0D-40C4-A785-3B4BC743B07E}" destId="{F7137E37-F1C5-49F6-9EDC-5071F20A525D}" srcOrd="0" destOrd="0" presId="urn:microsoft.com/office/officeart/2011/layout/CircleProcess"/>
    <dgm:cxn modelId="{A13A3A1F-1B74-4C50-9C87-97840E217B34}" type="presParOf" srcId="{E66855E4-97E9-4001-A44D-6801BB5CFF66}" destId="{D327C5E6-D8FF-4061-B4E8-739B53DB2A67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C89B-3034-4AB7-9746-2D1FE1430DB6}">
      <dsp:nvSpPr>
        <dsp:cNvPr id="0" name=""/>
        <dsp:cNvSpPr/>
      </dsp:nvSpPr>
      <dsp:spPr>
        <a:xfrm>
          <a:off x="3835959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35959" y="10384"/>
        <a:ext cx="922479" cy="922479"/>
      </dsp:txXfrm>
    </dsp:sp>
    <dsp:sp modelId="{22115BFD-DE67-4347-95EB-C73502BDB60F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0572088"/>
            <a:gd name="adj4" fmla="val 189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77305-181F-47A7-A1EC-355647CEBE67}">
      <dsp:nvSpPr>
        <dsp:cNvPr id="0" name=""/>
        <dsp:cNvSpPr/>
      </dsp:nvSpPr>
      <dsp:spPr>
        <a:xfrm>
          <a:off x="4864580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fi-FI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64580" y="1792007"/>
        <a:ext cx="922479" cy="922479"/>
      </dsp:txXfrm>
    </dsp:sp>
    <dsp:sp modelId="{E10B0F64-7BC9-45B0-9458-C130A218323A}">
      <dsp:nvSpPr>
        <dsp:cNvPr id="0" name=""/>
        <dsp:cNvSpPr/>
      </dsp:nvSpPr>
      <dsp:spPr>
        <a:xfrm>
          <a:off x="1016463" y="-144399"/>
          <a:ext cx="4504230" cy="4504230"/>
        </a:xfrm>
        <a:prstGeom prst="circularArrow">
          <a:avLst>
            <a:gd name="adj1" fmla="val 3994"/>
            <a:gd name="adj2" fmla="val 250550"/>
            <a:gd name="adj3" fmla="val 2365294"/>
            <a:gd name="adj4" fmla="val 7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467E5-D1C9-4071-AF1E-F8C964E155A9}">
      <dsp:nvSpPr>
        <dsp:cNvPr id="0" name=""/>
        <dsp:cNvSpPr/>
      </dsp:nvSpPr>
      <dsp:spPr>
        <a:xfrm>
          <a:off x="3835959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3835959" y="3573630"/>
        <a:ext cx="922479" cy="922479"/>
      </dsp:txXfrm>
    </dsp:sp>
    <dsp:sp modelId="{41662D77-BF83-4BD1-90A2-4A127C7A877D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6110020"/>
            <a:gd name="adj4" fmla="val 44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9866C-DFCF-4070-A857-A5929BAF35D2}">
      <dsp:nvSpPr>
        <dsp:cNvPr id="0" name=""/>
        <dsp:cNvSpPr/>
      </dsp:nvSpPr>
      <dsp:spPr>
        <a:xfrm>
          <a:off x="1778718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778718" y="3573630"/>
        <a:ext cx="922479" cy="922479"/>
      </dsp:txXfrm>
    </dsp:sp>
    <dsp:sp modelId="{BA9D5803-89D3-428C-877F-65BB117927D0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9772088"/>
            <a:gd name="adj4" fmla="val 8184156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C4160-4CB2-4ACB-A053-D8AAB9E0B005}">
      <dsp:nvSpPr>
        <dsp:cNvPr id="0" name=""/>
        <dsp:cNvSpPr/>
      </dsp:nvSpPr>
      <dsp:spPr>
        <a:xfrm>
          <a:off x="750097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50097" y="1792007"/>
        <a:ext cx="922479" cy="922479"/>
      </dsp:txXfrm>
    </dsp:sp>
    <dsp:sp modelId="{C58EA01F-29B4-4739-AA3F-5A973355E4D4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3165294"/>
            <a:gd name="adj4" fmla="val 11577361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F4739-0843-4CF0-9743-31266F227805}">
      <dsp:nvSpPr>
        <dsp:cNvPr id="0" name=""/>
        <dsp:cNvSpPr/>
      </dsp:nvSpPr>
      <dsp:spPr>
        <a:xfrm>
          <a:off x="1778718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778718" y="10384"/>
        <a:ext cx="922479" cy="922479"/>
      </dsp:txXfrm>
    </dsp:sp>
    <dsp:sp modelId="{0DEBB25F-79D4-4051-B2E9-AF9352AF51EC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6910020"/>
            <a:gd name="adj4" fmla="val 15239429"/>
            <a:gd name="adj5" fmla="val 4659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0F69-5321-4F83-87EC-5E400DF33626}">
      <dsp:nvSpPr>
        <dsp:cNvPr id="0" name=""/>
        <dsp:cNvSpPr/>
      </dsp:nvSpPr>
      <dsp:spPr>
        <a:xfrm>
          <a:off x="1292384" y="468943"/>
          <a:ext cx="3823915" cy="382391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900" kern="1200" dirty="0"/>
            <a:t> </a:t>
          </a:r>
        </a:p>
      </dsp:txBody>
      <dsp:txXfrm>
        <a:off x="3245312" y="878648"/>
        <a:ext cx="1115308" cy="819410"/>
      </dsp:txXfrm>
    </dsp:sp>
    <dsp:sp modelId="{2346205E-83E2-4F64-9B54-064674C3F16B}">
      <dsp:nvSpPr>
        <dsp:cNvPr id="0" name=""/>
        <dsp:cNvSpPr/>
      </dsp:nvSpPr>
      <dsp:spPr>
        <a:xfrm>
          <a:off x="1271498" y="462739"/>
          <a:ext cx="3823915" cy="382391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4600" kern="1200" dirty="0"/>
        </a:p>
      </dsp:txBody>
      <dsp:txXfrm>
        <a:off x="3889059" y="1987753"/>
        <a:ext cx="1156279" cy="773887"/>
      </dsp:txXfrm>
    </dsp:sp>
    <dsp:sp modelId="{AE5E3F23-6102-4B86-83B6-EB4C2111F83D}">
      <dsp:nvSpPr>
        <dsp:cNvPr id="0" name=""/>
        <dsp:cNvSpPr/>
      </dsp:nvSpPr>
      <dsp:spPr>
        <a:xfrm>
          <a:off x="1271498" y="462739"/>
          <a:ext cx="3823915" cy="382391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4900" kern="1200" dirty="0"/>
        </a:p>
      </dsp:txBody>
      <dsp:txXfrm>
        <a:off x="3224427" y="3057538"/>
        <a:ext cx="1115308" cy="819410"/>
      </dsp:txXfrm>
    </dsp:sp>
    <dsp:sp modelId="{2F9EA19B-42F8-4D2A-BF43-2EF77CB9BC24}">
      <dsp:nvSpPr>
        <dsp:cNvPr id="0" name=""/>
        <dsp:cNvSpPr/>
      </dsp:nvSpPr>
      <dsp:spPr>
        <a:xfrm>
          <a:off x="1271498" y="462739"/>
          <a:ext cx="3823915" cy="382391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4900" kern="1200" dirty="0"/>
        </a:p>
      </dsp:txBody>
      <dsp:txXfrm>
        <a:off x="2027177" y="3057538"/>
        <a:ext cx="1115308" cy="819410"/>
      </dsp:txXfrm>
    </dsp:sp>
    <dsp:sp modelId="{CCAE230F-3C8F-4C69-9423-9D8EE537CD57}">
      <dsp:nvSpPr>
        <dsp:cNvPr id="0" name=""/>
        <dsp:cNvSpPr/>
      </dsp:nvSpPr>
      <dsp:spPr>
        <a:xfrm>
          <a:off x="1271498" y="462739"/>
          <a:ext cx="3823915" cy="382391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4600" kern="1200" dirty="0"/>
        </a:p>
      </dsp:txBody>
      <dsp:txXfrm>
        <a:off x="1330678" y="1987753"/>
        <a:ext cx="1156279" cy="773887"/>
      </dsp:txXfrm>
    </dsp:sp>
    <dsp:sp modelId="{31E30113-C11C-40B0-97C3-DB0D4FB428C2}">
      <dsp:nvSpPr>
        <dsp:cNvPr id="0" name=""/>
        <dsp:cNvSpPr/>
      </dsp:nvSpPr>
      <dsp:spPr>
        <a:xfrm>
          <a:off x="1271498" y="462739"/>
          <a:ext cx="3823915" cy="382391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4900" kern="1200" dirty="0"/>
        </a:p>
      </dsp:txBody>
      <dsp:txXfrm>
        <a:off x="2027177" y="872444"/>
        <a:ext cx="1115308" cy="819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5D874-6D61-4E04-8E89-33015EC0780B}">
      <dsp:nvSpPr>
        <dsp:cNvPr id="0" name=""/>
        <dsp:cNvSpPr/>
      </dsp:nvSpPr>
      <dsp:spPr>
        <a:xfrm>
          <a:off x="869199" y="355671"/>
          <a:ext cx="3653737" cy="345218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/>
            <a:t>Oma vastuu</a:t>
          </a:r>
        </a:p>
      </dsp:txBody>
      <dsp:txXfrm>
        <a:off x="2794806" y="1087206"/>
        <a:ext cx="1304906" cy="1027437"/>
      </dsp:txXfrm>
    </dsp:sp>
    <dsp:sp modelId="{1880FBC0-D03B-4990-8306-06DB3877B95F}">
      <dsp:nvSpPr>
        <dsp:cNvPr id="0" name=""/>
        <dsp:cNvSpPr/>
      </dsp:nvSpPr>
      <dsp:spPr>
        <a:xfrm>
          <a:off x="819045" y="407768"/>
          <a:ext cx="3605532" cy="360553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/>
            <a:t>Aktiivisuus</a:t>
          </a:r>
        </a:p>
      </dsp:txBody>
      <dsp:txXfrm>
        <a:off x="1677505" y="2747072"/>
        <a:ext cx="1931535" cy="944306"/>
      </dsp:txXfrm>
    </dsp:sp>
    <dsp:sp modelId="{AC4ECC92-8C3A-44C0-AED9-A6A32B52B30A}">
      <dsp:nvSpPr>
        <dsp:cNvPr id="0" name=""/>
        <dsp:cNvSpPr/>
      </dsp:nvSpPr>
      <dsp:spPr>
        <a:xfrm>
          <a:off x="744788" y="278999"/>
          <a:ext cx="3605532" cy="360553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/>
            <a:t>Opiskelun suunnittelu</a:t>
          </a:r>
        </a:p>
      </dsp:txBody>
      <dsp:txXfrm>
        <a:off x="1162429" y="1043028"/>
        <a:ext cx="1287690" cy="1073075"/>
      </dsp:txXfrm>
    </dsp:sp>
    <dsp:sp modelId="{12708F7D-2E11-41EE-83D4-8A9BE8992A02}">
      <dsp:nvSpPr>
        <dsp:cNvPr id="0" name=""/>
        <dsp:cNvSpPr/>
      </dsp:nvSpPr>
      <dsp:spPr>
        <a:xfrm>
          <a:off x="670159" y="56565"/>
          <a:ext cx="4051931" cy="405193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C732F5-E844-46F5-9054-F26F9ADD1FD0}">
      <dsp:nvSpPr>
        <dsp:cNvPr id="0" name=""/>
        <dsp:cNvSpPr/>
      </dsp:nvSpPr>
      <dsp:spPr>
        <a:xfrm>
          <a:off x="595845" y="184340"/>
          <a:ext cx="4051931" cy="405193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A725F-5218-4CAF-95C4-89F67B43A758}">
      <dsp:nvSpPr>
        <dsp:cNvPr id="0" name=""/>
        <dsp:cNvSpPr/>
      </dsp:nvSpPr>
      <dsp:spPr>
        <a:xfrm>
          <a:off x="521291" y="55799"/>
          <a:ext cx="4051931" cy="405193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50CF-E0D3-484A-8C0F-085FB1419FC2}">
      <dsp:nvSpPr>
        <dsp:cNvPr id="0" name=""/>
        <dsp:cNvSpPr/>
      </dsp:nvSpPr>
      <dsp:spPr>
        <a:xfrm>
          <a:off x="-5146766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76200" cap="flat" cmpd="sng" algn="ctr">
          <a:solidFill>
            <a:schemeClr val="accent5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296F-9E92-41CF-89B0-F4FEFB07D25C}">
      <dsp:nvSpPr>
        <dsp:cNvPr id="0" name=""/>
        <dsp:cNvSpPr/>
      </dsp:nvSpPr>
      <dsp:spPr>
        <a:xfrm>
          <a:off x="514330" y="183901"/>
          <a:ext cx="7487666" cy="96823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/>
            <a:t> </a:t>
          </a:r>
          <a:endParaRPr lang="fi-FI" sz="1600" b="1" kern="1200" dirty="0"/>
        </a:p>
      </dsp:txBody>
      <dsp:txXfrm>
        <a:off x="561595" y="231166"/>
        <a:ext cx="7393136" cy="873701"/>
      </dsp:txXfrm>
    </dsp:sp>
    <dsp:sp modelId="{D96AFE11-8183-44E9-BBE7-D67EEC6AA338}">
      <dsp:nvSpPr>
        <dsp:cNvPr id="0" name=""/>
        <dsp:cNvSpPr/>
      </dsp:nvSpPr>
      <dsp:spPr>
        <a:xfrm>
          <a:off x="76628" y="262438"/>
          <a:ext cx="875403" cy="8754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450CB-0E5B-40C6-8129-64A62764D90B}">
      <dsp:nvSpPr>
        <dsp:cNvPr id="0" name=""/>
        <dsp:cNvSpPr/>
      </dsp:nvSpPr>
      <dsp:spPr>
        <a:xfrm>
          <a:off x="915841" y="1224136"/>
          <a:ext cx="7086155" cy="10533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/>
            <a:t> </a:t>
          </a:r>
        </a:p>
      </dsp:txBody>
      <dsp:txXfrm>
        <a:off x="967261" y="1275556"/>
        <a:ext cx="6983315" cy="950501"/>
      </dsp:txXfrm>
    </dsp:sp>
    <dsp:sp modelId="{99830BB8-A0B5-499C-9FDD-DAD8FDF84C66}">
      <dsp:nvSpPr>
        <dsp:cNvPr id="0" name=""/>
        <dsp:cNvSpPr/>
      </dsp:nvSpPr>
      <dsp:spPr>
        <a:xfrm>
          <a:off x="478140" y="1313105"/>
          <a:ext cx="875403" cy="875403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EC05BE-346D-41A5-A5B5-4BC4F3C8AF24}">
      <dsp:nvSpPr>
        <dsp:cNvPr id="0" name=""/>
        <dsp:cNvSpPr/>
      </dsp:nvSpPr>
      <dsp:spPr>
        <a:xfrm>
          <a:off x="915841" y="2376265"/>
          <a:ext cx="7086155" cy="99443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/>
            <a:t> </a:t>
          </a:r>
          <a:endParaRPr lang="fi-FI" sz="1600" kern="1200" dirty="0"/>
        </a:p>
      </dsp:txBody>
      <dsp:txXfrm>
        <a:off x="964385" y="2424809"/>
        <a:ext cx="6989067" cy="897342"/>
      </dsp:txXfrm>
    </dsp:sp>
    <dsp:sp modelId="{773032FA-06B2-47C7-9CCB-57B9203A65CB}">
      <dsp:nvSpPr>
        <dsp:cNvPr id="0" name=""/>
        <dsp:cNvSpPr/>
      </dsp:nvSpPr>
      <dsp:spPr>
        <a:xfrm>
          <a:off x="478140" y="2363771"/>
          <a:ext cx="875403" cy="87540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1D11F-EF2C-42FA-8F09-FC2D1F86782D}">
      <dsp:nvSpPr>
        <dsp:cNvPr id="0" name=""/>
        <dsp:cNvSpPr/>
      </dsp:nvSpPr>
      <dsp:spPr>
        <a:xfrm>
          <a:off x="514330" y="3456968"/>
          <a:ext cx="7487666" cy="791504"/>
        </a:xfrm>
        <a:prstGeom prst="roundRect">
          <a:avLst/>
        </a:prstGeom>
        <a:solidFill>
          <a:schemeClr val="bg1">
            <a:lumMod val="85000"/>
          </a:schemeClr>
        </a:solid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 rotWithShape="0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 dirty="0"/>
        </a:p>
      </dsp:txBody>
      <dsp:txXfrm>
        <a:off x="552968" y="3495606"/>
        <a:ext cx="7410390" cy="714228"/>
      </dsp:txXfrm>
    </dsp:sp>
    <dsp:sp modelId="{3C6B3276-6073-4D3A-A57C-2AE636557080}">
      <dsp:nvSpPr>
        <dsp:cNvPr id="0" name=""/>
        <dsp:cNvSpPr/>
      </dsp:nvSpPr>
      <dsp:spPr>
        <a:xfrm>
          <a:off x="76628" y="3414437"/>
          <a:ext cx="875403" cy="8754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7453C-04E8-468D-942B-916451CB05AB}">
      <dsp:nvSpPr>
        <dsp:cNvPr id="0" name=""/>
        <dsp:cNvSpPr/>
      </dsp:nvSpPr>
      <dsp:spPr>
        <a:xfrm>
          <a:off x="4079757" y="576483"/>
          <a:ext cx="1527090" cy="15273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4D9CE-5178-43BE-B3C1-03A82E04C640}">
      <dsp:nvSpPr>
        <dsp:cNvPr id="0" name=""/>
        <dsp:cNvSpPr/>
      </dsp:nvSpPr>
      <dsp:spPr>
        <a:xfrm>
          <a:off x="4130461" y="627404"/>
          <a:ext cx="1425682" cy="142553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Tohtorin ja lisensiaatin tutkinnot</a:t>
          </a:r>
        </a:p>
      </dsp:txBody>
      <dsp:txXfrm>
        <a:off x="4334272" y="831090"/>
        <a:ext cx="1018060" cy="1018159"/>
      </dsp:txXfrm>
    </dsp:sp>
    <dsp:sp modelId="{025E04AA-EEC1-45AA-B728-E90AEE9759F8}">
      <dsp:nvSpPr>
        <dsp:cNvPr id="0" name=""/>
        <dsp:cNvSpPr/>
      </dsp:nvSpPr>
      <dsp:spPr>
        <a:xfrm rot="2700000">
          <a:off x="2503304" y="578329"/>
          <a:ext cx="1523412" cy="152341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BED26-2F03-4B08-835B-CE03E384EA9C}">
      <dsp:nvSpPr>
        <dsp:cNvPr id="0" name=""/>
        <dsp:cNvSpPr/>
      </dsp:nvSpPr>
      <dsp:spPr>
        <a:xfrm>
          <a:off x="2552169" y="627404"/>
          <a:ext cx="1425682" cy="142553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Ylemmät korkeakoulu-tutkinnot</a:t>
          </a:r>
        </a:p>
      </dsp:txBody>
      <dsp:txXfrm>
        <a:off x="2755980" y="831090"/>
        <a:ext cx="1018060" cy="1018159"/>
      </dsp:txXfrm>
    </dsp:sp>
    <dsp:sp modelId="{245345B5-88C8-48DC-9AA0-EDFAD447FE0A}">
      <dsp:nvSpPr>
        <dsp:cNvPr id="0" name=""/>
        <dsp:cNvSpPr/>
      </dsp:nvSpPr>
      <dsp:spPr>
        <a:xfrm rot="2700000">
          <a:off x="925013" y="578329"/>
          <a:ext cx="1523412" cy="152341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37E37-F1C5-49F6-9EDC-5071F20A525D}">
      <dsp:nvSpPr>
        <dsp:cNvPr id="0" name=""/>
        <dsp:cNvSpPr/>
      </dsp:nvSpPr>
      <dsp:spPr>
        <a:xfrm>
          <a:off x="973878" y="627404"/>
          <a:ext cx="1425682" cy="142553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Alemmat korkeakoulu-tutkinnot</a:t>
          </a:r>
        </a:p>
      </dsp:txBody>
      <dsp:txXfrm>
        <a:off x="1177689" y="831090"/>
        <a:ext cx="1018060" cy="1018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04AA-EEC1-45AA-B728-E90AEE9759F8}">
      <dsp:nvSpPr>
        <dsp:cNvPr id="0" name=""/>
        <dsp:cNvSpPr/>
      </dsp:nvSpPr>
      <dsp:spPr>
        <a:xfrm>
          <a:off x="3729182" y="576483"/>
          <a:ext cx="1527394" cy="15273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BED26-2F03-4B08-835B-CE03E384EA9C}">
      <dsp:nvSpPr>
        <dsp:cNvPr id="0" name=""/>
        <dsp:cNvSpPr/>
      </dsp:nvSpPr>
      <dsp:spPr>
        <a:xfrm>
          <a:off x="3780099" y="627404"/>
          <a:ext cx="1425274" cy="142553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Ylemmät ammatti-korkeakoulu-tutkinnot</a:t>
          </a:r>
        </a:p>
      </dsp:txBody>
      <dsp:txXfrm>
        <a:off x="3984001" y="831090"/>
        <a:ext cx="1018150" cy="1018159"/>
      </dsp:txXfrm>
    </dsp:sp>
    <dsp:sp modelId="{245345B5-88C8-48DC-9AA0-EDFAD447FE0A}">
      <dsp:nvSpPr>
        <dsp:cNvPr id="0" name=""/>
        <dsp:cNvSpPr/>
      </dsp:nvSpPr>
      <dsp:spPr>
        <a:xfrm rot="2700000">
          <a:off x="1713580" y="576313"/>
          <a:ext cx="1527445" cy="1527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37E37-F1C5-49F6-9EDC-5071F20A525D}">
      <dsp:nvSpPr>
        <dsp:cNvPr id="0" name=""/>
        <dsp:cNvSpPr/>
      </dsp:nvSpPr>
      <dsp:spPr>
        <a:xfrm>
          <a:off x="1764665" y="627404"/>
          <a:ext cx="1425274" cy="142553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Ammatti- korkeakoulu-tutkinnot</a:t>
          </a:r>
        </a:p>
      </dsp:txBody>
      <dsp:txXfrm>
        <a:off x="1968227" y="831090"/>
        <a:ext cx="1018150" cy="101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Nuoliprosessi"/>
  <dgm:desc val="Käytä tätä, kun haluat esittää prosessin peräkkäiset vaiheet. Tämä on rajoitetttu Tason 1 muotoihin, jotka sisältävät rajoittamattoman määrän Tason 2 muotoja. Tämä soveltuu parhaiten pienille tekstimäärille. Käyttämätön teksti ei näy, mutta se säilyy käytettävissä, jos vaihdat asettelua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Nuoliprosessi"/>
  <dgm:desc val="Käytä tätä, kun haluat esittää prosessin peräkkäiset vaiheet. Tämä on rajoitetttu Tason 1 muotoihin, jotka sisältävät rajoittamattoman määrän Tason 2 muotoja. Tämä soveltuu parhaiten pienille tekstimäärille. Käyttämätön teksti ei näy, mutta se säilyy käytettävissä, jos vaihdat asettelua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A7D65A5-65F2-4F28-BE90-943291DD1EC2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0DB45FB-C01B-4F41-AA7B-4BD34BEEA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6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60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5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14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3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5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3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26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71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88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 Rounded MT Bold" panose="020F07040305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5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557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4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9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938" y="666936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©</a:t>
            </a:r>
            <a:r>
              <a:rPr lang="fi-FI" sz="800" dirty="0" err="1"/>
              <a:t>Present-äSSä</a:t>
            </a:r>
            <a:r>
              <a:rPr lang="fi-FI" sz="800" dirty="0"/>
              <a:t> 2020</a:t>
            </a:r>
          </a:p>
        </p:txBody>
      </p:sp>
      <p:sp>
        <p:nvSpPr>
          <p:cNvPr id="3" name="Pyöristetty suorakulmio 2"/>
          <p:cNvSpPr/>
          <p:nvPr userDrawn="1"/>
        </p:nvSpPr>
        <p:spPr>
          <a:xfrm>
            <a:off x="1547664" y="116632"/>
            <a:ext cx="5616624" cy="72008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Tätä et voi muuttaa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D8B072-DA6D-4516-8F10-AE8534DE6C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428"/>
            <a:ext cx="9252000" cy="11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s://eperusteet.opintopolku.fi/beta/#/fi/lukio/6828810/oppiaine/6832792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27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s://eperusteet.opintopolku.fi/beta/#/fi/lukio/6828810/oppiaine/6832790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27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eperusteet.opintopolku.fi/beta/#/fi/lukio/6828810/oppiaine/6832794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279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eperusteet.opintopolku.fi/beta/#/fi/lukio/6828810/oppiaine/6832796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279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https://eperusteet.opintopolku.fi/beta/#/fi/lukio/6828810/oppiaine/6832798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438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https://eperusteet.opintopolku.fi/beta/#/fi/lukio/6828810/oppiaine/6834387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hyperlink" Target="https://eperusteet.opintopolku.fi/beta/#/fi/lukio/6828810/oppiaine/6834386" TargetMode="Externa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https://eperusteet.opintopolku.fi/beta/#/fi/lukio/6828810/oppiaine/6834388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438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hyperlink" Target="https://eperusteet.opintopolku.fi/beta/#/fi/lukio/6828810/oppiaine/6835370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537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perusteet.opintopolku.fi/beta/#/fi/lukio/6828810/oppiaine/6835372/moduuli/6835297" TargetMode="External"/><Relationship Id="rId3" Type="http://schemas.openxmlformats.org/officeDocument/2006/relationships/hyperlink" Target="https://eperusteet.opintopolku.fi/beta/#/fi/lukio/6828810/oppiaine/6835372/moduuli/6835295" TargetMode="External"/><Relationship Id="rId7" Type="http://schemas.openxmlformats.org/officeDocument/2006/relationships/hyperlink" Target="https://eperusteet.opintopolku.fi/beta/#/fi/lukio/6828810/oppiaine/6835372/moduuli/6835299" TargetMode="External"/><Relationship Id="rId2" Type="http://schemas.openxmlformats.org/officeDocument/2006/relationships/hyperlink" Target="https://eperusteet.opintopolku.fi/beta/#/fi/lukio/6828810/oppiaine/6835372/moduuli/683554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perusteet.opintopolku.fi/beta/#/fi/lukio/6828810/oppiaine/6835372/moduuli/6835540" TargetMode="External"/><Relationship Id="rId11" Type="http://schemas.openxmlformats.org/officeDocument/2006/relationships/slide" Target="slide3.xml"/><Relationship Id="rId5" Type="http://schemas.openxmlformats.org/officeDocument/2006/relationships/hyperlink" Target="https://eperusteet.opintopolku.fi/beta/#/fi/lukio/6828810/oppiaine/6835372/moduuli/6835296" TargetMode="External"/><Relationship Id="rId10" Type="http://schemas.openxmlformats.org/officeDocument/2006/relationships/hyperlink" Target="https://eperusteet.opintopolku.fi/beta/#/fi/lukio/6828810/oppiaine/6835372" TargetMode="External"/><Relationship Id="rId4" Type="http://schemas.openxmlformats.org/officeDocument/2006/relationships/hyperlink" Target="https://eperusteet.opintopolku.fi/beta/#/fi/lukio/6828810/oppiaine/6835372/moduuli/6835541" TargetMode="External"/><Relationship Id="rId9" Type="http://schemas.openxmlformats.org/officeDocument/2006/relationships/hyperlink" Target="https://eperusteet.opintopolku.fi/beta/#/fi/lukio/6828810/oppiaine/6835372/moduuli/68352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eperusteet.opintopolku.fi/beta/#/fi/lukio/6828810/tekstikappale/6828940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beta/#/fi/lukio/6828810/laajaalaiset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beta/#/fi/lukio/6828810/laajaalaiset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beta/#/fi/lukio/6828810/laajaalaiset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beta/#/fi/lukio/6828810/laajaalaiset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beta/#/fi/lukio/6828810/laajaalaiset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eperusteet.opintopolku.fi/beta/#/fi/lukio/6828810/laajaalaiset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48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10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5" Type="http://schemas.openxmlformats.org/officeDocument/2006/relationships/slide" Target="slide37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4" Type="http://schemas.openxmlformats.org/officeDocument/2006/relationships/slide" Target="slide6.xml"/><Relationship Id="rId9" Type="http://schemas.openxmlformats.org/officeDocument/2006/relationships/slide" Target="slide15.xml"/><Relationship Id="rId1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intopolku.fi/wp/lukio-2/nain-haet-lukioon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erityislukiot?page=1&amp;facetFilters=teachingLangCode_ffm:FI&amp;tab=los" TargetMode="External"/><Relationship Id="rId3" Type="http://schemas.openxmlformats.org/officeDocument/2006/relationships/hyperlink" Target="https://opintopolku.fi/app/#!/haku/steinerlukio?page=1&amp;facetFilters=teachingLangCode_ffm:FI&amp;tab=los" TargetMode="External"/><Relationship Id="rId7" Type="http://schemas.openxmlformats.org/officeDocument/2006/relationships/hyperlink" Target="http://www.skyk.fi/" TargetMode="External"/><Relationship Id="rId2" Type="http://schemas.openxmlformats.org/officeDocument/2006/relationships/hyperlink" Target="https://opintopolku.fi/wp/lukio-2/kansainvalinen-lukiokoulutu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sh.fi/fi/lukio" TargetMode="External"/><Relationship Id="rId5" Type="http://schemas.openxmlformats.org/officeDocument/2006/relationships/hyperlink" Target="https://opintopolku.fi/app/#!/haku/IB-lukiot?page=1&amp;facetFilters=teachingLangCode_ffm:FI&amp;tab=los" TargetMode="External"/><Relationship Id="rId4" Type="http://schemas.openxmlformats.org/officeDocument/2006/relationships/hyperlink" Target="https://opintopolku.fi/app/#!/haku/Urheilulukiot?page=1&amp;facetFilters=teachingLangCode_ffm:FI&amp;tab=lo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wp/ammatillinen-koulutus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f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lioppilastutkinto.fi/fi/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s://opintopolku.fi/wp/fi/ammattikorkeakoulu/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opintopolku.fi/wp/fi/yliopisto/" TargetMode="External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5" Type="http://schemas.openxmlformats.org/officeDocument/2006/relationships/slide" Target="slide3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hyperlink" Target="https://opintopolku.fi/wp/ammatillinen-koulutus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s://eperusteet.opintopolku.fi/beta/#/fi/lukio/6828810/oppiaine/6828950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s://eperusteet.opintopolku.fi/beta/#/fi/lukio/6828810/oppiaine/6831743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02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eperusteet.opintopolku.fi/beta/#/fi/lukio/6828810/oppiaine/6831741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s://eperusteet.opintopolku.fi/beta/#/fi/lukio/6828810/oppiaine/68317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beta/#/fi/lukio/6828810/oppiaine/6831746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666EA-8340-40C5-87B9-E3B1BF98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7551"/>
            <a:ext cx="8229600" cy="721169"/>
          </a:xfrm>
        </p:spPr>
        <p:txBody>
          <a:bodyPr/>
          <a:lstStyle/>
          <a:p>
            <a:r>
              <a:rPr lang="fi-FI" dirty="0"/>
              <a:t>UUSI LUKIO</a:t>
            </a:r>
          </a:p>
        </p:txBody>
      </p:sp>
      <p:graphicFrame>
        <p:nvGraphicFramePr>
          <p:cNvPr id="12" name="Kaaviokuva 11">
            <a:extLst>
              <a:ext uri="{FF2B5EF4-FFF2-40B4-BE49-F238E27FC236}">
                <a16:creationId xmlns:a16="http://schemas.microsoft.com/office/drawing/2014/main" id="{75FC56B2-EC9C-4E74-9CCB-B1AFB08F8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555345"/>
              </p:ext>
            </p:extLst>
          </p:nvPr>
        </p:nvGraphicFramePr>
        <p:xfrm>
          <a:off x="1524000" y="1829356"/>
          <a:ext cx="6537158" cy="450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8D4B6D97-A701-4A1D-AA46-C40F42FE95AB}"/>
              </a:ext>
            </a:extLst>
          </p:cNvPr>
          <p:cNvSpPr/>
          <p:nvPr/>
        </p:nvSpPr>
        <p:spPr>
          <a:xfrm>
            <a:off x="1267326" y="1484784"/>
            <a:ext cx="3080084" cy="1025359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Lisätään opiskelijoiden osallisuutta ja hyvinvointia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137774A7-C452-4D4A-992E-4F690CB5B13C}"/>
              </a:ext>
            </a:extLst>
          </p:cNvPr>
          <p:cNvSpPr/>
          <p:nvPr/>
        </p:nvSpPr>
        <p:spPr>
          <a:xfrm>
            <a:off x="176754" y="3476532"/>
            <a:ext cx="2913056" cy="1025359"/>
          </a:xfrm>
          <a:prstGeom prst="flowChartTerminator">
            <a:avLst/>
          </a:prstGeom>
          <a:solidFill>
            <a:schemeClr val="accent3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Oppiainerajat ylittäviä</a:t>
            </a:r>
            <a:r>
              <a:rPr kumimoji="0" lang="fi-FI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opintoja lisätään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A2A67E0E-D5BA-4D40-80E6-A003054E86DF}"/>
              </a:ext>
            </a:extLst>
          </p:cNvPr>
          <p:cNvSpPr/>
          <p:nvPr/>
        </p:nvSpPr>
        <p:spPr>
          <a:xfrm>
            <a:off x="5278924" y="5388265"/>
            <a:ext cx="3164305" cy="1025359"/>
          </a:xfrm>
          <a:prstGeom prst="flowChartTerminator">
            <a:avLst/>
          </a:prstGeom>
          <a:solidFill>
            <a:schemeClr val="accent3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Lisätään yhteistyötä korkeakoulujen kanssa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D62A862D-965D-4FE3-B08C-4B1E4ED9EC29}"/>
              </a:ext>
            </a:extLst>
          </p:cNvPr>
          <p:cNvSpPr/>
          <p:nvPr/>
        </p:nvSpPr>
        <p:spPr>
          <a:xfrm>
            <a:off x="6356371" y="3634985"/>
            <a:ext cx="2695073" cy="1025359"/>
          </a:xfrm>
          <a:prstGeom prst="flowChartTerminator">
            <a:avLst/>
          </a:prstGeom>
          <a:solidFill>
            <a:schemeClr val="accent3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Vahvistetaan laaja-alaista osaamista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34F731DE-C89C-4C7C-A867-AAA296666765}"/>
              </a:ext>
            </a:extLst>
          </p:cNvPr>
          <p:cNvSpPr/>
          <p:nvPr/>
        </p:nvSpPr>
        <p:spPr>
          <a:xfrm>
            <a:off x="5438274" y="1684977"/>
            <a:ext cx="3080084" cy="1025359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Lukion vetovoimaa yleissivistävänä kouluna kehitetään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A472AAD5-FFAF-4196-829B-5E5AB3C7E865}"/>
              </a:ext>
            </a:extLst>
          </p:cNvPr>
          <p:cNvSpPr/>
          <p:nvPr/>
        </p:nvSpPr>
        <p:spPr>
          <a:xfrm>
            <a:off x="1066800" y="5468280"/>
            <a:ext cx="3080084" cy="1025359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Opinto-ohjausta ja erityisopetusta vahvistetaan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BA3DAE0-D197-44C9-967F-98C1447590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17" r="6969"/>
          <a:stretch/>
        </p:blipFill>
        <p:spPr>
          <a:xfrm>
            <a:off x="3392907" y="3286400"/>
            <a:ext cx="2767887" cy="17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uora yhdysviiva 128"/>
          <p:cNvCxnSpPr>
            <a:cxnSpLocks/>
          </p:cNvCxnSpPr>
          <p:nvPr/>
        </p:nvCxnSpPr>
        <p:spPr>
          <a:xfrm flipV="1">
            <a:off x="2562978" y="1932822"/>
            <a:ext cx="4207965" cy="11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Vuokaaviosymboli: Tallennettu tieto 129">
            <a:hlinkClick r:id="rId2" tooltip="Katso ops-ohjeet"/>
          </p:cNvPr>
          <p:cNvSpPr/>
          <p:nvPr/>
        </p:nvSpPr>
        <p:spPr>
          <a:xfrm>
            <a:off x="179512" y="1619610"/>
            <a:ext cx="2044287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Fysiikka</a:t>
            </a:r>
          </a:p>
        </p:txBody>
      </p:sp>
      <p:sp>
        <p:nvSpPr>
          <p:cNvPr id="131" name="Ellipsi 130"/>
          <p:cNvSpPr/>
          <p:nvPr/>
        </p:nvSpPr>
        <p:spPr>
          <a:xfrm>
            <a:off x="2267745" y="1691618"/>
            <a:ext cx="31323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2" name="Ellipsi 131"/>
          <p:cNvSpPr/>
          <p:nvPr/>
        </p:nvSpPr>
        <p:spPr>
          <a:xfrm>
            <a:off x="3059832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3" name="Ellipsi 132"/>
          <p:cNvSpPr/>
          <p:nvPr/>
        </p:nvSpPr>
        <p:spPr>
          <a:xfrm>
            <a:off x="3707904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4" name="Ellipsi 133"/>
          <p:cNvSpPr/>
          <p:nvPr/>
        </p:nvSpPr>
        <p:spPr>
          <a:xfrm>
            <a:off x="4427984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5" name="Tekstiruutu 134">
            <a:hlinkClick r:id="rId3" action="ppaction://hlinksldjump" tooltip="Fysiikka luonnontieteenä"/>
          </p:cNvPr>
          <p:cNvSpPr txBox="1"/>
          <p:nvPr/>
        </p:nvSpPr>
        <p:spPr>
          <a:xfrm>
            <a:off x="2242719" y="1713371"/>
            <a:ext cx="36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36" name="Tekstiruutu 135">
            <a:hlinkClick r:id="rId3" action="ppaction://hlinksldjump" tooltip="Jaksollinen liike ja aallot"/>
          </p:cNvPr>
          <p:cNvSpPr txBox="1"/>
          <p:nvPr/>
        </p:nvSpPr>
        <p:spPr>
          <a:xfrm>
            <a:off x="4461958" y="1619610"/>
            <a:ext cx="477283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37" name="Tekstiruutu 136">
            <a:hlinkClick r:id="rId3" action="ppaction://hlinksldjump" tooltip="Voima ja liike"/>
          </p:cNvPr>
          <p:cNvSpPr txBox="1"/>
          <p:nvPr/>
        </p:nvSpPr>
        <p:spPr>
          <a:xfrm>
            <a:off x="3722306" y="1625015"/>
            <a:ext cx="496855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38" name="Tekstiruutu 137">
            <a:hlinkClick r:id="rId3" action="ppaction://hlinksldjump" tooltip="Energia ja lämpö"/>
          </p:cNvPr>
          <p:cNvSpPr txBox="1"/>
          <p:nvPr/>
        </p:nvSpPr>
        <p:spPr>
          <a:xfrm>
            <a:off x="3067033" y="1619610"/>
            <a:ext cx="511257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39" name="Ellipsi 138"/>
          <p:cNvSpPr/>
          <p:nvPr/>
        </p:nvSpPr>
        <p:spPr>
          <a:xfrm>
            <a:off x="5133662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0" name="Ellipsi 139"/>
          <p:cNvSpPr/>
          <p:nvPr/>
        </p:nvSpPr>
        <p:spPr>
          <a:xfrm>
            <a:off x="5853742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1" name="Ellipsi 140"/>
          <p:cNvSpPr/>
          <p:nvPr/>
        </p:nvSpPr>
        <p:spPr>
          <a:xfrm>
            <a:off x="6501814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2" name="Tekstiruutu 141">
            <a:hlinkClick r:id="rId3" action="ppaction://hlinksldjump" tooltip="Sähkö"/>
          </p:cNvPr>
          <p:cNvSpPr txBox="1"/>
          <p:nvPr/>
        </p:nvSpPr>
        <p:spPr>
          <a:xfrm>
            <a:off x="5182038" y="1619610"/>
            <a:ext cx="470082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43" name="Tekstiruutu 142">
            <a:hlinkClick r:id="rId3" action="ppaction://hlinksldjump" tooltip="Sähkömagnetismi ja valo"/>
          </p:cNvPr>
          <p:cNvSpPr txBox="1"/>
          <p:nvPr/>
        </p:nvSpPr>
        <p:spPr>
          <a:xfrm>
            <a:off x="5887716" y="1619610"/>
            <a:ext cx="484484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44" name="Tekstiruutu 143">
            <a:hlinkClick r:id="rId3" action="ppaction://hlinksldjump" tooltip="Aine, säteily ja kvantittuminen"/>
          </p:cNvPr>
          <p:cNvSpPr txBox="1"/>
          <p:nvPr/>
        </p:nvSpPr>
        <p:spPr>
          <a:xfrm>
            <a:off x="6554919" y="1608228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232" y="255069"/>
            <a:ext cx="6563072" cy="782960"/>
          </a:xfrm>
        </p:spPr>
        <p:txBody>
          <a:bodyPr/>
          <a:lstStyle/>
          <a:p>
            <a:r>
              <a:rPr lang="fi-FI" sz="2400" dirty="0"/>
              <a:t>FYSIIKKA JA KEMIA</a:t>
            </a:r>
          </a:p>
        </p:txBody>
      </p:sp>
      <p:sp>
        <p:nvSpPr>
          <p:cNvPr id="60" name="Vuokaaviosymboli: Tallennettu tieto 59">
            <a:extLst>
              <a:ext uri="{FF2B5EF4-FFF2-40B4-BE49-F238E27FC236}">
                <a16:creationId xmlns:a16="http://schemas.microsoft.com/office/drawing/2014/main" id="{59E28DC2-5B97-4BB3-99C1-420E064998B0}"/>
              </a:ext>
            </a:extLst>
          </p:cNvPr>
          <p:cNvSpPr/>
          <p:nvPr/>
        </p:nvSpPr>
        <p:spPr>
          <a:xfrm rot="10800000">
            <a:off x="6976326" y="1625558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94B724F5-E5BC-436A-8442-E095F95BB95F}"/>
              </a:ext>
            </a:extLst>
          </p:cNvPr>
          <p:cNvSpPr/>
          <p:nvPr/>
        </p:nvSpPr>
        <p:spPr>
          <a:xfrm>
            <a:off x="7357968" y="1691618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475F7804-DC50-415A-B7AF-F3CECAACA718}"/>
              </a:ext>
            </a:extLst>
          </p:cNvPr>
          <p:cNvSpPr/>
          <p:nvPr/>
        </p:nvSpPr>
        <p:spPr>
          <a:xfrm>
            <a:off x="8197523" y="169161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474C1A4D-F4C9-4A1B-803A-B5901E06A3F8}"/>
              </a:ext>
            </a:extLst>
          </p:cNvPr>
          <p:cNvSpPr txBox="1"/>
          <p:nvPr/>
        </p:nvSpPr>
        <p:spPr>
          <a:xfrm>
            <a:off x="6955465" y="1375404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D313454C-CE29-40BE-9935-5FD41743831D}"/>
              </a:ext>
            </a:extLst>
          </p:cNvPr>
          <p:cNvSpPr txBox="1"/>
          <p:nvPr/>
        </p:nvSpPr>
        <p:spPr>
          <a:xfrm>
            <a:off x="7887271" y="1704843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98" name="Ellipsi 97">
            <a:extLst>
              <a:ext uri="{FF2B5EF4-FFF2-40B4-BE49-F238E27FC236}">
                <a16:creationId xmlns:a16="http://schemas.microsoft.com/office/drawing/2014/main" id="{21F97B46-C3B3-4173-925D-6732A0AE0CFD}"/>
              </a:ext>
            </a:extLst>
          </p:cNvPr>
          <p:cNvSpPr/>
          <p:nvPr/>
        </p:nvSpPr>
        <p:spPr>
          <a:xfrm>
            <a:off x="2650217" y="1706277"/>
            <a:ext cx="313234" cy="55113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Tekstiruutu 99">
            <a:hlinkClick r:id="rId3" action="ppaction://hlinksldjump" tooltip="Fysiikka, ympäristö ja yhteiskunta"/>
            <a:extLst>
              <a:ext uri="{FF2B5EF4-FFF2-40B4-BE49-F238E27FC236}">
                <a16:creationId xmlns:a16="http://schemas.microsoft.com/office/drawing/2014/main" id="{09150626-CA7A-40F5-8150-507F558CFAF0}"/>
              </a:ext>
            </a:extLst>
          </p:cNvPr>
          <p:cNvSpPr txBox="1"/>
          <p:nvPr/>
        </p:nvSpPr>
        <p:spPr>
          <a:xfrm>
            <a:off x="2625191" y="1728030"/>
            <a:ext cx="36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F70B533A-DE0E-4EF0-9B41-3F58F18C49AE}"/>
              </a:ext>
            </a:extLst>
          </p:cNvPr>
          <p:cNvSpPr txBox="1"/>
          <p:nvPr/>
        </p:nvSpPr>
        <p:spPr>
          <a:xfrm>
            <a:off x="2267745" y="1196752"/>
            <a:ext cx="1475138" cy="306467"/>
          </a:xfrm>
          <a:prstGeom prst="wedgeRoundRectCallout">
            <a:avLst>
              <a:gd name="adj1" fmla="val -27393"/>
              <a:gd name="adj2" fmla="val 125584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1 opintopistettä</a:t>
            </a:r>
          </a:p>
        </p:txBody>
      </p:sp>
      <p:sp>
        <p:nvSpPr>
          <p:cNvPr id="107" name="Tekstiruutu 106">
            <a:extLst>
              <a:ext uri="{FF2B5EF4-FFF2-40B4-BE49-F238E27FC236}">
                <a16:creationId xmlns:a16="http://schemas.microsoft.com/office/drawing/2014/main" id="{58DA3304-3462-4ACC-B233-45855ADCB837}"/>
              </a:ext>
            </a:extLst>
          </p:cNvPr>
          <p:cNvSpPr txBox="1"/>
          <p:nvPr/>
        </p:nvSpPr>
        <p:spPr>
          <a:xfrm>
            <a:off x="7270043" y="1553354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2 op</a:t>
            </a:r>
          </a:p>
        </p:txBody>
      </p:sp>
      <p:sp>
        <p:nvSpPr>
          <p:cNvPr id="108" name="Tekstiruutu 107">
            <a:extLst>
              <a:ext uri="{FF2B5EF4-FFF2-40B4-BE49-F238E27FC236}">
                <a16:creationId xmlns:a16="http://schemas.microsoft.com/office/drawing/2014/main" id="{05B2CB59-0960-4777-89DC-8E78380C534F}"/>
              </a:ext>
            </a:extLst>
          </p:cNvPr>
          <p:cNvSpPr txBox="1"/>
          <p:nvPr/>
        </p:nvSpPr>
        <p:spPr>
          <a:xfrm>
            <a:off x="8145201" y="1553354"/>
            <a:ext cx="799642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12 op</a:t>
            </a:r>
          </a:p>
        </p:txBody>
      </p:sp>
      <p:sp>
        <p:nvSpPr>
          <p:cNvPr id="113" name="Tekstiruutu 112">
            <a:extLst>
              <a:ext uri="{FF2B5EF4-FFF2-40B4-BE49-F238E27FC236}">
                <a16:creationId xmlns:a16="http://schemas.microsoft.com/office/drawing/2014/main" id="{75518761-8694-43AD-AFB8-EB3312CD48E7}"/>
              </a:ext>
            </a:extLst>
          </p:cNvPr>
          <p:cNvSpPr txBox="1"/>
          <p:nvPr/>
        </p:nvSpPr>
        <p:spPr>
          <a:xfrm>
            <a:off x="818713" y="2515407"/>
            <a:ext cx="7674043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opit ymmärtämään fysiikan merkitystä jokapäiväisessä elämässä, yhteiskunnassa ja teknologiassa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opetuksessa perehdytään fysiikan ja sen taustalla olevien tieteenalojen kieleen, käsitteistöön ja tapaan rakentaa tietoa…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88EA225B-E191-405B-9E21-C034FFAE100C}"/>
              </a:ext>
            </a:extLst>
          </p:cNvPr>
          <p:cNvGrpSpPr/>
          <p:nvPr/>
        </p:nvGrpSpPr>
        <p:grpSpPr>
          <a:xfrm>
            <a:off x="248240" y="3942750"/>
            <a:ext cx="8100259" cy="2513367"/>
            <a:chOff x="721903" y="4037950"/>
            <a:chExt cx="8100259" cy="2513367"/>
          </a:xfrm>
        </p:grpSpPr>
        <p:cxnSp>
          <p:nvCxnSpPr>
            <p:cNvPr id="181" name="Suora yhdysviiva 180"/>
            <p:cNvCxnSpPr>
              <a:cxnSpLocks/>
              <a:stCxn id="188" idx="3"/>
            </p:cNvCxnSpPr>
            <p:nvPr/>
          </p:nvCxnSpPr>
          <p:spPr>
            <a:xfrm flipV="1">
              <a:off x="3239852" y="4835548"/>
              <a:ext cx="2844316" cy="14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Vuokaaviosymboli: Tallennettu tieto 181">
              <a:hlinkClick r:id="rId4" tooltip="Katso ops-perusteet"/>
            </p:cNvPr>
            <p:cNvSpPr/>
            <p:nvPr/>
          </p:nvSpPr>
          <p:spPr>
            <a:xfrm>
              <a:off x="1115616" y="4475507"/>
              <a:ext cx="1857805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Kemia</a:t>
              </a:r>
            </a:p>
          </p:txBody>
        </p:sp>
        <p:sp>
          <p:nvSpPr>
            <p:cNvPr id="184" name="Ellipsi 183"/>
            <p:cNvSpPr/>
            <p:nvPr/>
          </p:nvSpPr>
          <p:spPr>
            <a:xfrm>
              <a:off x="2930219" y="4547515"/>
              <a:ext cx="309634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5" name="Ellipsi 184"/>
            <p:cNvSpPr/>
            <p:nvPr/>
          </p:nvSpPr>
          <p:spPr>
            <a:xfrm>
              <a:off x="3722306" y="4547515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6" name="Ellipsi 185"/>
            <p:cNvSpPr/>
            <p:nvPr/>
          </p:nvSpPr>
          <p:spPr>
            <a:xfrm>
              <a:off x="4427984" y="4547515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7" name="Ellipsi 186"/>
            <p:cNvSpPr/>
            <p:nvPr/>
          </p:nvSpPr>
          <p:spPr>
            <a:xfrm>
              <a:off x="5133663" y="4547515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8" name="Tekstiruutu 187">
              <a:hlinkClick r:id="rId3" action="ppaction://hlinksldjump" tooltip="Kemia ja minä"/>
            </p:cNvPr>
            <p:cNvSpPr txBox="1"/>
            <p:nvPr/>
          </p:nvSpPr>
          <p:spPr>
            <a:xfrm>
              <a:off x="2930218" y="4619523"/>
              <a:ext cx="309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189" name="Tekstiruutu 188">
              <a:hlinkClick r:id="rId3" action="ppaction://hlinksldjump" tooltip="Kemiallinen energia ja kiertotalous"/>
            </p:cNvPr>
            <p:cNvSpPr txBox="1"/>
            <p:nvPr/>
          </p:nvSpPr>
          <p:spPr>
            <a:xfrm>
              <a:off x="5172851" y="4475507"/>
              <a:ext cx="472069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5</a:t>
              </a:r>
            </a:p>
          </p:txBody>
        </p:sp>
        <p:sp>
          <p:nvSpPr>
            <p:cNvPr id="190" name="Tekstiruutu 189">
              <a:hlinkClick r:id="rId3" action="ppaction://hlinksldjump" tooltip="Kemiallinen reaktio"/>
            </p:cNvPr>
            <p:cNvSpPr txBox="1"/>
            <p:nvPr/>
          </p:nvSpPr>
          <p:spPr>
            <a:xfrm>
              <a:off x="4435185" y="4480912"/>
              <a:ext cx="504056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191" name="Tekstiruutu 190">
              <a:hlinkClick r:id="rId3" action="ppaction://hlinksldjump" tooltip="Molekyylit ja mallit"/>
            </p:cNvPr>
            <p:cNvSpPr txBox="1"/>
            <p:nvPr/>
          </p:nvSpPr>
          <p:spPr>
            <a:xfrm>
              <a:off x="3754293" y="4475507"/>
              <a:ext cx="486471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192" name="Ellipsi 191"/>
            <p:cNvSpPr/>
            <p:nvPr/>
          </p:nvSpPr>
          <p:spPr>
            <a:xfrm>
              <a:off x="5868144" y="4547515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5" name="Tekstiruutu 194">
              <a:hlinkClick r:id="rId3" action="ppaction://hlinksldjump" tooltip="Kemiallinen tasapaino"/>
            </p:cNvPr>
            <p:cNvSpPr txBox="1"/>
            <p:nvPr/>
          </p:nvSpPr>
          <p:spPr>
            <a:xfrm>
              <a:off x="5853742" y="4475507"/>
              <a:ext cx="547264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6</a:t>
              </a:r>
            </a:p>
          </p:txBody>
        </p:sp>
        <p:sp>
          <p:nvSpPr>
            <p:cNvPr id="53" name="Tekstiruutu 52"/>
            <p:cNvSpPr txBox="1"/>
            <p:nvPr/>
          </p:nvSpPr>
          <p:spPr>
            <a:xfrm>
              <a:off x="721903" y="5474099"/>
              <a:ext cx="8100259" cy="1077218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opit ymmärtämään kemian ja sen sovellusten merkitystä jokapäiväisessä elämässä, yhteiskunnassa ja ympäristöhaasteiden ratkaisemisessa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luonnontieteellinen lukutaito kehittyy, mikä auttaa arvioimaan kriittisesti erilaisia arjen valintoja sekä näkökulmia yhteiskunnallisessa keskustelussa…</a:t>
              </a:r>
            </a:p>
          </p:txBody>
        </p:sp>
        <p:sp>
          <p:nvSpPr>
            <p:cNvPr id="81" name="Vuokaaviosymboli: Tallennettu tieto 80">
              <a:extLst>
                <a:ext uri="{FF2B5EF4-FFF2-40B4-BE49-F238E27FC236}">
                  <a16:creationId xmlns:a16="http://schemas.microsoft.com/office/drawing/2014/main" id="{8DDAEF5E-F89C-4280-9A07-D9839209047A}"/>
                </a:ext>
              </a:extLst>
            </p:cNvPr>
            <p:cNvSpPr/>
            <p:nvPr/>
          </p:nvSpPr>
          <p:spPr>
            <a:xfrm rot="10800000">
              <a:off x="6314594" y="4461487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9" name="Ellipsi 88">
              <a:extLst>
                <a:ext uri="{FF2B5EF4-FFF2-40B4-BE49-F238E27FC236}">
                  <a16:creationId xmlns:a16="http://schemas.microsoft.com/office/drawing/2014/main" id="{50E82CE4-8651-4A75-8FDF-A4CC30ADD308}"/>
                </a:ext>
              </a:extLst>
            </p:cNvPr>
            <p:cNvSpPr/>
            <p:nvPr/>
          </p:nvSpPr>
          <p:spPr>
            <a:xfrm>
              <a:off x="6696236" y="4527547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Ellipsi 89">
              <a:extLst>
                <a:ext uri="{FF2B5EF4-FFF2-40B4-BE49-F238E27FC236}">
                  <a16:creationId xmlns:a16="http://schemas.microsoft.com/office/drawing/2014/main" id="{02F0906B-C5BF-460E-B6E3-CD58ADF38B51}"/>
                </a:ext>
              </a:extLst>
            </p:cNvPr>
            <p:cNvSpPr/>
            <p:nvPr/>
          </p:nvSpPr>
          <p:spPr>
            <a:xfrm>
              <a:off x="7535791" y="4527547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Tekstiruutu 98">
              <a:extLst>
                <a:ext uri="{FF2B5EF4-FFF2-40B4-BE49-F238E27FC236}">
                  <a16:creationId xmlns:a16="http://schemas.microsoft.com/office/drawing/2014/main" id="{3869DEDC-2BAD-43B9-9C2F-095850B73258}"/>
                </a:ext>
              </a:extLst>
            </p:cNvPr>
            <p:cNvSpPr txBox="1"/>
            <p:nvPr/>
          </p:nvSpPr>
          <p:spPr>
            <a:xfrm>
              <a:off x="7225539" y="4540772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102" name="Ellipsi 101">
              <a:extLst>
                <a:ext uri="{FF2B5EF4-FFF2-40B4-BE49-F238E27FC236}">
                  <a16:creationId xmlns:a16="http://schemas.microsoft.com/office/drawing/2014/main" id="{ABF850C6-4F3D-4FBA-B87E-1140815B67B6}"/>
                </a:ext>
              </a:extLst>
            </p:cNvPr>
            <p:cNvSpPr/>
            <p:nvPr/>
          </p:nvSpPr>
          <p:spPr>
            <a:xfrm>
              <a:off x="3290259" y="4556226"/>
              <a:ext cx="309634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Tekstiruutu 102">
              <a:hlinkClick r:id="rId3" action="ppaction://hlinksldjump" tooltip="Kemia ja kestävä tulevaisuus"/>
              <a:extLst>
                <a:ext uri="{FF2B5EF4-FFF2-40B4-BE49-F238E27FC236}">
                  <a16:creationId xmlns:a16="http://schemas.microsoft.com/office/drawing/2014/main" id="{114BAAE4-FFA4-478C-9F19-6F26CF738E50}"/>
                </a:ext>
              </a:extLst>
            </p:cNvPr>
            <p:cNvSpPr txBox="1"/>
            <p:nvPr/>
          </p:nvSpPr>
          <p:spPr>
            <a:xfrm>
              <a:off x="3290258" y="4628234"/>
              <a:ext cx="309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104" name="Tekstiruutu 103">
              <a:extLst>
                <a:ext uri="{FF2B5EF4-FFF2-40B4-BE49-F238E27FC236}">
                  <a16:creationId xmlns:a16="http://schemas.microsoft.com/office/drawing/2014/main" id="{E3F935FE-7132-48C2-8C93-9D1B5BCD8174}"/>
                </a:ext>
              </a:extLst>
            </p:cNvPr>
            <p:cNvSpPr txBox="1"/>
            <p:nvPr/>
          </p:nvSpPr>
          <p:spPr>
            <a:xfrm>
              <a:off x="6372390" y="4110545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  <p:sp>
          <p:nvSpPr>
            <p:cNvPr id="106" name="Tekstiruutu 105">
              <a:extLst>
                <a:ext uri="{FF2B5EF4-FFF2-40B4-BE49-F238E27FC236}">
                  <a16:creationId xmlns:a16="http://schemas.microsoft.com/office/drawing/2014/main" id="{80306A05-661B-4458-8CD0-32CA33CDDEE8}"/>
                </a:ext>
              </a:extLst>
            </p:cNvPr>
            <p:cNvSpPr txBox="1"/>
            <p:nvPr/>
          </p:nvSpPr>
          <p:spPr>
            <a:xfrm>
              <a:off x="6613011" y="4406895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2 op</a:t>
              </a:r>
            </a:p>
          </p:txBody>
        </p:sp>
        <p:sp>
          <p:nvSpPr>
            <p:cNvPr id="110" name="Tekstiruutu 109">
              <a:extLst>
                <a:ext uri="{FF2B5EF4-FFF2-40B4-BE49-F238E27FC236}">
                  <a16:creationId xmlns:a16="http://schemas.microsoft.com/office/drawing/2014/main" id="{9CD4DA7E-B8FA-4566-8EE0-27CE79BFD95C}"/>
                </a:ext>
              </a:extLst>
            </p:cNvPr>
            <p:cNvSpPr txBox="1"/>
            <p:nvPr/>
          </p:nvSpPr>
          <p:spPr>
            <a:xfrm>
              <a:off x="7538730" y="4394242"/>
              <a:ext cx="634393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8 op</a:t>
              </a:r>
            </a:p>
          </p:txBody>
        </p:sp>
        <p:sp>
          <p:nvSpPr>
            <p:cNvPr id="52" name="Tekstiruutu 51">
              <a:extLst>
                <a:ext uri="{FF2B5EF4-FFF2-40B4-BE49-F238E27FC236}">
                  <a16:creationId xmlns:a16="http://schemas.microsoft.com/office/drawing/2014/main" id="{18EF2CF9-0C20-44D3-B587-B8D0F99586C6}"/>
                </a:ext>
              </a:extLst>
            </p:cNvPr>
            <p:cNvSpPr txBox="1"/>
            <p:nvPr/>
          </p:nvSpPr>
          <p:spPr>
            <a:xfrm>
              <a:off x="2998750" y="4037950"/>
              <a:ext cx="1278018" cy="306467"/>
            </a:xfrm>
            <a:prstGeom prst="wedgeRoundRectCallout">
              <a:avLst>
                <a:gd name="adj1" fmla="val -30295"/>
                <a:gd name="adj2" fmla="val 139791"/>
                <a:gd name="adj3" fmla="val 16667"/>
              </a:avLst>
            </a:prstGeom>
            <a:noFill/>
            <a:ln w="127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1 opintopistettä</a:t>
              </a:r>
            </a:p>
          </p:txBody>
        </p:sp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96153519-3165-4216-BA0B-1DFF88B674D0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55" name="Nuoli: Taipunut ylös 54">
              <a:extLst>
                <a:ext uri="{FF2B5EF4-FFF2-40B4-BE49-F238E27FC236}">
                  <a16:creationId xmlns:a16="http://schemas.microsoft.com/office/drawing/2014/main" id="{BFF01BF3-A8DB-4921-8FAC-1EE1437E1B3B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Tekstiruutu 55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5C85D131-7A0E-4A2B-AD55-6E4870B9FB58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1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uora yhdysviiva 81"/>
          <p:cNvCxnSpPr>
            <a:cxnSpLocks/>
          </p:cNvCxnSpPr>
          <p:nvPr/>
        </p:nvCxnSpPr>
        <p:spPr>
          <a:xfrm flipV="1">
            <a:off x="3059831" y="1924608"/>
            <a:ext cx="3217378" cy="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232" y="255069"/>
            <a:ext cx="6563072" cy="782960"/>
          </a:xfrm>
        </p:spPr>
        <p:txBody>
          <a:bodyPr/>
          <a:lstStyle/>
          <a:p>
            <a:r>
              <a:rPr lang="fi-FI" sz="2400" dirty="0"/>
              <a:t>BIOLOGIA JA MAANTIEDE</a:t>
            </a:r>
          </a:p>
        </p:txBody>
      </p:sp>
      <p:sp>
        <p:nvSpPr>
          <p:cNvPr id="98" name="Ellipsi 97">
            <a:extLst>
              <a:ext uri="{FF2B5EF4-FFF2-40B4-BE49-F238E27FC236}">
                <a16:creationId xmlns:a16="http://schemas.microsoft.com/office/drawing/2014/main" id="{3A4A8FF0-46C7-41DF-A684-94BB7C1AAE5B}"/>
              </a:ext>
            </a:extLst>
          </p:cNvPr>
          <p:cNvSpPr/>
          <p:nvPr/>
        </p:nvSpPr>
        <p:spPr>
          <a:xfrm>
            <a:off x="3883025" y="1636576"/>
            <a:ext cx="350539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Vuokaaviosymboli: Tallennettu tieto 82">
            <a:hlinkClick r:id="rId2" tooltip="Katso ops-perusteet"/>
          </p:cNvPr>
          <p:cNvSpPr/>
          <p:nvPr/>
        </p:nvSpPr>
        <p:spPr>
          <a:xfrm>
            <a:off x="618761" y="1567806"/>
            <a:ext cx="2318658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Biologia</a:t>
            </a:r>
          </a:p>
        </p:txBody>
      </p:sp>
      <p:sp>
        <p:nvSpPr>
          <p:cNvPr id="84" name="Ellipsi 83"/>
          <p:cNvSpPr/>
          <p:nvPr/>
        </p:nvSpPr>
        <p:spPr>
          <a:xfrm>
            <a:off x="2764598" y="1639814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Ellipsi 84"/>
          <p:cNvSpPr/>
          <p:nvPr/>
        </p:nvSpPr>
        <p:spPr>
          <a:xfrm>
            <a:off x="3505450" y="1639814"/>
            <a:ext cx="329768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Ellipsi 86"/>
          <p:cNvSpPr/>
          <p:nvPr/>
        </p:nvSpPr>
        <p:spPr>
          <a:xfrm>
            <a:off x="4363177" y="16398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Ellipsi 87"/>
          <p:cNvSpPr/>
          <p:nvPr/>
        </p:nvSpPr>
        <p:spPr>
          <a:xfrm>
            <a:off x="5083257" y="16398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Tekstiruutu 92">
            <a:hlinkClick r:id="rId3" action="ppaction://hlinksldjump" tooltip="Elämä ja evoluutio"/>
          </p:cNvPr>
          <p:cNvSpPr txBox="1"/>
          <p:nvPr/>
        </p:nvSpPr>
        <p:spPr>
          <a:xfrm>
            <a:off x="2853306" y="16778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94" name="Tekstiruutu 93">
            <a:hlinkClick r:id="rId3" action="ppaction://hlinksldjump" tooltip="Ihmisen biologia"/>
          </p:cNvPr>
          <p:cNvSpPr txBox="1"/>
          <p:nvPr/>
        </p:nvSpPr>
        <p:spPr>
          <a:xfrm>
            <a:off x="5076056" y="1588443"/>
            <a:ext cx="55446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95" name="Tekstiruutu 94">
            <a:hlinkClick r:id="rId3" action="ppaction://hlinksldjump" tooltip="Solu ja perinnöllisyys"/>
          </p:cNvPr>
          <p:cNvSpPr txBox="1"/>
          <p:nvPr/>
        </p:nvSpPr>
        <p:spPr>
          <a:xfrm>
            <a:off x="4377578" y="1567806"/>
            <a:ext cx="499155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 </a:t>
            </a:r>
          </a:p>
        </p:txBody>
      </p:sp>
      <p:sp>
        <p:nvSpPr>
          <p:cNvPr id="97" name="Tekstiruutu 96">
            <a:hlinkClick r:id="rId3" action="ppaction://hlinksldjump" tooltip="Ekologian perusteet"/>
          </p:cNvPr>
          <p:cNvSpPr txBox="1"/>
          <p:nvPr/>
        </p:nvSpPr>
        <p:spPr>
          <a:xfrm>
            <a:off x="3490459" y="1666819"/>
            <a:ext cx="38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301926" y="2581804"/>
            <a:ext cx="8618202" cy="1140106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bIns="7200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biologian tarkoituksena on herättää kiinnostusta bio- ja ympäristötieteisiin ja tukea luonnontieteellisen ajattelun kehittymistä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opit ymmärtämään elollisen luonnon rakennetta, toimintaa ja vuorovaikutussuhteita sekä evoluution merkityksen eliökunnan kehittymisessä ....</a:t>
            </a:r>
          </a:p>
        </p:txBody>
      </p:sp>
      <p:sp>
        <p:nvSpPr>
          <p:cNvPr id="67" name="Vuokaaviosymboli: Tallennettu tieto 66">
            <a:extLst>
              <a:ext uri="{FF2B5EF4-FFF2-40B4-BE49-F238E27FC236}">
                <a16:creationId xmlns:a16="http://schemas.microsoft.com/office/drawing/2014/main" id="{C93492ED-79E7-4797-A1AB-AA774C63C3A6}"/>
              </a:ext>
            </a:extLst>
          </p:cNvPr>
          <p:cNvSpPr/>
          <p:nvPr/>
        </p:nvSpPr>
        <p:spPr>
          <a:xfrm rot="10800000">
            <a:off x="6265745" y="1537056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DCE160D9-7422-4B9C-83B9-447B4F1A62C5}"/>
              </a:ext>
            </a:extLst>
          </p:cNvPr>
          <p:cNvSpPr/>
          <p:nvPr/>
        </p:nvSpPr>
        <p:spPr>
          <a:xfrm>
            <a:off x="6647387" y="16031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Ellipsi 68">
            <a:extLst>
              <a:ext uri="{FF2B5EF4-FFF2-40B4-BE49-F238E27FC236}">
                <a16:creationId xmlns:a16="http://schemas.microsoft.com/office/drawing/2014/main" id="{363C5B5F-F948-4BCA-9C5D-839291D31524}"/>
              </a:ext>
            </a:extLst>
          </p:cNvPr>
          <p:cNvSpPr/>
          <p:nvPr/>
        </p:nvSpPr>
        <p:spPr>
          <a:xfrm>
            <a:off x="7486942" y="1603116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8292D146-66FA-4501-9E7E-9E7F0B2AAD01}"/>
              </a:ext>
            </a:extLst>
          </p:cNvPr>
          <p:cNvSpPr txBox="1"/>
          <p:nvPr/>
        </p:nvSpPr>
        <p:spPr>
          <a:xfrm>
            <a:off x="7176690" y="1616341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96" name="Tekstiruutu 95">
            <a:hlinkClick r:id="rId3" action="ppaction://hlinksldjump" tooltip="Ihmisen vaikutukset ekosysteemeihin"/>
          </p:cNvPr>
          <p:cNvSpPr txBox="1"/>
          <p:nvPr/>
        </p:nvSpPr>
        <p:spPr>
          <a:xfrm>
            <a:off x="3859121" y="16778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00" name="Ellipsi 99">
            <a:extLst>
              <a:ext uri="{FF2B5EF4-FFF2-40B4-BE49-F238E27FC236}">
                <a16:creationId xmlns:a16="http://schemas.microsoft.com/office/drawing/2014/main" id="{B1B0D7B9-5A41-4862-AFFA-287234E9221C}"/>
              </a:ext>
            </a:extLst>
          </p:cNvPr>
          <p:cNvSpPr/>
          <p:nvPr/>
        </p:nvSpPr>
        <p:spPr>
          <a:xfrm>
            <a:off x="5788935" y="1615939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Tekstiruutu 101">
            <a:hlinkClick r:id="rId3" action="ppaction://hlinksldjump" tooltip="Biotekniikka ja sen sovellukset"/>
            <a:extLst>
              <a:ext uri="{FF2B5EF4-FFF2-40B4-BE49-F238E27FC236}">
                <a16:creationId xmlns:a16="http://schemas.microsoft.com/office/drawing/2014/main" id="{0CC0ADEE-CCD0-4C16-8A6F-DB943FA91CA1}"/>
              </a:ext>
            </a:extLst>
          </p:cNvPr>
          <p:cNvSpPr txBox="1"/>
          <p:nvPr/>
        </p:nvSpPr>
        <p:spPr>
          <a:xfrm>
            <a:off x="5837038" y="1564568"/>
            <a:ext cx="499155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A3E606D6-EB1A-480D-B4BC-6B696F5A6FA4}"/>
              </a:ext>
            </a:extLst>
          </p:cNvPr>
          <p:cNvSpPr txBox="1"/>
          <p:nvPr/>
        </p:nvSpPr>
        <p:spPr>
          <a:xfrm>
            <a:off x="6235385" y="1237421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38403BF8-6FF9-4556-BD25-1DE870E0853B}"/>
              </a:ext>
            </a:extLst>
          </p:cNvPr>
          <p:cNvSpPr txBox="1"/>
          <p:nvPr/>
        </p:nvSpPr>
        <p:spPr>
          <a:xfrm>
            <a:off x="3612931" y="1124744"/>
            <a:ext cx="1278018" cy="306467"/>
          </a:xfrm>
          <a:prstGeom prst="wedgeRoundRectCallout">
            <a:avLst>
              <a:gd name="adj1" fmla="val -35065"/>
              <a:gd name="adj2" fmla="val 128425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1 opintopistettä</a:t>
            </a:r>
          </a:p>
        </p:txBody>
      </p: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BA1229A5-F0DC-4DEA-813F-467B5AD5B1B3}"/>
              </a:ext>
            </a:extLst>
          </p:cNvPr>
          <p:cNvSpPr txBox="1"/>
          <p:nvPr/>
        </p:nvSpPr>
        <p:spPr>
          <a:xfrm>
            <a:off x="7422686" y="1471584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6 op</a:t>
            </a:r>
          </a:p>
        </p:txBody>
      </p:sp>
      <p:sp>
        <p:nvSpPr>
          <p:cNvPr id="107" name="Tekstiruutu 106">
            <a:extLst>
              <a:ext uri="{FF2B5EF4-FFF2-40B4-BE49-F238E27FC236}">
                <a16:creationId xmlns:a16="http://schemas.microsoft.com/office/drawing/2014/main" id="{9CE83E37-A741-4272-8142-388CE7441346}"/>
              </a:ext>
            </a:extLst>
          </p:cNvPr>
          <p:cNvSpPr txBox="1"/>
          <p:nvPr/>
        </p:nvSpPr>
        <p:spPr>
          <a:xfrm>
            <a:off x="6558590" y="1471584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94BC2B0A-CF5A-4C4E-B079-EDB3FD0C7FF1}"/>
              </a:ext>
            </a:extLst>
          </p:cNvPr>
          <p:cNvGrpSpPr/>
          <p:nvPr/>
        </p:nvGrpSpPr>
        <p:grpSpPr>
          <a:xfrm>
            <a:off x="108000" y="3915481"/>
            <a:ext cx="8712968" cy="2551399"/>
            <a:chOff x="312036" y="3987610"/>
            <a:chExt cx="8712968" cy="2551399"/>
          </a:xfrm>
        </p:grpSpPr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474C1A4D-F4C9-4A1B-803A-B5901E06A3F8}"/>
                </a:ext>
              </a:extLst>
            </p:cNvPr>
            <p:cNvSpPr txBox="1"/>
            <p:nvPr/>
          </p:nvSpPr>
          <p:spPr>
            <a:xfrm>
              <a:off x="6012159" y="3987610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  <p:cxnSp>
          <p:nvCxnSpPr>
            <p:cNvPr id="101" name="Suora yhdysviiva 100"/>
            <p:cNvCxnSpPr/>
            <p:nvPr/>
          </p:nvCxnSpPr>
          <p:spPr>
            <a:xfrm>
              <a:off x="3819516" y="4653136"/>
              <a:ext cx="19370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Vuokaaviosymboli: Tallennettu tieto 108">
              <a:hlinkClick r:id="rId4" tooltip="Katso ops-perusteet"/>
            </p:cNvPr>
            <p:cNvSpPr/>
            <p:nvPr/>
          </p:nvSpPr>
          <p:spPr>
            <a:xfrm>
              <a:off x="1187624" y="4293096"/>
              <a:ext cx="2347464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Maantiede</a:t>
              </a:r>
            </a:p>
          </p:txBody>
        </p:sp>
        <p:sp>
          <p:nvSpPr>
            <p:cNvPr id="111" name="Ellipsi 110"/>
            <p:cNvSpPr/>
            <p:nvPr/>
          </p:nvSpPr>
          <p:spPr>
            <a:xfrm>
              <a:off x="3435986" y="436510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Ellipsi 111"/>
            <p:cNvSpPr/>
            <p:nvPr/>
          </p:nvSpPr>
          <p:spPr>
            <a:xfrm>
              <a:off x="4125550" y="436510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Ellipsi 119"/>
            <p:cNvSpPr/>
            <p:nvPr/>
          </p:nvSpPr>
          <p:spPr>
            <a:xfrm>
              <a:off x="4788024" y="436510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Ellipsi 120"/>
            <p:cNvSpPr/>
            <p:nvPr/>
          </p:nvSpPr>
          <p:spPr>
            <a:xfrm>
              <a:off x="5493702" y="436510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4" name="Tekstiruutu 123">
              <a:hlinkClick r:id="rId3" action="ppaction://hlinksldjump" tooltip="Maailma muutoksessa"/>
            </p:cNvPr>
            <p:cNvSpPr txBox="1"/>
            <p:nvPr/>
          </p:nvSpPr>
          <p:spPr>
            <a:xfrm>
              <a:off x="3544848" y="4408607"/>
              <a:ext cx="430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126" name="Tekstiruutu 125">
              <a:hlinkClick r:id="rId3" action="ppaction://hlinksldjump" tooltip="Geomedia - tutki, osallistu ja vaikuta"/>
            </p:cNvPr>
            <p:cNvSpPr txBox="1"/>
            <p:nvPr/>
          </p:nvSpPr>
          <p:spPr>
            <a:xfrm>
              <a:off x="5508104" y="4293096"/>
              <a:ext cx="590465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127" name="Tekstiruutu 126">
              <a:hlinkClick r:id="rId3" action="ppaction://hlinksldjump" tooltip="Yhteinen maailma"/>
            </p:cNvPr>
            <p:cNvSpPr txBox="1"/>
            <p:nvPr/>
          </p:nvSpPr>
          <p:spPr>
            <a:xfrm>
              <a:off x="4874434" y="4298501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128" name="Tekstiruutu 127">
              <a:hlinkClick r:id="rId3" action="ppaction://hlinksldjump" tooltip="Sininen planeetta"/>
            </p:cNvPr>
            <p:cNvSpPr txBox="1"/>
            <p:nvPr/>
          </p:nvSpPr>
          <p:spPr>
            <a:xfrm>
              <a:off x="4156066" y="4293096"/>
              <a:ext cx="495143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54" name="Tekstiruutu 53"/>
            <p:cNvSpPr txBox="1"/>
            <p:nvPr/>
          </p:nvSpPr>
          <p:spPr>
            <a:xfrm>
              <a:off x="312036" y="5189033"/>
              <a:ext cx="8712968" cy="1349976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bIns="72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maantiede tarkastelee luonnon, ihmisen ja yhteiskunnan ilmiöitä ja vuorovaikutusta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opit havaitsemaan muuttuvaan maailmaan vaikuttavia tekijöitä, muodostamaan perusteltuja näkemyksiä, ottamaan kantaa omassa ympäristössäsi, lähialueilla ja koko maailmassa tapahtuviin muutoksiin sekä toimimaan aktiivisesti luonnon ja ihmisen hyvinvoinnin edistämiseksi....</a:t>
              </a:r>
            </a:p>
          </p:txBody>
        </p:sp>
        <p:sp>
          <p:nvSpPr>
            <p:cNvPr id="74" name="Vuokaaviosymboli: Tallennettu tieto 73">
              <a:extLst>
                <a:ext uri="{FF2B5EF4-FFF2-40B4-BE49-F238E27FC236}">
                  <a16:creationId xmlns:a16="http://schemas.microsoft.com/office/drawing/2014/main" id="{999A4E14-4906-4E6D-A699-71D179FB9B4C}"/>
                </a:ext>
              </a:extLst>
            </p:cNvPr>
            <p:cNvSpPr/>
            <p:nvPr/>
          </p:nvSpPr>
          <p:spPr>
            <a:xfrm rot="10800000">
              <a:off x="6012160" y="4259929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A105BC05-CA76-4516-BC4C-17D3F25F1EAF}"/>
                </a:ext>
              </a:extLst>
            </p:cNvPr>
            <p:cNvSpPr/>
            <p:nvPr/>
          </p:nvSpPr>
          <p:spPr>
            <a:xfrm>
              <a:off x="6393802" y="4325989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1C704025-DE21-4524-8B87-635D0742DECA}"/>
                </a:ext>
              </a:extLst>
            </p:cNvPr>
            <p:cNvSpPr/>
            <p:nvPr/>
          </p:nvSpPr>
          <p:spPr>
            <a:xfrm>
              <a:off x="7233357" y="4325989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Tekstiruutu 79">
              <a:extLst>
                <a:ext uri="{FF2B5EF4-FFF2-40B4-BE49-F238E27FC236}">
                  <a16:creationId xmlns:a16="http://schemas.microsoft.com/office/drawing/2014/main" id="{D7612190-223D-4B11-B4FF-F5B3A856E18F}"/>
                </a:ext>
              </a:extLst>
            </p:cNvPr>
            <p:cNvSpPr txBox="1"/>
            <p:nvPr/>
          </p:nvSpPr>
          <p:spPr>
            <a:xfrm>
              <a:off x="6923105" y="4339214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106" name="Tekstiruutu 105">
              <a:extLst>
                <a:ext uri="{FF2B5EF4-FFF2-40B4-BE49-F238E27FC236}">
                  <a16:creationId xmlns:a16="http://schemas.microsoft.com/office/drawing/2014/main" id="{42B78F95-0D5B-407A-8E64-D33DBA085725}"/>
                </a:ext>
              </a:extLst>
            </p:cNvPr>
            <p:cNvSpPr txBox="1"/>
            <p:nvPr/>
          </p:nvSpPr>
          <p:spPr>
            <a:xfrm>
              <a:off x="7164288" y="4178106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6 op</a:t>
              </a:r>
            </a:p>
          </p:txBody>
        </p:sp>
        <p:sp>
          <p:nvSpPr>
            <p:cNvPr id="108" name="Tekstiruutu 107">
              <a:extLst>
                <a:ext uri="{FF2B5EF4-FFF2-40B4-BE49-F238E27FC236}">
                  <a16:creationId xmlns:a16="http://schemas.microsoft.com/office/drawing/2014/main" id="{39F2DF73-B730-4B84-9F57-23BD8DA4DC00}"/>
                </a:ext>
              </a:extLst>
            </p:cNvPr>
            <p:cNvSpPr txBox="1"/>
            <p:nvPr/>
          </p:nvSpPr>
          <p:spPr>
            <a:xfrm>
              <a:off x="6300192" y="4178106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2 op</a:t>
              </a: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6B0DB0D5-C3D6-4576-81C7-BACF2081BA6B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46" name="Nuoli: Taipunut ylös 45">
              <a:extLst>
                <a:ext uri="{FF2B5EF4-FFF2-40B4-BE49-F238E27FC236}">
                  <a16:creationId xmlns:a16="http://schemas.microsoft.com/office/drawing/2014/main" id="{E2DECD12-7267-4BC3-93BC-C485D066C297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Tekstiruutu 46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31C15202-B1EF-4FAF-B932-AC90D20213CA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6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1679" y="258485"/>
            <a:ext cx="5544617" cy="494411"/>
          </a:xfrm>
        </p:spPr>
        <p:txBody>
          <a:bodyPr/>
          <a:lstStyle/>
          <a:p>
            <a:r>
              <a:rPr lang="fi-FI" sz="2400" dirty="0"/>
              <a:t>FILOSOFIA JA PSYKOLOGIA</a:t>
            </a:r>
          </a:p>
        </p:txBody>
      </p:sp>
      <p:cxnSp>
        <p:nvCxnSpPr>
          <p:cNvPr id="82" name="Suora yhdysviiva 81"/>
          <p:cNvCxnSpPr/>
          <p:nvPr/>
        </p:nvCxnSpPr>
        <p:spPr>
          <a:xfrm>
            <a:off x="3794314" y="1787782"/>
            <a:ext cx="1940616" cy="7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uokaaviosymboli: Tallennettu tieto 82">
            <a:hlinkClick r:id="rId2" tooltip="Katso ops-perusteet"/>
          </p:cNvPr>
          <p:cNvSpPr/>
          <p:nvPr/>
        </p:nvSpPr>
        <p:spPr>
          <a:xfrm>
            <a:off x="1050810" y="1427742"/>
            <a:ext cx="2678698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Filosofia</a:t>
            </a:r>
          </a:p>
        </p:txBody>
      </p:sp>
      <p:sp>
        <p:nvSpPr>
          <p:cNvPr id="84" name="Ellipsi 83"/>
          <p:cNvSpPr/>
          <p:nvPr/>
        </p:nvSpPr>
        <p:spPr>
          <a:xfrm>
            <a:off x="3499081" y="149975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Ellipsi 84"/>
          <p:cNvSpPr/>
          <p:nvPr/>
        </p:nvSpPr>
        <p:spPr>
          <a:xfrm>
            <a:off x="4132751" y="149975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Ellipsi 85"/>
          <p:cNvSpPr/>
          <p:nvPr/>
        </p:nvSpPr>
        <p:spPr>
          <a:xfrm>
            <a:off x="4780823" y="149975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Ellipsi 86"/>
          <p:cNvSpPr/>
          <p:nvPr/>
        </p:nvSpPr>
        <p:spPr>
          <a:xfrm>
            <a:off x="5428895" y="149975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Tekstiruutu 92">
            <a:hlinkClick r:id="rId3" action="ppaction://hlinksldjump" tooltip="Johdatus filosofiseen ajatteluun"/>
          </p:cNvPr>
          <p:cNvSpPr txBox="1"/>
          <p:nvPr/>
        </p:nvSpPr>
        <p:spPr>
          <a:xfrm>
            <a:off x="3571089" y="15717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95" name="Tekstiruutu 94">
            <a:hlinkClick r:id="rId3" action="ppaction://hlinksldjump" tooltip="Totuus"/>
          </p:cNvPr>
          <p:cNvSpPr txBox="1"/>
          <p:nvPr/>
        </p:nvSpPr>
        <p:spPr>
          <a:xfrm>
            <a:off x="5450498" y="1427742"/>
            <a:ext cx="489654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6" name="Tekstiruutu 95">
            <a:hlinkClick r:id="rId3" action="ppaction://hlinksldjump" tooltip="Yhteiskuntafilosofia"/>
          </p:cNvPr>
          <p:cNvSpPr txBox="1"/>
          <p:nvPr/>
        </p:nvSpPr>
        <p:spPr>
          <a:xfrm>
            <a:off x="4860032" y="1427742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97" name="Tekstiruutu 96">
            <a:hlinkClick r:id="rId3" action="ppaction://hlinksldjump" tooltip="Etiikka"/>
          </p:cNvPr>
          <p:cNvSpPr txBox="1"/>
          <p:nvPr/>
        </p:nvSpPr>
        <p:spPr>
          <a:xfrm>
            <a:off x="4219161" y="15717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507148" y="2343491"/>
            <a:ext cx="8129703" cy="1323439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harjaannut punnitsemaan kriittisesti erilaisten käsitysten perusteluja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filosofian tunteminen luo pohjan maailmaa, yhteiskuntaa ja ihmistä koskevien käsitysten ymmärtämiselle ja niiden järkiperäiselle arvioinnille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opit jäsentämään nykypäivän informaatiotulvaa sekä erottamaan tosiasiaväitteet mielipiteistä…</a:t>
            </a:r>
          </a:p>
        </p:txBody>
      </p:sp>
      <p:sp>
        <p:nvSpPr>
          <p:cNvPr id="66" name="Vuokaaviosymboli: Tallennettu tieto 65">
            <a:extLst>
              <a:ext uri="{FF2B5EF4-FFF2-40B4-BE49-F238E27FC236}">
                <a16:creationId xmlns:a16="http://schemas.microsoft.com/office/drawing/2014/main" id="{C088983F-9755-4D7E-B39C-9FC8D68ACD12}"/>
              </a:ext>
            </a:extLst>
          </p:cNvPr>
          <p:cNvSpPr/>
          <p:nvPr/>
        </p:nvSpPr>
        <p:spPr>
          <a:xfrm rot="10800000">
            <a:off x="5896206" y="1446906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7" name="Ellipsi 66">
            <a:extLst>
              <a:ext uri="{FF2B5EF4-FFF2-40B4-BE49-F238E27FC236}">
                <a16:creationId xmlns:a16="http://schemas.microsoft.com/office/drawing/2014/main" id="{FCC767F3-A626-49D5-9F65-430B8CE878F2}"/>
              </a:ext>
            </a:extLst>
          </p:cNvPr>
          <p:cNvSpPr/>
          <p:nvPr/>
        </p:nvSpPr>
        <p:spPr>
          <a:xfrm>
            <a:off x="6277848" y="151296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7F355664-AED4-4ABB-BBDC-7EFA0990AF18}"/>
              </a:ext>
            </a:extLst>
          </p:cNvPr>
          <p:cNvSpPr/>
          <p:nvPr/>
        </p:nvSpPr>
        <p:spPr>
          <a:xfrm>
            <a:off x="7117403" y="1512966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863957BF-31F1-4083-9C47-B30A46FE3637}"/>
              </a:ext>
            </a:extLst>
          </p:cNvPr>
          <p:cNvSpPr txBox="1"/>
          <p:nvPr/>
        </p:nvSpPr>
        <p:spPr>
          <a:xfrm>
            <a:off x="5875345" y="1196752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3D4627CF-C69B-4354-8D1F-5077DD01C5B2}"/>
              </a:ext>
            </a:extLst>
          </p:cNvPr>
          <p:cNvSpPr txBox="1"/>
          <p:nvPr/>
        </p:nvSpPr>
        <p:spPr>
          <a:xfrm>
            <a:off x="6807151" y="1526191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91" name="Tekstiruutu 90">
            <a:extLst>
              <a:ext uri="{FF2B5EF4-FFF2-40B4-BE49-F238E27FC236}">
                <a16:creationId xmlns:a16="http://schemas.microsoft.com/office/drawing/2014/main" id="{F31025C7-788F-4C6C-9F19-97353FC8A5E5}"/>
              </a:ext>
            </a:extLst>
          </p:cNvPr>
          <p:cNvSpPr txBox="1"/>
          <p:nvPr/>
        </p:nvSpPr>
        <p:spPr>
          <a:xfrm>
            <a:off x="6197853" y="1373399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9BF49DBD-E389-4BD5-88D2-64D6D1A78142}"/>
              </a:ext>
            </a:extLst>
          </p:cNvPr>
          <p:cNvSpPr txBox="1"/>
          <p:nvPr/>
        </p:nvSpPr>
        <p:spPr>
          <a:xfrm>
            <a:off x="7034179" y="1382749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86953B56-681F-4B3E-8110-63D52EDC7CD0}"/>
              </a:ext>
            </a:extLst>
          </p:cNvPr>
          <p:cNvGrpSpPr/>
          <p:nvPr/>
        </p:nvGrpSpPr>
        <p:grpSpPr>
          <a:xfrm>
            <a:off x="363132" y="3894570"/>
            <a:ext cx="8129703" cy="2704945"/>
            <a:chOff x="586357" y="3933056"/>
            <a:chExt cx="8129703" cy="2704945"/>
          </a:xfrm>
        </p:grpSpPr>
        <p:cxnSp>
          <p:nvCxnSpPr>
            <p:cNvPr id="101" name="Suora yhdysviiva 100"/>
            <p:cNvCxnSpPr/>
            <p:nvPr/>
          </p:nvCxnSpPr>
          <p:spPr>
            <a:xfrm>
              <a:off x="3505796" y="4578772"/>
              <a:ext cx="25778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Vuokaaviosymboli: Tallennettu tieto 108">
              <a:hlinkClick r:id="rId4" tooltip="Katso ops-perusteet"/>
            </p:cNvPr>
            <p:cNvSpPr/>
            <p:nvPr/>
          </p:nvSpPr>
          <p:spPr>
            <a:xfrm>
              <a:off x="764526" y="4218732"/>
              <a:ext cx="2662061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Psykologia</a:t>
              </a:r>
            </a:p>
          </p:txBody>
        </p:sp>
        <p:sp>
          <p:nvSpPr>
            <p:cNvPr id="111" name="Ellipsi 110"/>
            <p:cNvSpPr/>
            <p:nvPr/>
          </p:nvSpPr>
          <p:spPr>
            <a:xfrm>
              <a:off x="3210563" y="4290740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Ellipsi 111"/>
            <p:cNvSpPr/>
            <p:nvPr/>
          </p:nvSpPr>
          <p:spPr>
            <a:xfrm>
              <a:off x="3844233" y="4290740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Ellipsi 119"/>
            <p:cNvSpPr/>
            <p:nvPr/>
          </p:nvSpPr>
          <p:spPr>
            <a:xfrm>
              <a:off x="4492305" y="4290740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Ellipsi 120"/>
            <p:cNvSpPr/>
            <p:nvPr/>
          </p:nvSpPr>
          <p:spPr>
            <a:xfrm>
              <a:off x="5140377" y="4290740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4" name="Tekstiruutu 123">
              <a:hlinkClick r:id="rId3" action="ppaction://hlinksldjump" tooltip="Toimiva ja oppiva ihminen"/>
            </p:cNvPr>
            <p:cNvSpPr txBox="1"/>
            <p:nvPr/>
          </p:nvSpPr>
          <p:spPr>
            <a:xfrm>
              <a:off x="3282571" y="43627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126" name="Tekstiruutu 125">
              <a:hlinkClick r:id="rId3" action="ppaction://hlinksldjump" tooltip="Tunteet ja mielenterveys"/>
            </p:cNvPr>
            <p:cNvSpPr txBox="1"/>
            <p:nvPr/>
          </p:nvSpPr>
          <p:spPr>
            <a:xfrm>
              <a:off x="5187959" y="4237238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127" name="Tekstiruutu 126">
              <a:hlinkClick r:id="rId3" action="ppaction://hlinksldjump" tooltip="Tietoa käsittelevä ihminen"/>
            </p:cNvPr>
            <p:cNvSpPr txBox="1"/>
            <p:nvPr/>
          </p:nvSpPr>
          <p:spPr>
            <a:xfrm>
              <a:off x="4544801" y="4244336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192" name="Ellipsi 191"/>
            <p:cNvSpPr/>
            <p:nvPr/>
          </p:nvSpPr>
          <p:spPr>
            <a:xfrm>
              <a:off x="5795650" y="430715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5" name="Tekstiruutu 194">
              <a:hlinkClick r:id="rId3" action="ppaction://hlinksldjump" tooltip="Yksilöllinen ja yhteisöllinen ihminen"/>
            </p:cNvPr>
            <p:cNvSpPr txBox="1"/>
            <p:nvPr/>
          </p:nvSpPr>
          <p:spPr>
            <a:xfrm>
              <a:off x="5831494" y="4253620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5</a:t>
              </a:r>
            </a:p>
          </p:txBody>
        </p:sp>
        <p:sp>
          <p:nvSpPr>
            <p:cNvPr id="50" name="Tekstiruutu 49"/>
            <p:cNvSpPr txBox="1"/>
            <p:nvPr/>
          </p:nvSpPr>
          <p:spPr>
            <a:xfrm>
              <a:off x="586357" y="5068341"/>
              <a:ext cx="8129703" cy="1569660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saat valmiuksia havainnoida, ymmärtää ja arvioida ihmisen psyykkistä toimintaa ja siihen vaikuttavia sosiaalisia, kulttuurisia ja biologisia tekijöitä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opetuksessa perehdytään psykologian tieteenalan kieleen, käsitteisiin ja tapoihin rakentaa tietoa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sisällöt perustuvat tutkimustietoon, joka tuodaan lähelle opiskelijaa kytkemällä se ihmisen toiminnan ja arjen ilmiöiden ymmärtämiseen…</a:t>
              </a:r>
            </a:p>
          </p:txBody>
        </p:sp>
        <p:sp>
          <p:nvSpPr>
            <p:cNvPr id="65" name="Tekstiruutu 64">
              <a:hlinkClick r:id="rId3" action="ppaction://hlinksldjump" tooltip="Kehittyvä ihminen"/>
              <a:extLst>
                <a:ext uri="{FF2B5EF4-FFF2-40B4-BE49-F238E27FC236}">
                  <a16:creationId xmlns:a16="http://schemas.microsoft.com/office/drawing/2014/main" id="{5DE4D5CF-1C35-40E9-8743-6E85194641F5}"/>
                </a:ext>
              </a:extLst>
            </p:cNvPr>
            <p:cNvSpPr txBox="1"/>
            <p:nvPr/>
          </p:nvSpPr>
          <p:spPr>
            <a:xfrm>
              <a:off x="3881783" y="4255548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73" name="Vuokaaviosymboli: Tallennettu tieto 72">
              <a:extLst>
                <a:ext uri="{FF2B5EF4-FFF2-40B4-BE49-F238E27FC236}">
                  <a16:creationId xmlns:a16="http://schemas.microsoft.com/office/drawing/2014/main" id="{439256CC-86C6-4CCF-B941-BE795D245833}"/>
                </a:ext>
              </a:extLst>
            </p:cNvPr>
            <p:cNvSpPr/>
            <p:nvPr/>
          </p:nvSpPr>
          <p:spPr>
            <a:xfrm rot="10800000">
              <a:off x="6300192" y="4218895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9E972740-727C-4B8D-BD52-8D47901E0991}"/>
                </a:ext>
              </a:extLst>
            </p:cNvPr>
            <p:cNvSpPr/>
            <p:nvPr/>
          </p:nvSpPr>
          <p:spPr>
            <a:xfrm>
              <a:off x="6681834" y="4284955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A41CB00D-E4CB-4D2A-BFD0-2D0B57E7405C}"/>
                </a:ext>
              </a:extLst>
            </p:cNvPr>
            <p:cNvSpPr/>
            <p:nvPr/>
          </p:nvSpPr>
          <p:spPr>
            <a:xfrm>
              <a:off x="7521389" y="4284955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Tekstiruutu 78">
              <a:extLst>
                <a:ext uri="{FF2B5EF4-FFF2-40B4-BE49-F238E27FC236}">
                  <a16:creationId xmlns:a16="http://schemas.microsoft.com/office/drawing/2014/main" id="{F39F3435-DF9C-4C11-887E-12C287FC6E7B}"/>
                </a:ext>
              </a:extLst>
            </p:cNvPr>
            <p:cNvSpPr txBox="1"/>
            <p:nvPr/>
          </p:nvSpPr>
          <p:spPr>
            <a:xfrm>
              <a:off x="7211137" y="4298180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105" name="Tekstiruutu 104">
              <a:extLst>
                <a:ext uri="{FF2B5EF4-FFF2-40B4-BE49-F238E27FC236}">
                  <a16:creationId xmlns:a16="http://schemas.microsoft.com/office/drawing/2014/main" id="{3A9113E4-527B-4153-9B3D-C19A5B0F3A4B}"/>
                </a:ext>
              </a:extLst>
            </p:cNvPr>
            <p:cNvSpPr txBox="1"/>
            <p:nvPr/>
          </p:nvSpPr>
          <p:spPr>
            <a:xfrm>
              <a:off x="6587569" y="4143481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2 op</a:t>
              </a:r>
            </a:p>
          </p:txBody>
        </p:sp>
        <p:sp>
          <p:nvSpPr>
            <p:cNvPr id="106" name="Tekstiruutu 105">
              <a:extLst>
                <a:ext uri="{FF2B5EF4-FFF2-40B4-BE49-F238E27FC236}">
                  <a16:creationId xmlns:a16="http://schemas.microsoft.com/office/drawing/2014/main" id="{39EB2A26-4FC1-46E0-B396-72893FD8D0E2}"/>
                </a:ext>
              </a:extLst>
            </p:cNvPr>
            <p:cNvSpPr txBox="1"/>
            <p:nvPr/>
          </p:nvSpPr>
          <p:spPr>
            <a:xfrm>
              <a:off x="7442425" y="4157777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8 op</a:t>
              </a:r>
            </a:p>
          </p:txBody>
        </p:sp>
        <p:sp>
          <p:nvSpPr>
            <p:cNvPr id="107" name="Tekstiruutu 106">
              <a:extLst>
                <a:ext uri="{FF2B5EF4-FFF2-40B4-BE49-F238E27FC236}">
                  <a16:creationId xmlns:a16="http://schemas.microsoft.com/office/drawing/2014/main" id="{A30D0CCD-31EA-4FB7-A217-DDA27AB4733A}"/>
                </a:ext>
              </a:extLst>
            </p:cNvPr>
            <p:cNvSpPr txBox="1"/>
            <p:nvPr/>
          </p:nvSpPr>
          <p:spPr>
            <a:xfrm>
              <a:off x="6306746" y="3933056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0EAE0486-30BF-4E1A-9652-ABB56BE60301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43" name="Nuoli: Taipunut ylös 42">
              <a:extLst>
                <a:ext uri="{FF2B5EF4-FFF2-40B4-BE49-F238E27FC236}">
                  <a16:creationId xmlns:a16="http://schemas.microsoft.com/office/drawing/2014/main" id="{D58108DC-5876-49F5-82AF-F26EF07CC893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Tekstiruutu 43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A48A654D-B74D-4A32-97F5-94FAF02A486F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6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8297" y="279899"/>
            <a:ext cx="6203032" cy="548134"/>
          </a:xfrm>
        </p:spPr>
        <p:txBody>
          <a:bodyPr/>
          <a:lstStyle/>
          <a:p>
            <a:r>
              <a:rPr lang="fi-FI" sz="2400" dirty="0"/>
              <a:t>HISTORIA JA YHTEISKUNTAOPPI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863957BF-31F1-4083-9C47-B30A46FE3637}"/>
              </a:ext>
            </a:extLst>
          </p:cNvPr>
          <p:cNvSpPr txBox="1"/>
          <p:nvPr/>
        </p:nvSpPr>
        <p:spPr>
          <a:xfrm>
            <a:off x="6338904" y="1246116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cxnSp>
        <p:nvCxnSpPr>
          <p:cNvPr id="129" name="Suora yhdysviiva 128"/>
          <p:cNvCxnSpPr/>
          <p:nvPr/>
        </p:nvCxnSpPr>
        <p:spPr>
          <a:xfrm>
            <a:off x="2995026" y="1868317"/>
            <a:ext cx="32331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Vuokaaviosymboli: Tallennettu tieto 129">
            <a:hlinkClick r:id="rId2" tooltip="Katso ops-perusteet"/>
          </p:cNvPr>
          <p:cNvSpPr/>
          <p:nvPr/>
        </p:nvSpPr>
        <p:spPr>
          <a:xfrm>
            <a:off x="253756" y="1508277"/>
            <a:ext cx="2662061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Historia</a:t>
            </a:r>
          </a:p>
        </p:txBody>
      </p:sp>
      <p:sp>
        <p:nvSpPr>
          <p:cNvPr id="131" name="Ellipsi 130"/>
          <p:cNvSpPr/>
          <p:nvPr/>
        </p:nvSpPr>
        <p:spPr>
          <a:xfrm>
            <a:off x="2699793" y="1580285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2" name="Ellipsi 131"/>
          <p:cNvSpPr/>
          <p:nvPr/>
        </p:nvSpPr>
        <p:spPr>
          <a:xfrm>
            <a:off x="3333463" y="1580285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3" name="Ellipsi 132"/>
          <p:cNvSpPr/>
          <p:nvPr/>
        </p:nvSpPr>
        <p:spPr>
          <a:xfrm>
            <a:off x="3981535" y="1580285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4" name="Ellipsi 133"/>
          <p:cNvSpPr/>
          <p:nvPr/>
        </p:nvSpPr>
        <p:spPr>
          <a:xfrm>
            <a:off x="4629607" y="1580285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5" name="Tekstiruutu 134">
            <a:hlinkClick r:id="rId3" action="ppaction://hlinksldjump" tooltip="Ihminen, ympäristö ja historia"/>
          </p:cNvPr>
          <p:cNvSpPr txBox="1"/>
          <p:nvPr/>
        </p:nvSpPr>
        <p:spPr>
          <a:xfrm>
            <a:off x="2771801" y="16522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36" name="Tekstiruutu 135">
            <a:hlinkClick r:id="rId3" action="ppaction://hlinksldjump" tooltip="Eurooppalainen ihminen"/>
          </p:cNvPr>
          <p:cNvSpPr txBox="1"/>
          <p:nvPr/>
        </p:nvSpPr>
        <p:spPr>
          <a:xfrm>
            <a:off x="4659419" y="1533434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37" name="Tekstiruutu 136">
            <a:hlinkClick r:id="rId3" action="ppaction://hlinksldjump" tooltip="Itsenäisen Suomen historia"/>
          </p:cNvPr>
          <p:cNvSpPr txBox="1"/>
          <p:nvPr/>
        </p:nvSpPr>
        <p:spPr>
          <a:xfrm>
            <a:off x="4060744" y="165769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38" name="Tekstiruutu 137">
            <a:hlinkClick r:id="rId3" action="ppaction://hlinksldjump" tooltip="Kansainväliset suhteet"/>
          </p:cNvPr>
          <p:cNvSpPr txBox="1"/>
          <p:nvPr/>
        </p:nvSpPr>
        <p:spPr>
          <a:xfrm>
            <a:off x="3419873" y="16522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39" name="Ellipsi 138"/>
          <p:cNvSpPr/>
          <p:nvPr/>
        </p:nvSpPr>
        <p:spPr>
          <a:xfrm>
            <a:off x="5277678" y="1580285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0" name="Ellipsi 139"/>
          <p:cNvSpPr/>
          <p:nvPr/>
        </p:nvSpPr>
        <p:spPr>
          <a:xfrm>
            <a:off x="5925750" y="1580285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2" name="Tekstiruutu 141">
            <a:hlinkClick r:id="rId3" action="ppaction://hlinksldjump" tooltip="Ruotsin itämaasta Suomeksi"/>
          </p:cNvPr>
          <p:cNvSpPr txBox="1"/>
          <p:nvPr/>
        </p:nvSpPr>
        <p:spPr>
          <a:xfrm>
            <a:off x="5325840" y="1527502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43" name="Tekstiruutu 142">
            <a:hlinkClick r:id="rId3" action="ppaction://hlinksldjump" tooltip="Maailman kulttuurit kohtaavat"/>
          </p:cNvPr>
          <p:cNvSpPr txBox="1"/>
          <p:nvPr/>
        </p:nvSpPr>
        <p:spPr>
          <a:xfrm>
            <a:off x="5955563" y="1527502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395536" y="2351782"/>
            <a:ext cx="8136904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opetus vahvistaa yleissivistystäsi ja edellytyksiäsi ymmärtää oman aikansa maailmaa sekä sen muutosprosesseja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saat välineitä nykyisyyden ymmärtämiseen ja saat näkökulmia tulevaisuuden kehityksen pohtimiseen…</a:t>
            </a:r>
          </a:p>
        </p:txBody>
      </p:sp>
      <p:sp>
        <p:nvSpPr>
          <p:cNvPr id="80" name="Vuokaaviosymboli: Tallennettu tieto 79">
            <a:extLst>
              <a:ext uri="{FF2B5EF4-FFF2-40B4-BE49-F238E27FC236}">
                <a16:creationId xmlns:a16="http://schemas.microsoft.com/office/drawing/2014/main" id="{C4AB5D3F-3F0C-4F0D-94F4-7F7401DD3B54}"/>
              </a:ext>
            </a:extLst>
          </p:cNvPr>
          <p:cNvSpPr/>
          <p:nvPr/>
        </p:nvSpPr>
        <p:spPr>
          <a:xfrm rot="10800000">
            <a:off x="6384928" y="1521707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994E0B41-9EB7-4794-B699-6280C0C62292}"/>
              </a:ext>
            </a:extLst>
          </p:cNvPr>
          <p:cNvSpPr/>
          <p:nvPr/>
        </p:nvSpPr>
        <p:spPr>
          <a:xfrm>
            <a:off x="6773839" y="1597731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Ellipsi 87">
            <a:extLst>
              <a:ext uri="{FF2B5EF4-FFF2-40B4-BE49-F238E27FC236}">
                <a16:creationId xmlns:a16="http://schemas.microsoft.com/office/drawing/2014/main" id="{011826AE-E6E4-46E2-9CF9-9BCC2E206E34}"/>
              </a:ext>
            </a:extLst>
          </p:cNvPr>
          <p:cNvSpPr/>
          <p:nvPr/>
        </p:nvSpPr>
        <p:spPr>
          <a:xfrm>
            <a:off x="7613394" y="1597731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0CC0F8B1-54A8-4DF2-B0EA-FFF1A66AF6B4}"/>
              </a:ext>
            </a:extLst>
          </p:cNvPr>
          <p:cNvSpPr txBox="1"/>
          <p:nvPr/>
        </p:nvSpPr>
        <p:spPr>
          <a:xfrm>
            <a:off x="7303142" y="1610956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91" name="Tekstiruutu 90">
            <a:extLst>
              <a:ext uri="{FF2B5EF4-FFF2-40B4-BE49-F238E27FC236}">
                <a16:creationId xmlns:a16="http://schemas.microsoft.com/office/drawing/2014/main" id="{5CC6D3AA-2840-4F34-8FC9-8117341C1C98}"/>
              </a:ext>
            </a:extLst>
          </p:cNvPr>
          <p:cNvSpPr txBox="1"/>
          <p:nvPr/>
        </p:nvSpPr>
        <p:spPr>
          <a:xfrm>
            <a:off x="6691068" y="1470595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6 op</a:t>
            </a:r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E896696F-E3B1-4247-9288-40DE349729CA}"/>
              </a:ext>
            </a:extLst>
          </p:cNvPr>
          <p:cNvSpPr txBox="1"/>
          <p:nvPr/>
        </p:nvSpPr>
        <p:spPr>
          <a:xfrm>
            <a:off x="7524328" y="1471584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6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F2296EE2-337B-4FFF-B8B8-204D6ACE7C2C}"/>
              </a:ext>
            </a:extLst>
          </p:cNvPr>
          <p:cNvGrpSpPr/>
          <p:nvPr/>
        </p:nvGrpSpPr>
        <p:grpSpPr>
          <a:xfrm>
            <a:off x="253825" y="3717000"/>
            <a:ext cx="8136904" cy="2705404"/>
            <a:chOff x="543153" y="3811405"/>
            <a:chExt cx="8136904" cy="2705404"/>
          </a:xfrm>
        </p:grpSpPr>
        <p:sp>
          <p:nvSpPr>
            <p:cNvPr id="182" name="Vuokaaviosymboli: Tallennettu tieto 181">
              <a:hlinkClick r:id="rId4" tooltip="Katso ops-perusteet"/>
            </p:cNvPr>
            <p:cNvSpPr/>
            <p:nvPr/>
          </p:nvSpPr>
          <p:spPr>
            <a:xfrm>
              <a:off x="839133" y="4082785"/>
              <a:ext cx="2678699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Yhteiskunta-oppi</a:t>
              </a:r>
            </a:p>
          </p:txBody>
        </p:sp>
        <p:cxnSp>
          <p:nvCxnSpPr>
            <p:cNvPr id="56" name="Suora yhdysviiva 55"/>
            <p:cNvCxnSpPr/>
            <p:nvPr/>
          </p:nvCxnSpPr>
          <p:spPr>
            <a:xfrm>
              <a:off x="3582638" y="4442825"/>
              <a:ext cx="2009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i 56"/>
            <p:cNvSpPr/>
            <p:nvPr/>
          </p:nvSpPr>
          <p:spPr>
            <a:xfrm>
              <a:off x="3287405" y="415479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Ellipsi 57"/>
            <p:cNvSpPr/>
            <p:nvPr/>
          </p:nvSpPr>
          <p:spPr>
            <a:xfrm>
              <a:off x="3921075" y="415479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/>
            <p:cNvSpPr/>
            <p:nvPr/>
          </p:nvSpPr>
          <p:spPr>
            <a:xfrm>
              <a:off x="4569147" y="415479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/>
            <p:cNvSpPr/>
            <p:nvPr/>
          </p:nvSpPr>
          <p:spPr>
            <a:xfrm>
              <a:off x="5217219" y="4154793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Tekstiruutu 60">
              <a:hlinkClick r:id="rId3" action="ppaction://hlinksldjump" tooltip="Suomalainen yhteiskunta"/>
            </p:cNvPr>
            <p:cNvSpPr txBox="1"/>
            <p:nvPr/>
          </p:nvSpPr>
          <p:spPr>
            <a:xfrm>
              <a:off x="3359413" y="422680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62" name="Tekstiruutu 61">
              <a:hlinkClick r:id="rId3" action="ppaction://hlinksldjump" tooltip="Lakitieto"/>
            </p:cNvPr>
            <p:cNvSpPr txBox="1"/>
            <p:nvPr/>
          </p:nvSpPr>
          <p:spPr>
            <a:xfrm>
              <a:off x="5296428" y="422680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63" name="Tekstiruutu 62">
              <a:hlinkClick r:id="rId3" action="ppaction://hlinksldjump" tooltip="Suomi, Eurooppa ja muuttuva maailma"/>
            </p:cNvPr>
            <p:cNvSpPr txBox="1"/>
            <p:nvPr/>
          </p:nvSpPr>
          <p:spPr>
            <a:xfrm>
              <a:off x="4648356" y="423220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64" name="Tekstiruutu 63">
              <a:hlinkClick r:id="rId3" action="ppaction://hlinksldjump" tooltip="Taloustieto"/>
            </p:cNvPr>
            <p:cNvSpPr txBox="1"/>
            <p:nvPr/>
          </p:nvSpPr>
          <p:spPr>
            <a:xfrm>
              <a:off x="4007485" y="422680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543153" y="5193370"/>
              <a:ext cx="8136904" cy="1323439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syvennät käsitystäsi ympäröivästä yhteiskunnasta ja saat valmiuksia kasvaa yhteiskunnallisista asioista kiinnostuneeksi ja osallistuvaksi kansalaiseksi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kansalaisyhteiskuntaa, yhteiskunnan rakenteita ja keskeisiä ilmiöitä sekä valtaa, taloutta ja vaikuttamista tarkastellaan suomalaisesta, eurooppalaisesta ja globaalista näkökulmasta…</a:t>
              </a:r>
            </a:p>
          </p:txBody>
        </p:sp>
        <p:sp>
          <p:nvSpPr>
            <p:cNvPr id="94" name="Vuokaaviosymboli: Tallennettu tieto 93">
              <a:extLst>
                <a:ext uri="{FF2B5EF4-FFF2-40B4-BE49-F238E27FC236}">
                  <a16:creationId xmlns:a16="http://schemas.microsoft.com/office/drawing/2014/main" id="{5AEC6803-B6EF-4A0E-9B82-B83FF6EB1FEC}"/>
                </a:ext>
              </a:extLst>
            </p:cNvPr>
            <p:cNvSpPr/>
            <p:nvPr/>
          </p:nvSpPr>
          <p:spPr>
            <a:xfrm rot="10800000">
              <a:off x="5677851" y="4091034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8" name="Ellipsi 97">
              <a:extLst>
                <a:ext uri="{FF2B5EF4-FFF2-40B4-BE49-F238E27FC236}">
                  <a16:creationId xmlns:a16="http://schemas.microsoft.com/office/drawing/2014/main" id="{20277B55-E378-41A6-8F94-EF18FBA46043}"/>
                </a:ext>
              </a:extLst>
            </p:cNvPr>
            <p:cNvSpPr/>
            <p:nvPr/>
          </p:nvSpPr>
          <p:spPr>
            <a:xfrm>
              <a:off x="6059493" y="415709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A3BE495C-FC46-42BE-A49A-0F91E45BD63E}"/>
                </a:ext>
              </a:extLst>
            </p:cNvPr>
            <p:cNvSpPr/>
            <p:nvPr/>
          </p:nvSpPr>
          <p:spPr>
            <a:xfrm>
              <a:off x="6899048" y="415709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Tekstiruutu 103">
              <a:extLst>
                <a:ext uri="{FF2B5EF4-FFF2-40B4-BE49-F238E27FC236}">
                  <a16:creationId xmlns:a16="http://schemas.microsoft.com/office/drawing/2014/main" id="{EB88944A-862C-4CAB-92CF-D08110B1B47D}"/>
                </a:ext>
              </a:extLst>
            </p:cNvPr>
            <p:cNvSpPr txBox="1"/>
            <p:nvPr/>
          </p:nvSpPr>
          <p:spPr>
            <a:xfrm>
              <a:off x="6588796" y="4170319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105" name="Tekstiruutu 104">
              <a:extLst>
                <a:ext uri="{FF2B5EF4-FFF2-40B4-BE49-F238E27FC236}">
                  <a16:creationId xmlns:a16="http://schemas.microsoft.com/office/drawing/2014/main" id="{0AC5212B-DCD4-4C6C-8081-65D741DE523A}"/>
                </a:ext>
              </a:extLst>
            </p:cNvPr>
            <p:cNvSpPr txBox="1"/>
            <p:nvPr/>
          </p:nvSpPr>
          <p:spPr>
            <a:xfrm>
              <a:off x="5980024" y="3994171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6 op</a:t>
              </a:r>
            </a:p>
          </p:txBody>
        </p:sp>
        <p:sp>
          <p:nvSpPr>
            <p:cNvPr id="106" name="Tekstiruutu 105">
              <a:extLst>
                <a:ext uri="{FF2B5EF4-FFF2-40B4-BE49-F238E27FC236}">
                  <a16:creationId xmlns:a16="http://schemas.microsoft.com/office/drawing/2014/main" id="{AEF2BD7A-403A-481A-9F8E-567833D9411E}"/>
                </a:ext>
              </a:extLst>
            </p:cNvPr>
            <p:cNvSpPr txBox="1"/>
            <p:nvPr/>
          </p:nvSpPr>
          <p:spPr>
            <a:xfrm>
              <a:off x="6815824" y="3994171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2 op</a:t>
              </a:r>
            </a:p>
          </p:txBody>
        </p:sp>
        <p:sp>
          <p:nvSpPr>
            <p:cNvPr id="107" name="Tekstiruutu 106">
              <a:extLst>
                <a:ext uri="{FF2B5EF4-FFF2-40B4-BE49-F238E27FC236}">
                  <a16:creationId xmlns:a16="http://schemas.microsoft.com/office/drawing/2014/main" id="{4F2AF8C8-2DB7-41F9-894B-46ED25527ADF}"/>
                </a:ext>
              </a:extLst>
            </p:cNvPr>
            <p:cNvSpPr txBox="1"/>
            <p:nvPr/>
          </p:nvSpPr>
          <p:spPr>
            <a:xfrm>
              <a:off x="5659321" y="3811405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9D88E293-B239-4FE7-84F1-04228F6688DA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45" name="Nuoli: Taipunut ylös 44">
              <a:extLst>
                <a:ext uri="{FF2B5EF4-FFF2-40B4-BE49-F238E27FC236}">
                  <a16:creationId xmlns:a16="http://schemas.microsoft.com/office/drawing/2014/main" id="{AACCB545-7421-4E1C-898F-95488E400C72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Tekstiruutu 45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4024EC34-3694-4098-BB28-40A5D2192AA4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6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6DD13-4906-4BAC-8E9F-45BF5DBA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72" y="278084"/>
            <a:ext cx="6275040" cy="505878"/>
          </a:xfrm>
        </p:spPr>
        <p:txBody>
          <a:bodyPr/>
          <a:lstStyle/>
          <a:p>
            <a:r>
              <a:rPr lang="fi-FI" sz="2000" dirty="0"/>
              <a:t>USKONTO JA ELÄMÄNKATSOMUSTIETO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92DF530-0AB8-4279-A946-091425B04E88}"/>
              </a:ext>
            </a:extLst>
          </p:cNvPr>
          <p:cNvCxnSpPr/>
          <p:nvPr/>
        </p:nvCxnSpPr>
        <p:spPr>
          <a:xfrm>
            <a:off x="3643097" y="1844824"/>
            <a:ext cx="3225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uokaaviosymboli: Tallennettu tieto 13">
            <a:hlinkClick r:id="rId2" tooltip="Katso ops-perusteet"/>
            <a:extLst>
              <a:ext uri="{FF2B5EF4-FFF2-40B4-BE49-F238E27FC236}">
                <a16:creationId xmlns:a16="http://schemas.microsoft.com/office/drawing/2014/main" id="{7E29845D-15CC-4574-9C5D-90A0CD3408BB}"/>
              </a:ext>
            </a:extLst>
          </p:cNvPr>
          <p:cNvSpPr/>
          <p:nvPr/>
        </p:nvSpPr>
        <p:spPr>
          <a:xfrm>
            <a:off x="251520" y="1484784"/>
            <a:ext cx="3456384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Uskonto/ ev.lut.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95648C82-BAF4-4138-8CA2-5627702BE25A}"/>
              </a:ext>
            </a:extLst>
          </p:cNvPr>
          <p:cNvSpPr/>
          <p:nvPr/>
        </p:nvSpPr>
        <p:spPr>
          <a:xfrm>
            <a:off x="3347864" y="15567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7A3D7ED0-3380-4E24-97BD-1CAA7D50ED18}"/>
              </a:ext>
            </a:extLst>
          </p:cNvPr>
          <p:cNvSpPr/>
          <p:nvPr/>
        </p:nvSpPr>
        <p:spPr>
          <a:xfrm>
            <a:off x="3981534" y="15567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9639780E-9BBE-4D69-A0AB-18C7C290FB3D}"/>
              </a:ext>
            </a:extLst>
          </p:cNvPr>
          <p:cNvSpPr/>
          <p:nvPr/>
        </p:nvSpPr>
        <p:spPr>
          <a:xfrm>
            <a:off x="4629606" y="155679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B1B73042-CA26-4598-9BEC-AA64A880C370}"/>
              </a:ext>
            </a:extLst>
          </p:cNvPr>
          <p:cNvSpPr/>
          <p:nvPr/>
        </p:nvSpPr>
        <p:spPr>
          <a:xfrm>
            <a:off x="5277678" y="155679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5BFDC26A-4801-4E75-BA88-DFB1568A92E2}"/>
              </a:ext>
            </a:extLst>
          </p:cNvPr>
          <p:cNvSpPr/>
          <p:nvPr/>
        </p:nvSpPr>
        <p:spPr>
          <a:xfrm>
            <a:off x="5925750" y="155679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hlinkClick r:id="rId3" action="ppaction://hlinksldjump" tooltip="Uskonto ilmiönä - juutalaisuuden, kristinuskon ja islamin jäljillä"/>
            <a:extLst>
              <a:ext uri="{FF2B5EF4-FFF2-40B4-BE49-F238E27FC236}">
                <a16:creationId xmlns:a16="http://schemas.microsoft.com/office/drawing/2014/main" id="{05E5FB3D-92D0-43FC-B425-9AB8D43D1E21}"/>
              </a:ext>
            </a:extLst>
          </p:cNvPr>
          <p:cNvSpPr txBox="1"/>
          <p:nvPr/>
        </p:nvSpPr>
        <p:spPr>
          <a:xfrm>
            <a:off x="3419872" y="16288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21" name="Tekstiruutu 20">
            <a:hlinkClick r:id="rId3" action="ppaction://hlinksldjump" tooltip="Uskonto taiteissa ja populaarikulttuurissa"/>
            <a:extLst>
              <a:ext uri="{FF2B5EF4-FFF2-40B4-BE49-F238E27FC236}">
                <a16:creationId xmlns:a16="http://schemas.microsoft.com/office/drawing/2014/main" id="{4159B291-66CD-4C9D-90C6-DCED2D5C6FB5}"/>
              </a:ext>
            </a:extLst>
          </p:cNvPr>
          <p:cNvSpPr txBox="1"/>
          <p:nvPr/>
        </p:nvSpPr>
        <p:spPr>
          <a:xfrm>
            <a:off x="5971525" y="1507993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22" name="Tekstiruutu 21">
            <a:hlinkClick r:id="rId3" action="ppaction://hlinksldjump" tooltip="Uskonto, kulttuuri ja yhteiskunta Suomessa"/>
            <a:extLst>
              <a:ext uri="{FF2B5EF4-FFF2-40B4-BE49-F238E27FC236}">
                <a16:creationId xmlns:a16="http://schemas.microsoft.com/office/drawing/2014/main" id="{D29CC492-3F9E-460D-B5D6-C81B35E44AF3}"/>
              </a:ext>
            </a:extLst>
          </p:cNvPr>
          <p:cNvSpPr txBox="1"/>
          <p:nvPr/>
        </p:nvSpPr>
        <p:spPr>
          <a:xfrm>
            <a:off x="5313266" y="1495400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23" name="Tekstiruutu 22">
            <a:hlinkClick r:id="rId3" action="ppaction://hlinksldjump" tooltip="Maailman uskontoja ja uskonnollisia liikkeitä"/>
            <a:extLst>
              <a:ext uri="{FF2B5EF4-FFF2-40B4-BE49-F238E27FC236}">
                <a16:creationId xmlns:a16="http://schemas.microsoft.com/office/drawing/2014/main" id="{9BF65C2B-2CE5-4E9D-A40F-FED9E5BD0B8C}"/>
              </a:ext>
            </a:extLst>
          </p:cNvPr>
          <p:cNvSpPr txBox="1"/>
          <p:nvPr/>
        </p:nvSpPr>
        <p:spPr>
          <a:xfrm>
            <a:off x="4644008" y="1490189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24" name="Tekstiruutu 23">
            <a:hlinkClick r:id="rId3" action="ppaction://hlinksldjump" tooltip="Maailmanlaajuinen kristinusko"/>
            <a:extLst>
              <a:ext uri="{FF2B5EF4-FFF2-40B4-BE49-F238E27FC236}">
                <a16:creationId xmlns:a16="http://schemas.microsoft.com/office/drawing/2014/main" id="{A9B82F53-047D-4492-8A5B-C9D520761D35}"/>
              </a:ext>
            </a:extLst>
          </p:cNvPr>
          <p:cNvSpPr txBox="1"/>
          <p:nvPr/>
        </p:nvSpPr>
        <p:spPr>
          <a:xfrm>
            <a:off x="4067944" y="16288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3C337ABE-4DC1-424A-A990-1B7A8F2273B4}"/>
              </a:ext>
            </a:extLst>
          </p:cNvPr>
          <p:cNvSpPr/>
          <p:nvPr/>
        </p:nvSpPr>
        <p:spPr>
          <a:xfrm>
            <a:off x="6573822" y="155679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hlinkClick r:id="rId3" action="ppaction://hlinksldjump" tooltip="Uskonto, tiede ja media"/>
            <a:extLst>
              <a:ext uri="{FF2B5EF4-FFF2-40B4-BE49-F238E27FC236}">
                <a16:creationId xmlns:a16="http://schemas.microsoft.com/office/drawing/2014/main" id="{398BFE6E-3867-4A90-BF19-53953C4103F3}"/>
              </a:ext>
            </a:extLst>
          </p:cNvPr>
          <p:cNvSpPr txBox="1"/>
          <p:nvPr/>
        </p:nvSpPr>
        <p:spPr>
          <a:xfrm>
            <a:off x="6625058" y="1502752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F6ADA0-D304-4777-876E-FC3FF839CBDF}"/>
              </a:ext>
            </a:extLst>
          </p:cNvPr>
          <p:cNvSpPr txBox="1"/>
          <p:nvPr/>
        </p:nvSpPr>
        <p:spPr>
          <a:xfrm>
            <a:off x="629100" y="2339008"/>
            <a:ext cx="8001012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saat valmiuksia oman maailmankatsomuksen rakentamiseen sekä dialogiin, jota käydään sekä uskontojen ja katsomusten sisällä että niiden välillä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uskontoa tarkastellaan osana kulttuuria, kulttuuriperintöä ja yhteiskuntaa sekä yksilön ja yhteisön elämää…</a:t>
            </a:r>
          </a:p>
        </p:txBody>
      </p:sp>
      <p:sp>
        <p:nvSpPr>
          <p:cNvPr id="29" name="Vuokaaviosymboli: Tallennettu tieto 28">
            <a:extLst>
              <a:ext uri="{FF2B5EF4-FFF2-40B4-BE49-F238E27FC236}">
                <a16:creationId xmlns:a16="http://schemas.microsoft.com/office/drawing/2014/main" id="{178EC1B4-7E35-44EE-A7D5-0E54B8967E79}"/>
              </a:ext>
            </a:extLst>
          </p:cNvPr>
          <p:cNvSpPr/>
          <p:nvPr/>
        </p:nvSpPr>
        <p:spPr>
          <a:xfrm rot="10800000">
            <a:off x="7021105" y="1483668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30BE58A-0256-4FA1-83CA-DB8FB5C2BF1B}"/>
              </a:ext>
            </a:extLst>
          </p:cNvPr>
          <p:cNvSpPr/>
          <p:nvPr/>
        </p:nvSpPr>
        <p:spPr>
          <a:xfrm>
            <a:off x="7402747" y="1549728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7A2FCD8-A4CC-46D7-9F3D-50F79359AB1E}"/>
              </a:ext>
            </a:extLst>
          </p:cNvPr>
          <p:cNvSpPr/>
          <p:nvPr/>
        </p:nvSpPr>
        <p:spPr>
          <a:xfrm>
            <a:off x="8242302" y="154972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7E29F1A1-E710-4AEF-8BE5-836DAA8957B4}"/>
              </a:ext>
            </a:extLst>
          </p:cNvPr>
          <p:cNvSpPr txBox="1"/>
          <p:nvPr/>
        </p:nvSpPr>
        <p:spPr>
          <a:xfrm>
            <a:off x="6962063" y="1189745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04ACDFF-A764-4868-8F31-AC3E6573D940}"/>
              </a:ext>
            </a:extLst>
          </p:cNvPr>
          <p:cNvSpPr txBox="1"/>
          <p:nvPr/>
        </p:nvSpPr>
        <p:spPr>
          <a:xfrm>
            <a:off x="7932050" y="1562953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91" name="Tekstiruutu 90">
            <a:extLst>
              <a:ext uri="{FF2B5EF4-FFF2-40B4-BE49-F238E27FC236}">
                <a16:creationId xmlns:a16="http://schemas.microsoft.com/office/drawing/2014/main" id="{E176D83B-0CF0-4E3E-94CB-AE79B81701A8}"/>
              </a:ext>
            </a:extLst>
          </p:cNvPr>
          <p:cNvSpPr txBox="1"/>
          <p:nvPr/>
        </p:nvSpPr>
        <p:spPr>
          <a:xfrm>
            <a:off x="7308304" y="1382749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sp>
        <p:nvSpPr>
          <p:cNvPr id="93" name="Tekstiruutu 92">
            <a:extLst>
              <a:ext uri="{FF2B5EF4-FFF2-40B4-BE49-F238E27FC236}">
                <a16:creationId xmlns:a16="http://schemas.microsoft.com/office/drawing/2014/main" id="{03B3E7B8-F673-4F00-B981-83ED0C874FA8}"/>
              </a:ext>
            </a:extLst>
          </p:cNvPr>
          <p:cNvSpPr txBox="1"/>
          <p:nvPr/>
        </p:nvSpPr>
        <p:spPr>
          <a:xfrm>
            <a:off x="8135566" y="1412776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8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12C13D3F-4A88-4EC5-B507-E73F9B3B9E58}"/>
              </a:ext>
            </a:extLst>
          </p:cNvPr>
          <p:cNvGrpSpPr/>
          <p:nvPr/>
        </p:nvGrpSpPr>
        <p:grpSpPr>
          <a:xfrm>
            <a:off x="251520" y="4070065"/>
            <a:ext cx="8719566" cy="2575478"/>
            <a:chOff x="251520" y="4070065"/>
            <a:chExt cx="8719566" cy="2575478"/>
          </a:xfrm>
        </p:grpSpPr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B182945B-48D6-4B55-B4F4-A36D1A4DBAAA}"/>
                </a:ext>
              </a:extLst>
            </p:cNvPr>
            <p:cNvCxnSpPr/>
            <p:nvPr/>
          </p:nvCxnSpPr>
          <p:spPr>
            <a:xfrm>
              <a:off x="3643097" y="4725144"/>
              <a:ext cx="32259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uokaaviosymboli: Tallennettu tieto 68">
              <a:hlinkClick r:id="rId4" tooltip="Katso ops-perusteet"/>
              <a:extLst>
                <a:ext uri="{FF2B5EF4-FFF2-40B4-BE49-F238E27FC236}">
                  <a16:creationId xmlns:a16="http://schemas.microsoft.com/office/drawing/2014/main" id="{55D15617-D91E-4A66-964F-E755E9333D4C}"/>
                </a:ext>
              </a:extLst>
            </p:cNvPr>
            <p:cNvSpPr/>
            <p:nvPr/>
          </p:nvSpPr>
          <p:spPr>
            <a:xfrm>
              <a:off x="251520" y="4365104"/>
              <a:ext cx="3456384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Elämänkatsomustieto</a:t>
              </a:r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E91313BE-8348-4D5B-BD8C-05ABDE3DB6FC}"/>
                </a:ext>
              </a:extLst>
            </p:cNvPr>
            <p:cNvSpPr/>
            <p:nvPr/>
          </p:nvSpPr>
          <p:spPr>
            <a:xfrm>
              <a:off x="3322661" y="444363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E56F1E2A-2A78-4EE9-92B9-7D8851B81988}"/>
                </a:ext>
              </a:extLst>
            </p:cNvPr>
            <p:cNvSpPr/>
            <p:nvPr/>
          </p:nvSpPr>
          <p:spPr>
            <a:xfrm>
              <a:off x="3981534" y="4437112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B8E571B8-77A3-476D-BA4A-6C8561FEAB26}"/>
                </a:ext>
              </a:extLst>
            </p:cNvPr>
            <p:cNvSpPr/>
            <p:nvPr/>
          </p:nvSpPr>
          <p:spPr>
            <a:xfrm>
              <a:off x="4629606" y="4416216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8C2F455C-3C28-4FC1-AF38-4BB3BDDD5DA5}"/>
                </a:ext>
              </a:extLst>
            </p:cNvPr>
            <p:cNvSpPr/>
            <p:nvPr/>
          </p:nvSpPr>
          <p:spPr>
            <a:xfrm>
              <a:off x="5277678" y="44371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C1DC59E7-92C5-4BCF-A797-50DCBA5492E0}"/>
                </a:ext>
              </a:extLst>
            </p:cNvPr>
            <p:cNvSpPr/>
            <p:nvPr/>
          </p:nvSpPr>
          <p:spPr>
            <a:xfrm>
              <a:off x="5925750" y="44371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Tekstiruutu 76">
              <a:hlinkClick r:id="rId3" action="ppaction://hlinksldjump" tooltip="Minä ja hyvä ihminen"/>
              <a:extLst>
                <a:ext uri="{FF2B5EF4-FFF2-40B4-BE49-F238E27FC236}">
                  <a16:creationId xmlns:a16="http://schemas.microsoft.com/office/drawing/2014/main" id="{700BD814-08E8-48A7-AEE7-08F8AAC2367C}"/>
                </a:ext>
              </a:extLst>
            </p:cNvPr>
            <p:cNvSpPr txBox="1"/>
            <p:nvPr/>
          </p:nvSpPr>
          <p:spPr>
            <a:xfrm>
              <a:off x="3419872" y="45091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78" name="Tekstiruutu 77">
              <a:hlinkClick r:id="rId3" action="ppaction://hlinksldjump" tooltip="Uskonnot ja uskonnottomuus"/>
              <a:extLst>
                <a:ext uri="{FF2B5EF4-FFF2-40B4-BE49-F238E27FC236}">
                  <a16:creationId xmlns:a16="http://schemas.microsoft.com/office/drawing/2014/main" id="{0CCD813D-EEEE-4557-BDE4-A772120C774B}"/>
                </a:ext>
              </a:extLst>
            </p:cNvPr>
            <p:cNvSpPr txBox="1"/>
            <p:nvPr/>
          </p:nvSpPr>
          <p:spPr>
            <a:xfrm>
              <a:off x="5978402" y="4379654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5</a:t>
              </a:r>
            </a:p>
          </p:txBody>
        </p:sp>
        <p:sp>
          <p:nvSpPr>
            <p:cNvPr id="79" name="Tekstiruutu 78">
              <a:hlinkClick r:id="rId3" action="ppaction://hlinksldjump" tooltip="Katsomukset"/>
              <a:extLst>
                <a:ext uri="{FF2B5EF4-FFF2-40B4-BE49-F238E27FC236}">
                  <a16:creationId xmlns:a16="http://schemas.microsoft.com/office/drawing/2014/main" id="{91144449-BB64-49A4-8326-CD2024E398AC}"/>
                </a:ext>
              </a:extLst>
            </p:cNvPr>
            <p:cNvSpPr txBox="1"/>
            <p:nvPr/>
          </p:nvSpPr>
          <p:spPr>
            <a:xfrm>
              <a:off x="5292080" y="4365104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80" name="Tekstiruutu 79">
              <a:hlinkClick r:id="rId3" action="ppaction://hlinksldjump" tooltip="Kulttuurit"/>
              <a:extLst>
                <a:ext uri="{FF2B5EF4-FFF2-40B4-BE49-F238E27FC236}">
                  <a16:creationId xmlns:a16="http://schemas.microsoft.com/office/drawing/2014/main" id="{E8D3B0F1-727B-4AE9-947E-BD714DA183A5}"/>
                </a:ext>
              </a:extLst>
            </p:cNvPr>
            <p:cNvSpPr txBox="1"/>
            <p:nvPr/>
          </p:nvSpPr>
          <p:spPr>
            <a:xfrm>
              <a:off x="4683760" y="4370509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81" name="Tekstiruutu 80">
              <a:hlinkClick r:id="rId3" action="ppaction://hlinksldjump" tooltip="Minä ja yhteiskunta"/>
              <a:extLst>
                <a:ext uri="{FF2B5EF4-FFF2-40B4-BE49-F238E27FC236}">
                  <a16:creationId xmlns:a16="http://schemas.microsoft.com/office/drawing/2014/main" id="{B464791E-7EC8-4FCB-BD40-C8478742FAA6}"/>
                </a:ext>
              </a:extLst>
            </p:cNvPr>
            <p:cNvSpPr txBox="1"/>
            <p:nvPr/>
          </p:nvSpPr>
          <p:spPr>
            <a:xfrm>
              <a:off x="4067944" y="45091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47B68256-87FA-4F38-AB63-0CEC8A5AED23}"/>
                </a:ext>
              </a:extLst>
            </p:cNvPr>
            <p:cNvSpPr/>
            <p:nvPr/>
          </p:nvSpPr>
          <p:spPr>
            <a:xfrm>
              <a:off x="6620067" y="4430048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Tekstiruutu 82">
              <a:hlinkClick r:id="rId3" action="ppaction://hlinksldjump" tooltip="Tulevaisuus"/>
              <a:extLst>
                <a:ext uri="{FF2B5EF4-FFF2-40B4-BE49-F238E27FC236}">
                  <a16:creationId xmlns:a16="http://schemas.microsoft.com/office/drawing/2014/main" id="{5776AD8B-A8E2-42E8-A6E4-E61512CC8563}"/>
                </a:ext>
              </a:extLst>
            </p:cNvPr>
            <p:cNvSpPr txBox="1"/>
            <p:nvPr/>
          </p:nvSpPr>
          <p:spPr>
            <a:xfrm>
              <a:off x="6660232" y="4365104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6</a:t>
              </a:r>
            </a:p>
          </p:txBody>
        </p:sp>
        <p:sp>
          <p:nvSpPr>
            <p:cNvPr id="84" name="Vuokaaviosymboli: Tallennettu tieto 83">
              <a:extLst>
                <a:ext uri="{FF2B5EF4-FFF2-40B4-BE49-F238E27FC236}">
                  <a16:creationId xmlns:a16="http://schemas.microsoft.com/office/drawing/2014/main" id="{30C69CDF-0184-42E7-B7F6-56462704C782}"/>
                </a:ext>
              </a:extLst>
            </p:cNvPr>
            <p:cNvSpPr/>
            <p:nvPr/>
          </p:nvSpPr>
          <p:spPr>
            <a:xfrm rot="10800000">
              <a:off x="7021105" y="4363988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5" name="Ellipsi 84">
              <a:extLst>
                <a:ext uri="{FF2B5EF4-FFF2-40B4-BE49-F238E27FC236}">
                  <a16:creationId xmlns:a16="http://schemas.microsoft.com/office/drawing/2014/main" id="{45E715E6-EE1C-41B5-B851-576F3771ED9B}"/>
                </a:ext>
              </a:extLst>
            </p:cNvPr>
            <p:cNvSpPr/>
            <p:nvPr/>
          </p:nvSpPr>
          <p:spPr>
            <a:xfrm>
              <a:off x="7402747" y="4430048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6" name="Ellipsi 85">
              <a:extLst>
                <a:ext uri="{FF2B5EF4-FFF2-40B4-BE49-F238E27FC236}">
                  <a16:creationId xmlns:a16="http://schemas.microsoft.com/office/drawing/2014/main" id="{F873E68F-DFBB-4051-8E98-3F21640D3308}"/>
                </a:ext>
              </a:extLst>
            </p:cNvPr>
            <p:cNvSpPr/>
            <p:nvPr/>
          </p:nvSpPr>
          <p:spPr>
            <a:xfrm>
              <a:off x="8242302" y="4430048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Tekstiruutu 88">
              <a:extLst>
                <a:ext uri="{FF2B5EF4-FFF2-40B4-BE49-F238E27FC236}">
                  <a16:creationId xmlns:a16="http://schemas.microsoft.com/office/drawing/2014/main" id="{DD3BACF8-55E5-4962-850E-158FD63A3653}"/>
                </a:ext>
              </a:extLst>
            </p:cNvPr>
            <p:cNvSpPr txBox="1"/>
            <p:nvPr/>
          </p:nvSpPr>
          <p:spPr>
            <a:xfrm>
              <a:off x="6962063" y="4070065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  <p:sp>
          <p:nvSpPr>
            <p:cNvPr id="90" name="Tekstiruutu 89">
              <a:extLst>
                <a:ext uri="{FF2B5EF4-FFF2-40B4-BE49-F238E27FC236}">
                  <a16:creationId xmlns:a16="http://schemas.microsoft.com/office/drawing/2014/main" id="{635C7C1D-AB42-4BED-9CC4-C1BEBA219DD5}"/>
                </a:ext>
              </a:extLst>
            </p:cNvPr>
            <p:cNvSpPr txBox="1"/>
            <p:nvPr/>
          </p:nvSpPr>
          <p:spPr>
            <a:xfrm>
              <a:off x="7932050" y="4443273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92" name="Tekstiruutu 91">
              <a:extLst>
                <a:ext uri="{FF2B5EF4-FFF2-40B4-BE49-F238E27FC236}">
                  <a16:creationId xmlns:a16="http://schemas.microsoft.com/office/drawing/2014/main" id="{49F111EE-C1CA-46DF-BB4E-D6500BDE1BDD}"/>
                </a:ext>
              </a:extLst>
            </p:cNvPr>
            <p:cNvSpPr txBox="1"/>
            <p:nvPr/>
          </p:nvSpPr>
          <p:spPr>
            <a:xfrm>
              <a:off x="7343478" y="4293096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4 op</a:t>
              </a:r>
            </a:p>
          </p:txBody>
        </p:sp>
        <p:sp>
          <p:nvSpPr>
            <p:cNvPr id="94" name="Tekstiruutu 93">
              <a:extLst>
                <a:ext uri="{FF2B5EF4-FFF2-40B4-BE49-F238E27FC236}">
                  <a16:creationId xmlns:a16="http://schemas.microsoft.com/office/drawing/2014/main" id="{7F2EC743-978F-4063-9D04-574B0DBF9CBF}"/>
                </a:ext>
              </a:extLst>
            </p:cNvPr>
            <p:cNvSpPr txBox="1"/>
            <p:nvPr/>
          </p:nvSpPr>
          <p:spPr>
            <a:xfrm>
              <a:off x="8169218" y="4278545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8 op</a:t>
              </a:r>
            </a:p>
          </p:txBody>
        </p:sp>
        <p:sp>
          <p:nvSpPr>
            <p:cNvPr id="95" name="Tekstiruutu 94">
              <a:extLst>
                <a:ext uri="{FF2B5EF4-FFF2-40B4-BE49-F238E27FC236}">
                  <a16:creationId xmlns:a16="http://schemas.microsoft.com/office/drawing/2014/main" id="{7D6DB5F4-9749-48D5-897D-CFE0EE09CD0A}"/>
                </a:ext>
              </a:extLst>
            </p:cNvPr>
            <p:cNvSpPr txBox="1"/>
            <p:nvPr/>
          </p:nvSpPr>
          <p:spPr>
            <a:xfrm>
              <a:off x="680559" y="5322104"/>
              <a:ext cx="7638866" cy="1323439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elämänkatsomustieto tukee elämänkatsomuksesi ja identiteettisi muodostumista sekä hyvän elämän tavoittelua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tarkastellaan erilaisia yleisiä maailmankatsomuksia, jotka voivat olla poliittisia, tieteellisiä, elämänfilosofisia, aatteellisia, populaarikulttuurista nousevia tai uskonnollisia…</a:t>
              </a:r>
            </a:p>
          </p:txBody>
        </p:sp>
      </p:grpSp>
      <p:sp>
        <p:nvSpPr>
          <p:cNvPr id="47" name="Tekstiruutu 46">
            <a:extLst>
              <a:ext uri="{FF2B5EF4-FFF2-40B4-BE49-F238E27FC236}">
                <a16:creationId xmlns:a16="http://schemas.microsoft.com/office/drawing/2014/main" id="{76A7EC2A-8316-4CE8-BA11-006B2B8549C1}"/>
              </a:ext>
            </a:extLst>
          </p:cNvPr>
          <p:cNvSpPr txBox="1"/>
          <p:nvPr/>
        </p:nvSpPr>
        <p:spPr>
          <a:xfrm>
            <a:off x="536523" y="3673271"/>
            <a:ext cx="8001012" cy="3385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Uskonnon ops voi olla myös ortodoksinen, katolinen, islamilainen, juutalainen ..</a:t>
            </a:r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C22CA007-74CC-4E1D-8C7E-926FB18077D7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50" name="Nuoli: Taipunut ylös 49">
              <a:extLst>
                <a:ext uri="{FF2B5EF4-FFF2-40B4-BE49-F238E27FC236}">
                  <a16:creationId xmlns:a16="http://schemas.microsoft.com/office/drawing/2014/main" id="{C5F3B87E-790C-452A-807C-CAA897DE358B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E18166CD-2846-41DC-AD84-232F327D9C94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1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uora yhdysviiva 81"/>
          <p:cNvCxnSpPr/>
          <p:nvPr/>
        </p:nvCxnSpPr>
        <p:spPr>
          <a:xfrm>
            <a:off x="3411975" y="1916832"/>
            <a:ext cx="25130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uokaaviosymboli: Tallennettu tieto 82">
            <a:hlinkClick r:id="rId2" tooltip="Katso ops-perusteet"/>
          </p:cNvPr>
          <p:cNvSpPr/>
          <p:nvPr/>
        </p:nvSpPr>
        <p:spPr>
          <a:xfrm>
            <a:off x="1028511" y="1556792"/>
            <a:ext cx="2318658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Liikunta</a:t>
            </a:r>
          </a:p>
        </p:txBody>
      </p:sp>
      <p:sp>
        <p:nvSpPr>
          <p:cNvPr id="84" name="Ellipsi 83"/>
          <p:cNvSpPr/>
          <p:nvPr/>
        </p:nvSpPr>
        <p:spPr>
          <a:xfrm>
            <a:off x="3116742" y="162880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Ellipsi 84"/>
          <p:cNvSpPr/>
          <p:nvPr/>
        </p:nvSpPr>
        <p:spPr>
          <a:xfrm>
            <a:off x="3750412" y="162880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Ellipsi 85"/>
          <p:cNvSpPr/>
          <p:nvPr/>
        </p:nvSpPr>
        <p:spPr>
          <a:xfrm>
            <a:off x="4398484" y="162880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Ellipsi 86"/>
          <p:cNvSpPr/>
          <p:nvPr/>
        </p:nvSpPr>
        <p:spPr>
          <a:xfrm>
            <a:off x="5046556" y="162880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Tekstiruutu 92">
            <a:hlinkClick r:id="rId3" action="ppaction://hlinksldjump" tooltip="Oppiva liikkuja"/>
          </p:cNvPr>
          <p:cNvSpPr txBox="1"/>
          <p:nvPr/>
        </p:nvSpPr>
        <p:spPr>
          <a:xfrm>
            <a:off x="3188750" y="17008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95" name="Tekstiruutu 94">
            <a:hlinkClick r:id="rId3" action="ppaction://hlinksldjump" tooltip="Yhdessä liikkuen"/>
          </p:cNvPr>
          <p:cNvSpPr txBox="1"/>
          <p:nvPr/>
        </p:nvSpPr>
        <p:spPr>
          <a:xfrm>
            <a:off x="5083104" y="1570923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6" name="Tekstiruutu 95">
            <a:hlinkClick r:id="rId3" action="ppaction://hlinksldjump" tooltip="Uudet mahdollisuudet"/>
          </p:cNvPr>
          <p:cNvSpPr txBox="1"/>
          <p:nvPr/>
        </p:nvSpPr>
        <p:spPr>
          <a:xfrm>
            <a:off x="4438089" y="1591680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97" name="Tekstiruutu 96">
            <a:hlinkClick r:id="rId3" action="ppaction://hlinksldjump" tooltip="Aktiivinen elämä"/>
          </p:cNvPr>
          <p:cNvSpPr txBox="1"/>
          <p:nvPr/>
        </p:nvSpPr>
        <p:spPr>
          <a:xfrm>
            <a:off x="3836822" y="17008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92" name="Ellipsi 191"/>
          <p:cNvSpPr/>
          <p:nvPr/>
        </p:nvSpPr>
        <p:spPr>
          <a:xfrm>
            <a:off x="5694628" y="162880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5" name="Tekstiruutu 194">
            <a:hlinkClick r:id="rId3" action="ppaction://hlinksldjump" tooltip="Virkistystä liikunnasta"/>
          </p:cNvPr>
          <p:cNvSpPr txBox="1"/>
          <p:nvPr/>
        </p:nvSpPr>
        <p:spPr>
          <a:xfrm>
            <a:off x="5742626" y="1591680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323528" y="2474812"/>
            <a:ext cx="8496944" cy="1323439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pakolliset liikunnan moduulit tulee jakaa useammalle lukuvuodelle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opit taitoja ja tietoja, joiden avulla pystyt arvioimaan, ylläpitämään ja kehittämään fyysistä, sosiaalista ja psyykkistä toimintakykyäsi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koet liikunnan iloa, onnistumista ja liikunnallista pätevyyttä sekä opit keinoja oman jaksamisen ylläpitämiseen ja kehittämiseen…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986" y="262128"/>
            <a:ext cx="7355160" cy="782960"/>
          </a:xfrm>
        </p:spPr>
        <p:txBody>
          <a:bodyPr/>
          <a:lstStyle/>
          <a:p>
            <a:r>
              <a:rPr lang="fi-FI" sz="2400" dirty="0"/>
              <a:t>LIIKUNTA JA TERVEYSTIETO</a:t>
            </a:r>
          </a:p>
        </p:txBody>
      </p:sp>
      <p:sp>
        <p:nvSpPr>
          <p:cNvPr id="42" name="Vuokaaviosymboli: Tallennettu tieto 41">
            <a:extLst>
              <a:ext uri="{FF2B5EF4-FFF2-40B4-BE49-F238E27FC236}">
                <a16:creationId xmlns:a16="http://schemas.microsoft.com/office/drawing/2014/main" id="{88B53B41-7C5C-41AB-ACA1-8AB28915E1F6}"/>
              </a:ext>
            </a:extLst>
          </p:cNvPr>
          <p:cNvSpPr/>
          <p:nvPr/>
        </p:nvSpPr>
        <p:spPr>
          <a:xfrm rot="10800000">
            <a:off x="6105029" y="1559968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45E0718D-4354-48EA-B7B9-3BF134B6DCB5}"/>
              </a:ext>
            </a:extLst>
          </p:cNvPr>
          <p:cNvSpPr/>
          <p:nvPr/>
        </p:nvSpPr>
        <p:spPr>
          <a:xfrm>
            <a:off x="6486671" y="1626028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5EC47062-068D-46F7-874D-F1E67D2691A8}"/>
              </a:ext>
            </a:extLst>
          </p:cNvPr>
          <p:cNvSpPr/>
          <p:nvPr/>
        </p:nvSpPr>
        <p:spPr>
          <a:xfrm>
            <a:off x="7326226" y="1626028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8F5CAE12-BEBD-4A83-ACCD-59A810820B9E}"/>
              </a:ext>
            </a:extLst>
          </p:cNvPr>
          <p:cNvSpPr txBox="1"/>
          <p:nvPr/>
        </p:nvSpPr>
        <p:spPr>
          <a:xfrm>
            <a:off x="6084168" y="1309814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B739FBB5-B54A-475E-A017-8B2FB35B9393}"/>
              </a:ext>
            </a:extLst>
          </p:cNvPr>
          <p:cNvSpPr txBox="1"/>
          <p:nvPr/>
        </p:nvSpPr>
        <p:spPr>
          <a:xfrm>
            <a:off x="7015974" y="1639253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AB8E1DE6-7507-49F5-9AE5-5CACA7581B0B}"/>
              </a:ext>
            </a:extLst>
          </p:cNvPr>
          <p:cNvSpPr txBox="1"/>
          <p:nvPr/>
        </p:nvSpPr>
        <p:spPr>
          <a:xfrm>
            <a:off x="6398541" y="1484364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16E792C-8C18-4E28-AB61-51C35594C05B}"/>
              </a:ext>
            </a:extLst>
          </p:cNvPr>
          <p:cNvGrpSpPr/>
          <p:nvPr/>
        </p:nvGrpSpPr>
        <p:grpSpPr>
          <a:xfrm>
            <a:off x="281302" y="4216979"/>
            <a:ext cx="8234363" cy="2238562"/>
            <a:chOff x="369637" y="4320846"/>
            <a:chExt cx="8234363" cy="2238562"/>
          </a:xfrm>
        </p:grpSpPr>
        <p:cxnSp>
          <p:nvCxnSpPr>
            <p:cNvPr id="75" name="Suora yhdysviiva 74">
              <a:extLst>
                <a:ext uri="{FF2B5EF4-FFF2-40B4-BE49-F238E27FC236}">
                  <a16:creationId xmlns:a16="http://schemas.microsoft.com/office/drawing/2014/main" id="{CC558D19-5E59-4787-90D0-88FBE1452BDD}"/>
                </a:ext>
              </a:extLst>
            </p:cNvPr>
            <p:cNvCxnSpPr/>
            <p:nvPr/>
          </p:nvCxnSpPr>
          <p:spPr>
            <a:xfrm>
              <a:off x="4158245" y="4952170"/>
              <a:ext cx="14185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1F9FF62A-F801-435B-89E8-D435556F77F9}"/>
                </a:ext>
              </a:extLst>
            </p:cNvPr>
            <p:cNvSpPr/>
            <p:nvPr/>
          </p:nvSpPr>
          <p:spPr>
            <a:xfrm>
              <a:off x="3863012" y="4664138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AB43364E-AF0F-4392-ACAE-D063C9BF98E3}"/>
                </a:ext>
              </a:extLst>
            </p:cNvPr>
            <p:cNvSpPr/>
            <p:nvPr/>
          </p:nvSpPr>
          <p:spPr>
            <a:xfrm>
              <a:off x="4496682" y="4664138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9CF4B5C0-A4BC-4EC7-BA56-1A777DDE7DA8}"/>
                </a:ext>
              </a:extLst>
            </p:cNvPr>
            <p:cNvSpPr/>
            <p:nvPr/>
          </p:nvSpPr>
          <p:spPr>
            <a:xfrm>
              <a:off x="5144754" y="4664138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Tekstiruutu 78">
              <a:hlinkClick r:id="rId4" action="ppaction://hlinksldjump" tooltip="Terveys voimavarana"/>
              <a:extLst>
                <a:ext uri="{FF2B5EF4-FFF2-40B4-BE49-F238E27FC236}">
                  <a16:creationId xmlns:a16="http://schemas.microsoft.com/office/drawing/2014/main" id="{641BE158-D4CF-4491-9887-A3E337B356F3}"/>
                </a:ext>
              </a:extLst>
            </p:cNvPr>
            <p:cNvSpPr txBox="1"/>
            <p:nvPr/>
          </p:nvSpPr>
          <p:spPr>
            <a:xfrm>
              <a:off x="3960261" y="471834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80" name="Tekstiruutu 79">
              <a:hlinkClick r:id="rId4" action="ppaction://hlinksldjump" tooltip="Terveys ja yhteiskunta"/>
              <a:extLst>
                <a:ext uri="{FF2B5EF4-FFF2-40B4-BE49-F238E27FC236}">
                  <a16:creationId xmlns:a16="http://schemas.microsoft.com/office/drawing/2014/main" id="{FD04725B-EEAF-45F5-9961-973F460538D9}"/>
                </a:ext>
              </a:extLst>
            </p:cNvPr>
            <p:cNvSpPr txBox="1"/>
            <p:nvPr/>
          </p:nvSpPr>
          <p:spPr>
            <a:xfrm>
              <a:off x="5195160" y="4627576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81" name="Tekstiruutu 80">
              <a:hlinkClick r:id="rId4" action="ppaction://hlinksldjump" tooltip="Terveys ja ympäristö"/>
              <a:extLst>
                <a:ext uri="{FF2B5EF4-FFF2-40B4-BE49-F238E27FC236}">
                  <a16:creationId xmlns:a16="http://schemas.microsoft.com/office/drawing/2014/main" id="{963BAAE6-30ED-4134-980B-8A4E12603C25}"/>
                </a:ext>
              </a:extLst>
            </p:cNvPr>
            <p:cNvSpPr txBox="1"/>
            <p:nvPr/>
          </p:nvSpPr>
          <p:spPr>
            <a:xfrm>
              <a:off x="4543488" y="4627576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88" name="Vuokaaviosymboli: Tallennettu tieto 87">
              <a:hlinkClick r:id="rId5" tooltip="Katso ops-perusteet"/>
              <a:extLst>
                <a:ext uri="{FF2B5EF4-FFF2-40B4-BE49-F238E27FC236}">
                  <a16:creationId xmlns:a16="http://schemas.microsoft.com/office/drawing/2014/main" id="{976234B2-5DAE-4A3C-8ECB-B9A3617FBB99}"/>
                </a:ext>
              </a:extLst>
            </p:cNvPr>
            <p:cNvSpPr/>
            <p:nvPr/>
          </p:nvSpPr>
          <p:spPr>
            <a:xfrm>
              <a:off x="910684" y="4592130"/>
              <a:ext cx="3240359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Terveystieto</a:t>
              </a:r>
            </a:p>
          </p:txBody>
        </p:sp>
        <p:sp>
          <p:nvSpPr>
            <p:cNvPr id="89" name="Tekstiruutu 88">
              <a:extLst>
                <a:ext uri="{FF2B5EF4-FFF2-40B4-BE49-F238E27FC236}">
                  <a16:creationId xmlns:a16="http://schemas.microsoft.com/office/drawing/2014/main" id="{DEEB856F-B7FE-484F-8CDF-8FF7CECCAE84}"/>
                </a:ext>
              </a:extLst>
            </p:cNvPr>
            <p:cNvSpPr txBox="1"/>
            <p:nvPr/>
          </p:nvSpPr>
          <p:spPr>
            <a:xfrm>
              <a:off x="369637" y="5482190"/>
              <a:ext cx="8234363" cy="1077218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hahmotat terveyden laaja-alaisesti ja saat valmiuksia tunnistaa ja muokata tekijöitä, jotka vaikuttavat oman ja muiden ihmisten terveyden sekä ympäristön terveellisyyden arvostamiseen, edistämiseen ja ylläpitämiseen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ymmärrät terveyden fyysisenä, psyykkisenä ja sosiaalisena hyvinvointina…</a:t>
              </a:r>
            </a:p>
          </p:txBody>
        </p:sp>
        <p:sp>
          <p:nvSpPr>
            <p:cNvPr id="90" name="Vuokaaviosymboli: Tallennettu tieto 89">
              <a:extLst>
                <a:ext uri="{FF2B5EF4-FFF2-40B4-BE49-F238E27FC236}">
                  <a16:creationId xmlns:a16="http://schemas.microsoft.com/office/drawing/2014/main" id="{8749B0E5-8579-4BE2-8017-58D62F632DE2}"/>
                </a:ext>
              </a:extLst>
            </p:cNvPr>
            <p:cNvSpPr/>
            <p:nvPr/>
          </p:nvSpPr>
          <p:spPr>
            <a:xfrm rot="10800000">
              <a:off x="5608174" y="4571000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1" name="Ellipsi 90">
              <a:extLst>
                <a:ext uri="{FF2B5EF4-FFF2-40B4-BE49-F238E27FC236}">
                  <a16:creationId xmlns:a16="http://schemas.microsoft.com/office/drawing/2014/main" id="{2C0903BD-57DA-487E-BDE2-9D2759B9962B}"/>
                </a:ext>
              </a:extLst>
            </p:cNvPr>
            <p:cNvSpPr/>
            <p:nvPr/>
          </p:nvSpPr>
          <p:spPr>
            <a:xfrm>
              <a:off x="5989816" y="4637060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A954A917-C953-4801-8343-FF011D7F52BE}"/>
                </a:ext>
              </a:extLst>
            </p:cNvPr>
            <p:cNvSpPr/>
            <p:nvPr/>
          </p:nvSpPr>
          <p:spPr>
            <a:xfrm>
              <a:off x="6829371" y="4637060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" name="Tekstiruutu 93">
              <a:extLst>
                <a:ext uri="{FF2B5EF4-FFF2-40B4-BE49-F238E27FC236}">
                  <a16:creationId xmlns:a16="http://schemas.microsoft.com/office/drawing/2014/main" id="{9D8ACD96-4AA6-4B6E-AB18-2057AFD78BD3}"/>
                </a:ext>
              </a:extLst>
            </p:cNvPr>
            <p:cNvSpPr txBox="1"/>
            <p:nvPr/>
          </p:nvSpPr>
          <p:spPr>
            <a:xfrm>
              <a:off x="5587313" y="4320846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  <p:sp>
          <p:nvSpPr>
            <p:cNvPr id="98" name="Tekstiruutu 97">
              <a:extLst>
                <a:ext uri="{FF2B5EF4-FFF2-40B4-BE49-F238E27FC236}">
                  <a16:creationId xmlns:a16="http://schemas.microsoft.com/office/drawing/2014/main" id="{D51ADFDB-604B-4480-A27B-89C4ED2072D0}"/>
                </a:ext>
              </a:extLst>
            </p:cNvPr>
            <p:cNvSpPr txBox="1"/>
            <p:nvPr/>
          </p:nvSpPr>
          <p:spPr>
            <a:xfrm>
              <a:off x="6519119" y="4650285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99" name="Tekstiruutu 98">
              <a:extLst>
                <a:ext uri="{FF2B5EF4-FFF2-40B4-BE49-F238E27FC236}">
                  <a16:creationId xmlns:a16="http://schemas.microsoft.com/office/drawing/2014/main" id="{DDDA4CD0-5811-4685-A67D-9A0624CFA7F6}"/>
                </a:ext>
              </a:extLst>
            </p:cNvPr>
            <p:cNvSpPr txBox="1"/>
            <p:nvPr/>
          </p:nvSpPr>
          <p:spPr>
            <a:xfrm>
              <a:off x="5900883" y="4528769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2 op</a:t>
              </a:r>
            </a:p>
          </p:txBody>
        </p:sp>
        <p:sp>
          <p:nvSpPr>
            <p:cNvPr id="102" name="Tekstiruutu 101">
              <a:extLst>
                <a:ext uri="{FF2B5EF4-FFF2-40B4-BE49-F238E27FC236}">
                  <a16:creationId xmlns:a16="http://schemas.microsoft.com/office/drawing/2014/main" id="{28087F5C-B339-41E3-A879-68F799A278C4}"/>
                </a:ext>
              </a:extLst>
            </p:cNvPr>
            <p:cNvSpPr txBox="1"/>
            <p:nvPr/>
          </p:nvSpPr>
          <p:spPr>
            <a:xfrm>
              <a:off x="6733738" y="4528768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4 op</a:t>
              </a:r>
            </a:p>
          </p:txBody>
        </p:sp>
      </p:grp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A5B5211D-9E50-42BD-AC69-48839210147F}"/>
              </a:ext>
            </a:extLst>
          </p:cNvPr>
          <p:cNvSpPr txBox="1"/>
          <p:nvPr/>
        </p:nvSpPr>
        <p:spPr>
          <a:xfrm>
            <a:off x="7220412" y="1502907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6 op</a:t>
            </a:r>
          </a:p>
        </p:txBody>
      </p: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70DCCC6-FF54-4001-9AA4-99A0814768AB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41" name="Nuoli: Taipunut ylös 40">
              <a:extLst>
                <a:ext uri="{FF2B5EF4-FFF2-40B4-BE49-F238E27FC236}">
                  <a16:creationId xmlns:a16="http://schemas.microsoft.com/office/drawing/2014/main" id="{F6B8B072-527C-407B-8F19-8DA5CF87601A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Tekstiruutu 44">
              <a:hlinkClick r:id="rId6" action="ppaction://hlinksldjump" tooltip="Siirry valintaan"/>
              <a:extLst>
                <a:ext uri="{FF2B5EF4-FFF2-40B4-BE49-F238E27FC236}">
                  <a16:creationId xmlns:a16="http://schemas.microsoft.com/office/drawing/2014/main" id="{BE46C39A-28C9-4255-B104-21691B6B95BC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8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986" y="262128"/>
            <a:ext cx="7355160" cy="782960"/>
          </a:xfrm>
        </p:spPr>
        <p:txBody>
          <a:bodyPr/>
          <a:lstStyle/>
          <a:p>
            <a:r>
              <a:rPr lang="fi-FI" sz="2400" dirty="0"/>
              <a:t>MUSIIKKI JA KUVATAIDE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759317" y="1267926"/>
            <a:ext cx="7596841" cy="46433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fi-FI" sz="1600" dirty="0">
                <a:latin typeface="Arial Rounded MT Bold" panose="020F0704030504030204" pitchFamily="34" charset="0"/>
              </a:rPr>
              <a:t>Musiikin tai kuvataiteen pakollisiin opintoihin kuuluu 4 opintopistettä</a:t>
            </a:r>
          </a:p>
        </p:txBody>
      </p:sp>
      <p:cxnSp>
        <p:nvCxnSpPr>
          <p:cNvPr id="101" name="Suora yhdysviiva 100"/>
          <p:cNvCxnSpPr/>
          <p:nvPr/>
        </p:nvCxnSpPr>
        <p:spPr>
          <a:xfrm>
            <a:off x="3478391" y="2385911"/>
            <a:ext cx="20090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Vuokaaviosymboli: Tallennettu tieto 108">
            <a:hlinkClick r:id="rId2" tooltip="Katso ops-perusteet"/>
          </p:cNvPr>
          <p:cNvSpPr/>
          <p:nvPr/>
        </p:nvSpPr>
        <p:spPr>
          <a:xfrm>
            <a:off x="1094925" y="2025871"/>
            <a:ext cx="2304257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Musiikki</a:t>
            </a:r>
          </a:p>
        </p:txBody>
      </p:sp>
      <p:sp>
        <p:nvSpPr>
          <p:cNvPr id="111" name="Ellipsi 110"/>
          <p:cNvSpPr/>
          <p:nvPr/>
        </p:nvSpPr>
        <p:spPr>
          <a:xfrm>
            <a:off x="3183158" y="209787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Ellipsi 119"/>
          <p:cNvSpPr/>
          <p:nvPr/>
        </p:nvSpPr>
        <p:spPr>
          <a:xfrm>
            <a:off x="4536907" y="2097879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Ellipsi 120"/>
          <p:cNvSpPr/>
          <p:nvPr/>
        </p:nvSpPr>
        <p:spPr>
          <a:xfrm>
            <a:off x="5184979" y="2097879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4" name="Tekstiruutu 123">
            <a:hlinkClick r:id="rId3" action="ppaction://hlinksldjump" tooltip="Intro-kaikki soimaan"/>
          </p:cNvPr>
          <p:cNvSpPr txBox="1"/>
          <p:nvPr/>
        </p:nvSpPr>
        <p:spPr>
          <a:xfrm>
            <a:off x="3255166" y="21698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26" name="Tekstiruutu 125">
            <a:hlinkClick r:id="rId3" action="ppaction://hlinksldjump" tooltip="Demo - luovasti yhdessä"/>
          </p:cNvPr>
          <p:cNvSpPr txBox="1"/>
          <p:nvPr/>
        </p:nvSpPr>
        <p:spPr>
          <a:xfrm>
            <a:off x="5223299" y="2033519"/>
            <a:ext cx="480142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27" name="Tekstiruutu 126">
            <a:hlinkClick r:id="rId3" action="ppaction://hlinksldjump" tooltip="Genre - globaali uteliaisuus"/>
          </p:cNvPr>
          <p:cNvSpPr txBox="1"/>
          <p:nvPr/>
        </p:nvSpPr>
        <p:spPr>
          <a:xfrm>
            <a:off x="4589629" y="2042755"/>
            <a:ext cx="43204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71" name="Ellipsi 70"/>
          <p:cNvSpPr/>
          <p:nvPr/>
        </p:nvSpPr>
        <p:spPr>
          <a:xfrm>
            <a:off x="3831230" y="2097879"/>
            <a:ext cx="590466" cy="57606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54000">
                <a:schemeClr val="accent6"/>
              </a:gs>
              <a:gs pos="100000">
                <a:schemeClr val="accent6"/>
              </a:gs>
            </a:gsLst>
            <a:lin ang="189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kstiruutu 71">
            <a:hlinkClick r:id="rId3" action="ppaction://hlinksldjump" tooltip="Syke - soiva ilmaisu"/>
          </p:cNvPr>
          <p:cNvSpPr txBox="1"/>
          <p:nvPr/>
        </p:nvSpPr>
        <p:spPr>
          <a:xfrm>
            <a:off x="3917640" y="21698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306438" y="2848646"/>
            <a:ext cx="8352928" cy="1323439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tutustut maailmaan moniaistillisesti ja tutkit sitä etenkin kuulonvaraisesti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syvennät myönteistä suhdetta musiikkiin ja taiteelliseen ilmaisuun sekä pohdit niiden merkitystä elämässäsi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saat tilaisuuksia musiikillisten ilmaisutapojen kokeilemiseen, mielikuvituksen käyttöön ja taiteidenväliseen työskentelyyn…</a:t>
            </a:r>
          </a:p>
        </p:txBody>
      </p:sp>
      <p:sp>
        <p:nvSpPr>
          <p:cNvPr id="49" name="Vuokaaviosymboli: Tallennettu tieto 48">
            <a:extLst>
              <a:ext uri="{FF2B5EF4-FFF2-40B4-BE49-F238E27FC236}">
                <a16:creationId xmlns:a16="http://schemas.microsoft.com/office/drawing/2014/main" id="{FCA51CC5-DBCB-4E82-879F-D7B566FEE46D}"/>
              </a:ext>
            </a:extLst>
          </p:cNvPr>
          <p:cNvSpPr/>
          <p:nvPr/>
        </p:nvSpPr>
        <p:spPr>
          <a:xfrm rot="10800000">
            <a:off x="5657918" y="2022658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0C20B6EA-4D81-4D18-BDA6-5CF4877D9805}"/>
              </a:ext>
            </a:extLst>
          </p:cNvPr>
          <p:cNvSpPr/>
          <p:nvPr/>
        </p:nvSpPr>
        <p:spPr>
          <a:xfrm>
            <a:off x="6031073" y="208903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519F411C-6015-4AE2-91FF-C984FAA09F1C}"/>
              </a:ext>
            </a:extLst>
          </p:cNvPr>
          <p:cNvSpPr/>
          <p:nvPr/>
        </p:nvSpPr>
        <p:spPr>
          <a:xfrm>
            <a:off x="6870628" y="208903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420A1412-FD5B-44CC-82D3-7B6FB7CFA042}"/>
              </a:ext>
            </a:extLst>
          </p:cNvPr>
          <p:cNvSpPr txBox="1"/>
          <p:nvPr/>
        </p:nvSpPr>
        <p:spPr>
          <a:xfrm>
            <a:off x="5924043" y="1974397"/>
            <a:ext cx="958161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2-4</a:t>
            </a:r>
          </a:p>
          <a:p>
            <a:r>
              <a:rPr lang="fi-FI" sz="1600" b="1" dirty="0">
                <a:latin typeface="Arial Rounded MT Bold" panose="020F0704030504030204" pitchFamily="34" charset="0"/>
              </a:rPr>
              <a:t>op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80131422-E2C8-43DC-A268-C3BB929DE746}"/>
              </a:ext>
            </a:extLst>
          </p:cNvPr>
          <p:cNvSpPr txBox="1"/>
          <p:nvPr/>
        </p:nvSpPr>
        <p:spPr>
          <a:xfrm>
            <a:off x="5628570" y="1772816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58E88947-431A-48D9-8874-88A24291644E}"/>
              </a:ext>
            </a:extLst>
          </p:cNvPr>
          <p:cNvSpPr txBox="1"/>
          <p:nvPr/>
        </p:nvSpPr>
        <p:spPr>
          <a:xfrm>
            <a:off x="6560376" y="2102255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CE6B6F2D-1021-4CFD-B70C-7E20B9514534}"/>
              </a:ext>
            </a:extLst>
          </p:cNvPr>
          <p:cNvGrpSpPr/>
          <p:nvPr/>
        </p:nvGrpSpPr>
        <p:grpSpPr>
          <a:xfrm>
            <a:off x="68891" y="4135302"/>
            <a:ext cx="8352928" cy="2467559"/>
            <a:chOff x="161137" y="4201801"/>
            <a:chExt cx="8352928" cy="2467559"/>
          </a:xfrm>
        </p:grpSpPr>
        <p:cxnSp>
          <p:nvCxnSpPr>
            <p:cNvPr id="52" name="Suora yhdysviiva 51"/>
            <p:cNvCxnSpPr/>
            <p:nvPr/>
          </p:nvCxnSpPr>
          <p:spPr>
            <a:xfrm>
              <a:off x="3628835" y="4835585"/>
              <a:ext cx="2009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Vuokaaviosymboli: Tallennettu tieto 52">
              <a:hlinkClick r:id="rId4" tooltip="Katso ops-perusteet"/>
            </p:cNvPr>
            <p:cNvSpPr/>
            <p:nvPr/>
          </p:nvSpPr>
          <p:spPr>
            <a:xfrm>
              <a:off x="1245369" y="4475545"/>
              <a:ext cx="2304257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Kuvataide</a:t>
              </a:r>
            </a:p>
          </p:txBody>
        </p:sp>
        <p:sp>
          <p:nvSpPr>
            <p:cNvPr id="54" name="Ellipsi 53"/>
            <p:cNvSpPr/>
            <p:nvPr/>
          </p:nvSpPr>
          <p:spPr>
            <a:xfrm>
              <a:off x="3333602" y="454755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/>
            <p:cNvSpPr/>
            <p:nvPr/>
          </p:nvSpPr>
          <p:spPr>
            <a:xfrm>
              <a:off x="3967272" y="4547553"/>
              <a:ext cx="590466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5400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89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/>
            <p:cNvSpPr/>
            <p:nvPr/>
          </p:nvSpPr>
          <p:spPr>
            <a:xfrm>
              <a:off x="4687351" y="4547553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/>
            <p:cNvSpPr/>
            <p:nvPr/>
          </p:nvSpPr>
          <p:spPr>
            <a:xfrm>
              <a:off x="5335423" y="4547553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Tekstiruutu 66">
              <a:hlinkClick r:id="rId3" action="ppaction://hlinksldjump" tooltip="Omat kuvat, jaetut kulttuurit"/>
            </p:cNvPr>
            <p:cNvSpPr txBox="1"/>
            <p:nvPr/>
          </p:nvSpPr>
          <p:spPr>
            <a:xfrm>
              <a:off x="3405610" y="461956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68" name="Tekstiruutu 67">
              <a:hlinkClick r:id="rId3" action="ppaction://hlinksldjump" tooltip="Taiteen monet maailmat"/>
            </p:cNvPr>
            <p:cNvSpPr txBox="1"/>
            <p:nvPr/>
          </p:nvSpPr>
          <p:spPr>
            <a:xfrm>
              <a:off x="5367826" y="4507344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69" name="Tekstiruutu 68">
              <a:hlinkClick r:id="rId3" action="ppaction://hlinksldjump" tooltip="Kuva viestii ja vaikuttaa"/>
            </p:cNvPr>
            <p:cNvSpPr txBox="1"/>
            <p:nvPr/>
          </p:nvSpPr>
          <p:spPr>
            <a:xfrm>
              <a:off x="4734156" y="4497032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70" name="Tekstiruutu 69">
              <a:hlinkClick r:id="rId3" action="ppaction://hlinksldjump" tooltip="Ympäristön tilat, paikat ja ilmiöt"/>
            </p:cNvPr>
            <p:cNvSpPr txBox="1"/>
            <p:nvPr/>
          </p:nvSpPr>
          <p:spPr>
            <a:xfrm>
              <a:off x="4053682" y="461956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161137" y="5345921"/>
              <a:ext cx="8352928" cy="1323439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ymmärrät kuvataiteen ja muun visuaalisen kulttuurin merkityksen elämässäsi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kokemukset, mielikuvitus ja tavoitteellinen työskentely luovat perustan moniaistilliselle oppimiselle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opit tarkastelemaan taiteessa ja muussa visuaalisessa kulttuurissa ilmeneviä esteettisiä, ekologisia ja eettisiä arvoja…</a:t>
              </a:r>
            </a:p>
          </p:txBody>
        </p:sp>
        <p:sp>
          <p:nvSpPr>
            <p:cNvPr id="60" name="Vuokaaviosymboli: Tallennettu tieto 59">
              <a:extLst>
                <a:ext uri="{FF2B5EF4-FFF2-40B4-BE49-F238E27FC236}">
                  <a16:creationId xmlns:a16="http://schemas.microsoft.com/office/drawing/2014/main" id="{297EE539-6AA5-4ADE-9D14-D41FB0A5F899}"/>
                </a:ext>
              </a:extLst>
            </p:cNvPr>
            <p:cNvSpPr/>
            <p:nvPr/>
          </p:nvSpPr>
          <p:spPr>
            <a:xfrm rot="10800000">
              <a:off x="5721848" y="4469693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1" name="Ellipsi 60">
              <a:extLst>
                <a:ext uri="{FF2B5EF4-FFF2-40B4-BE49-F238E27FC236}">
                  <a16:creationId xmlns:a16="http://schemas.microsoft.com/office/drawing/2014/main" id="{4F909209-6F81-4000-BCF7-5465F4B03224}"/>
                </a:ext>
              </a:extLst>
            </p:cNvPr>
            <p:cNvSpPr/>
            <p:nvPr/>
          </p:nvSpPr>
          <p:spPr>
            <a:xfrm>
              <a:off x="6103490" y="453575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44A19F7F-C166-44D7-A60E-2A089FF90F1D}"/>
                </a:ext>
              </a:extLst>
            </p:cNvPr>
            <p:cNvSpPr/>
            <p:nvPr/>
          </p:nvSpPr>
          <p:spPr>
            <a:xfrm>
              <a:off x="6943045" y="4535753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Tekstiruutu 72">
              <a:extLst>
                <a:ext uri="{FF2B5EF4-FFF2-40B4-BE49-F238E27FC236}">
                  <a16:creationId xmlns:a16="http://schemas.microsoft.com/office/drawing/2014/main" id="{2095B917-AB73-4253-9E6F-B08AC1DCD004}"/>
                </a:ext>
              </a:extLst>
            </p:cNvPr>
            <p:cNvSpPr txBox="1"/>
            <p:nvPr/>
          </p:nvSpPr>
          <p:spPr>
            <a:xfrm>
              <a:off x="5689443" y="4201801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1A057E89-783C-4A50-8DCE-517C539DB05A}"/>
                </a:ext>
              </a:extLst>
            </p:cNvPr>
            <p:cNvSpPr txBox="1"/>
            <p:nvPr/>
          </p:nvSpPr>
          <p:spPr>
            <a:xfrm>
              <a:off x="6634672" y="4538359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75" name="Tekstiruutu 74">
              <a:extLst>
                <a:ext uri="{FF2B5EF4-FFF2-40B4-BE49-F238E27FC236}">
                  <a16:creationId xmlns:a16="http://schemas.microsoft.com/office/drawing/2014/main" id="{B95AC16B-844B-41BF-98C7-D6BE953D865E}"/>
                </a:ext>
              </a:extLst>
            </p:cNvPr>
            <p:cNvSpPr txBox="1"/>
            <p:nvPr/>
          </p:nvSpPr>
          <p:spPr>
            <a:xfrm>
              <a:off x="6854199" y="4399381"/>
              <a:ext cx="958161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latin typeface="Arial Rounded MT Bold" panose="020F0704030504030204" pitchFamily="34" charset="0"/>
                </a:rPr>
                <a:t>4-6</a:t>
              </a:r>
            </a:p>
            <a:p>
              <a:r>
                <a:rPr lang="fi-FI" sz="1600" b="1" dirty="0">
                  <a:latin typeface="Arial Rounded MT Bold" panose="020F0704030504030204" pitchFamily="34" charset="0"/>
                </a:rPr>
                <a:t>op</a:t>
              </a:r>
            </a:p>
          </p:txBody>
        </p:sp>
        <p:sp>
          <p:nvSpPr>
            <p:cNvPr id="76" name="Tekstiruutu 75">
              <a:extLst>
                <a:ext uri="{FF2B5EF4-FFF2-40B4-BE49-F238E27FC236}">
                  <a16:creationId xmlns:a16="http://schemas.microsoft.com/office/drawing/2014/main" id="{06F2E695-5F93-43B6-A8D7-92ACF8547B2C}"/>
                </a:ext>
              </a:extLst>
            </p:cNvPr>
            <p:cNvSpPr txBox="1"/>
            <p:nvPr/>
          </p:nvSpPr>
          <p:spPr>
            <a:xfrm>
              <a:off x="6014625" y="4402043"/>
              <a:ext cx="958161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latin typeface="Arial Rounded MT Bold" panose="020F0704030504030204" pitchFamily="34" charset="0"/>
                </a:rPr>
                <a:t>2-4</a:t>
              </a:r>
            </a:p>
            <a:p>
              <a:r>
                <a:rPr lang="fi-FI" sz="1600" b="1" dirty="0">
                  <a:latin typeface="Arial Rounded MT Bold" panose="020F0704030504030204" pitchFamily="34" charset="0"/>
                </a:rPr>
                <a:t>op</a:t>
              </a:r>
            </a:p>
          </p:txBody>
        </p:sp>
      </p:grpSp>
      <p:sp>
        <p:nvSpPr>
          <p:cNvPr id="77" name="Tekstiruutu 76">
            <a:extLst>
              <a:ext uri="{FF2B5EF4-FFF2-40B4-BE49-F238E27FC236}">
                <a16:creationId xmlns:a16="http://schemas.microsoft.com/office/drawing/2014/main" id="{146BBFFA-8793-47B2-93B7-9DF053AB434B}"/>
              </a:ext>
            </a:extLst>
          </p:cNvPr>
          <p:cNvSpPr txBox="1"/>
          <p:nvPr/>
        </p:nvSpPr>
        <p:spPr>
          <a:xfrm>
            <a:off x="6782191" y="1979918"/>
            <a:ext cx="958161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4-6</a:t>
            </a:r>
          </a:p>
          <a:p>
            <a:r>
              <a:rPr lang="fi-FI" sz="1600" b="1" dirty="0">
                <a:latin typeface="Arial Rounded MT Bold" panose="020F0704030504030204" pitchFamily="34" charset="0"/>
              </a:rPr>
              <a:t>op</a:t>
            </a:r>
          </a:p>
        </p:txBody>
      </p: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7F22AEE1-A568-4BF6-9713-431F8FC18BE7}"/>
              </a:ext>
            </a:extLst>
          </p:cNvPr>
          <p:cNvGrpSpPr/>
          <p:nvPr/>
        </p:nvGrpSpPr>
        <p:grpSpPr>
          <a:xfrm>
            <a:off x="8434423" y="6443730"/>
            <a:ext cx="640686" cy="360000"/>
            <a:chOff x="7531314" y="5301000"/>
            <a:chExt cx="640686" cy="360000"/>
          </a:xfrm>
        </p:grpSpPr>
        <p:sp>
          <p:nvSpPr>
            <p:cNvPr id="42" name="Nuoli: Taipunut ylös 41">
              <a:extLst>
                <a:ext uri="{FF2B5EF4-FFF2-40B4-BE49-F238E27FC236}">
                  <a16:creationId xmlns:a16="http://schemas.microsoft.com/office/drawing/2014/main" id="{50467D4A-B2EF-4A52-AE59-3D077F4E25A0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Tekstiruutu 42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4870EA80-8842-4811-87A0-CDB43B16916C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5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6DD13-4906-4BAC-8E9F-45BF5DBA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84808"/>
            <a:ext cx="6063074" cy="576062"/>
          </a:xfrm>
        </p:spPr>
        <p:txBody>
          <a:bodyPr/>
          <a:lstStyle/>
          <a:p>
            <a:r>
              <a:rPr lang="fi-FI" sz="2000" dirty="0"/>
              <a:t>OPINTO-OHJAUS JA TEMAATTISET OPINNOT</a:t>
            </a:r>
          </a:p>
        </p:txBody>
      </p: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7700649D-D66B-4FCA-BC83-4FF4425F2DB3}"/>
              </a:ext>
            </a:extLst>
          </p:cNvPr>
          <p:cNvCxnSpPr/>
          <p:nvPr/>
        </p:nvCxnSpPr>
        <p:spPr>
          <a:xfrm>
            <a:off x="4602497" y="1806948"/>
            <a:ext cx="712879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Vuokaaviosymboli: Tallennettu tieto 44">
            <a:hlinkClick r:id="rId2" tooltip="Katso ops-perusteet"/>
            <a:extLst>
              <a:ext uri="{FF2B5EF4-FFF2-40B4-BE49-F238E27FC236}">
                <a16:creationId xmlns:a16="http://schemas.microsoft.com/office/drawing/2014/main" id="{F6E9914F-3296-4007-B975-0B2282D08880}"/>
              </a:ext>
            </a:extLst>
          </p:cNvPr>
          <p:cNvSpPr/>
          <p:nvPr/>
        </p:nvSpPr>
        <p:spPr>
          <a:xfrm>
            <a:off x="1354936" y="1446908"/>
            <a:ext cx="3240359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Opinto-ohjaus</a:t>
            </a: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3FB3650B-973E-423C-90D5-41F9D99E477E}"/>
              </a:ext>
            </a:extLst>
          </p:cNvPr>
          <p:cNvSpPr/>
          <p:nvPr/>
        </p:nvSpPr>
        <p:spPr>
          <a:xfrm>
            <a:off x="4307264" y="15189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49D94208-54EC-443A-B410-B9F516E2EA03}"/>
              </a:ext>
            </a:extLst>
          </p:cNvPr>
          <p:cNvSpPr/>
          <p:nvPr/>
        </p:nvSpPr>
        <p:spPr>
          <a:xfrm>
            <a:off x="5012942" y="15189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8" name="Tekstiruutu 47">
            <a:hlinkClick r:id="rId3" action="ppaction://hlinksldjump" tooltip="Minä opiskelijana"/>
            <a:extLst>
              <a:ext uri="{FF2B5EF4-FFF2-40B4-BE49-F238E27FC236}">
                <a16:creationId xmlns:a16="http://schemas.microsoft.com/office/drawing/2014/main" id="{4F15733C-DAB9-4D3D-AC48-4654D7CBDE3F}"/>
              </a:ext>
            </a:extLst>
          </p:cNvPr>
          <p:cNvSpPr txBox="1"/>
          <p:nvPr/>
        </p:nvSpPr>
        <p:spPr>
          <a:xfrm>
            <a:off x="4379272" y="15909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49" name="Tekstiruutu 48">
            <a:hlinkClick r:id="rId3" action="ppaction://hlinksldjump" tooltip="Jatko-opinnot, työelämä ja tulevaisuus"/>
            <a:extLst>
              <a:ext uri="{FF2B5EF4-FFF2-40B4-BE49-F238E27FC236}">
                <a16:creationId xmlns:a16="http://schemas.microsoft.com/office/drawing/2014/main" id="{25CE51D0-80B6-4165-9CD6-642EDECB62A4}"/>
              </a:ext>
            </a:extLst>
          </p:cNvPr>
          <p:cNvSpPr txBox="1"/>
          <p:nvPr/>
        </p:nvSpPr>
        <p:spPr>
          <a:xfrm>
            <a:off x="5099352" y="15909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762C8191-93AC-41AB-B3AA-1AA2767D439E}"/>
              </a:ext>
            </a:extLst>
          </p:cNvPr>
          <p:cNvSpPr txBox="1"/>
          <p:nvPr/>
        </p:nvSpPr>
        <p:spPr>
          <a:xfrm>
            <a:off x="737192" y="2455020"/>
            <a:ext cx="7651232" cy="156966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opinto-ohjauksesta ei anneta arvosanaa, vaan opintojaksoista annetaan suoritusmerkinnät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omaksut elinikäisen oppimisen taitoja, urasuunnittelutaitoja ja työelämävalmiuksia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vahvistat  kykyäsi rakentaa tulevaisuutta sekä taitoja tehdä opintoihin ja työuraan liittyviä päätöksiä…</a:t>
            </a:r>
          </a:p>
        </p:txBody>
      </p:sp>
      <p:sp>
        <p:nvSpPr>
          <p:cNvPr id="59" name="Vuokaaviosymboli: Tallennettu tieto 58">
            <a:extLst>
              <a:ext uri="{FF2B5EF4-FFF2-40B4-BE49-F238E27FC236}">
                <a16:creationId xmlns:a16="http://schemas.microsoft.com/office/drawing/2014/main" id="{9BCFF4BB-80C5-4996-87A5-5EDC5D88574D}"/>
              </a:ext>
            </a:extLst>
          </p:cNvPr>
          <p:cNvSpPr/>
          <p:nvPr/>
        </p:nvSpPr>
        <p:spPr>
          <a:xfrm rot="10800000">
            <a:off x="5436096" y="1454694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76EE91E4-F096-4077-B899-F77D82D77561}"/>
              </a:ext>
            </a:extLst>
          </p:cNvPr>
          <p:cNvSpPr/>
          <p:nvPr/>
        </p:nvSpPr>
        <p:spPr>
          <a:xfrm>
            <a:off x="5817738" y="1520754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F084E727-FDB6-451E-9A05-BBDB95969252}"/>
              </a:ext>
            </a:extLst>
          </p:cNvPr>
          <p:cNvSpPr/>
          <p:nvPr/>
        </p:nvSpPr>
        <p:spPr>
          <a:xfrm>
            <a:off x="6657293" y="152075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C19CE385-15D4-4E14-AF88-36CA537D2052}"/>
              </a:ext>
            </a:extLst>
          </p:cNvPr>
          <p:cNvSpPr txBox="1"/>
          <p:nvPr/>
        </p:nvSpPr>
        <p:spPr>
          <a:xfrm>
            <a:off x="6347041" y="1533979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49134D52-90D8-4A20-B7B4-186AF277F6EA}"/>
              </a:ext>
            </a:extLst>
          </p:cNvPr>
          <p:cNvSpPr txBox="1"/>
          <p:nvPr/>
        </p:nvSpPr>
        <p:spPr>
          <a:xfrm>
            <a:off x="5735220" y="1395795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FA7F3541-CA3E-4A2D-BD0E-25BAAE5D3B66}"/>
              </a:ext>
            </a:extLst>
          </p:cNvPr>
          <p:cNvSpPr txBox="1"/>
          <p:nvPr/>
        </p:nvSpPr>
        <p:spPr>
          <a:xfrm>
            <a:off x="5391552" y="1196752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50CA6B9E-F076-4844-A534-5E18E771C9E3}"/>
              </a:ext>
            </a:extLst>
          </p:cNvPr>
          <p:cNvSpPr txBox="1"/>
          <p:nvPr/>
        </p:nvSpPr>
        <p:spPr>
          <a:xfrm>
            <a:off x="5543952" y="4207852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5EFCC5C2-0DD7-42DD-B526-98B6C00F06CB}"/>
              </a:ext>
            </a:extLst>
          </p:cNvPr>
          <p:cNvGrpSpPr/>
          <p:nvPr/>
        </p:nvGrpSpPr>
        <p:grpSpPr>
          <a:xfrm>
            <a:off x="755576" y="4384720"/>
            <a:ext cx="7344816" cy="2056903"/>
            <a:chOff x="755576" y="4384720"/>
            <a:chExt cx="7344816" cy="2056903"/>
          </a:xfrm>
        </p:grpSpPr>
        <p:cxnSp>
          <p:nvCxnSpPr>
            <p:cNvPr id="32" name="Suora yhdysviiva 31">
              <a:extLst>
                <a:ext uri="{FF2B5EF4-FFF2-40B4-BE49-F238E27FC236}">
                  <a16:creationId xmlns:a16="http://schemas.microsoft.com/office/drawing/2014/main" id="{7B5896DA-B026-48E9-A523-AD16C6BEF105}"/>
                </a:ext>
              </a:extLst>
            </p:cNvPr>
            <p:cNvCxnSpPr>
              <a:cxnSpLocks/>
              <a:stCxn id="57" idx="6"/>
            </p:cNvCxnSpPr>
            <p:nvPr/>
          </p:nvCxnSpPr>
          <p:spPr>
            <a:xfrm flipV="1">
              <a:off x="4194106" y="4818048"/>
              <a:ext cx="1273670" cy="1455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Vuokaaviosymboli: Tallennettu tieto 32">
              <a:hlinkClick r:id="rId4"/>
              <a:extLst>
                <a:ext uri="{FF2B5EF4-FFF2-40B4-BE49-F238E27FC236}">
                  <a16:creationId xmlns:a16="http://schemas.microsoft.com/office/drawing/2014/main" id="{4958FBB7-77F7-4264-8896-47702CCCEB39}"/>
                </a:ext>
              </a:extLst>
            </p:cNvPr>
            <p:cNvSpPr/>
            <p:nvPr/>
          </p:nvSpPr>
          <p:spPr>
            <a:xfrm>
              <a:off x="755576" y="4458008"/>
              <a:ext cx="3240359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Temaattiset opinnot</a:t>
              </a:r>
            </a:p>
          </p:txBody>
        </p:sp>
        <p:sp>
          <p:nvSpPr>
            <p:cNvPr id="43" name="Vuokaaviosymboli: Tallennettu tieto 42">
              <a:extLst>
                <a:ext uri="{FF2B5EF4-FFF2-40B4-BE49-F238E27FC236}">
                  <a16:creationId xmlns:a16="http://schemas.microsoft.com/office/drawing/2014/main" id="{4B2CF7D0-BD3D-43AA-996A-A6E7E272D253}"/>
                </a:ext>
              </a:extLst>
            </p:cNvPr>
            <p:cNvSpPr/>
            <p:nvPr/>
          </p:nvSpPr>
          <p:spPr>
            <a:xfrm rot="10800000">
              <a:off x="5588496" y="4465794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FC5BB0A3-45BE-4A4E-9517-2CEFBD3519BD}"/>
                </a:ext>
              </a:extLst>
            </p:cNvPr>
            <p:cNvSpPr/>
            <p:nvPr/>
          </p:nvSpPr>
          <p:spPr>
            <a:xfrm>
              <a:off x="5970138" y="453185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FC297C04-F372-4721-9A95-4F91043FCB50}"/>
                </a:ext>
              </a:extLst>
            </p:cNvPr>
            <p:cNvSpPr/>
            <p:nvPr/>
          </p:nvSpPr>
          <p:spPr>
            <a:xfrm>
              <a:off x="6809693" y="453185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Tekstiruutu 52">
              <a:extLst>
                <a:ext uri="{FF2B5EF4-FFF2-40B4-BE49-F238E27FC236}">
                  <a16:creationId xmlns:a16="http://schemas.microsoft.com/office/drawing/2014/main" id="{52A2AA3E-3B5D-442B-9B88-56D8832AC2E1}"/>
                </a:ext>
              </a:extLst>
            </p:cNvPr>
            <p:cNvSpPr txBox="1"/>
            <p:nvPr/>
          </p:nvSpPr>
          <p:spPr>
            <a:xfrm>
              <a:off x="6499441" y="4545079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54" name="Tekstiruutu 53">
              <a:extLst>
                <a:ext uri="{FF2B5EF4-FFF2-40B4-BE49-F238E27FC236}">
                  <a16:creationId xmlns:a16="http://schemas.microsoft.com/office/drawing/2014/main" id="{8DC2BD25-A709-424B-81C9-4D89128C2EBC}"/>
                </a:ext>
              </a:extLst>
            </p:cNvPr>
            <p:cNvSpPr txBox="1"/>
            <p:nvPr/>
          </p:nvSpPr>
          <p:spPr>
            <a:xfrm>
              <a:off x="6724346" y="4384720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Arial Rounded MT Bold" panose="020F0704030504030204" pitchFamily="34" charset="0"/>
                </a:rPr>
                <a:t>6 op</a:t>
              </a:r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D1545DCD-9023-4922-AD1B-159D7758AD4B}"/>
                </a:ext>
              </a:extLst>
            </p:cNvPr>
            <p:cNvSpPr/>
            <p:nvPr/>
          </p:nvSpPr>
          <p:spPr>
            <a:xfrm>
              <a:off x="3707904" y="4553711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Tekstiruutu 56">
              <a:extLst>
                <a:ext uri="{FF2B5EF4-FFF2-40B4-BE49-F238E27FC236}">
                  <a16:creationId xmlns:a16="http://schemas.microsoft.com/office/drawing/2014/main" id="{2EE51DAB-D8BA-4767-9FCB-27CD255210BF}"/>
                </a:ext>
              </a:extLst>
            </p:cNvPr>
            <p:cNvSpPr txBox="1"/>
            <p:nvPr/>
          </p:nvSpPr>
          <p:spPr>
            <a:xfrm>
              <a:off x="3762058" y="4508004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B693B250-B9AE-48BE-8694-08483550F35B}"/>
                </a:ext>
              </a:extLst>
            </p:cNvPr>
            <p:cNvSpPr/>
            <p:nvPr/>
          </p:nvSpPr>
          <p:spPr>
            <a:xfrm>
              <a:off x="4413582" y="4554827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DCA8D91A-AAF5-44C0-AE1F-1CD83FE28129}"/>
                </a:ext>
              </a:extLst>
            </p:cNvPr>
            <p:cNvSpPr txBox="1"/>
            <p:nvPr/>
          </p:nvSpPr>
          <p:spPr>
            <a:xfrm>
              <a:off x="4467736" y="4509120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F707412B-72FD-4BDD-99A4-47A23134989E}"/>
                </a:ext>
              </a:extLst>
            </p:cNvPr>
            <p:cNvSpPr/>
            <p:nvPr/>
          </p:nvSpPr>
          <p:spPr>
            <a:xfrm>
              <a:off x="5133662" y="4554827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8A5D1FC3-AC50-4730-BA57-C116E9B4E92E}"/>
                </a:ext>
              </a:extLst>
            </p:cNvPr>
            <p:cNvSpPr txBox="1"/>
            <p:nvPr/>
          </p:nvSpPr>
          <p:spPr>
            <a:xfrm>
              <a:off x="5187816" y="4509120"/>
              <a:ext cx="43204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66" name="Tekstiruutu 65">
              <a:extLst>
                <a:ext uri="{FF2B5EF4-FFF2-40B4-BE49-F238E27FC236}">
                  <a16:creationId xmlns:a16="http://schemas.microsoft.com/office/drawing/2014/main" id="{3512E462-CF8C-4C21-B554-58FE43DBA354}"/>
                </a:ext>
              </a:extLst>
            </p:cNvPr>
            <p:cNvSpPr txBox="1"/>
            <p:nvPr/>
          </p:nvSpPr>
          <p:spPr>
            <a:xfrm>
              <a:off x="883199" y="5364405"/>
              <a:ext cx="7217193" cy="1077218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temaattisten opintojen sisältöjä voidaan valita laaja-alaisen osaamisen osa-alueista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temaattisten opintojen tavoitteet ja sisällöt päätetään paikallisessa opetussuunnitelmassa</a:t>
              </a:r>
            </a:p>
          </p:txBody>
        </p:sp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7697D796-B428-414C-827C-491706A98EAB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35" name="Nuoli: Taipunut ylös 34">
              <a:extLst>
                <a:ext uri="{FF2B5EF4-FFF2-40B4-BE49-F238E27FC236}">
                  <a16:creationId xmlns:a16="http://schemas.microsoft.com/office/drawing/2014/main" id="{4101CFBD-AC09-45AD-B8FA-6FBEA892A818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Tekstiruutu 35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8919D774-3309-402A-9DA5-EA1A16DA52B2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3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53752"/>
            <a:ext cx="6444716" cy="782960"/>
          </a:xfrm>
        </p:spPr>
        <p:txBody>
          <a:bodyPr/>
          <a:lstStyle/>
          <a:p>
            <a:r>
              <a:rPr lang="fi-FI" dirty="0"/>
              <a:t>LUKIODIPLOMIT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C4930EEE-2CDB-4514-8BB0-9F5B770E7A24}"/>
              </a:ext>
            </a:extLst>
          </p:cNvPr>
          <p:cNvGrpSpPr/>
          <p:nvPr/>
        </p:nvGrpSpPr>
        <p:grpSpPr>
          <a:xfrm>
            <a:off x="179512" y="3061806"/>
            <a:ext cx="8784976" cy="3607554"/>
            <a:chOff x="179512" y="3061806"/>
            <a:chExt cx="8784976" cy="3607554"/>
          </a:xfrm>
        </p:grpSpPr>
        <p:sp>
          <p:nvSpPr>
            <p:cNvPr id="6" name="Ellipsi 5"/>
            <p:cNvSpPr/>
            <p:nvPr/>
          </p:nvSpPr>
          <p:spPr>
            <a:xfrm>
              <a:off x="1839645" y="3374994"/>
              <a:ext cx="5328592" cy="304233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Vuokaaviosymboli: Rajoitin 2">
              <a:hlinkClick r:id="rId2" tooltip="Katso ohjeet"/>
            </p:cNvPr>
            <p:cNvSpPr/>
            <p:nvPr/>
          </p:nvSpPr>
          <p:spPr>
            <a:xfrm>
              <a:off x="3275856" y="3061806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Teatteri</a:t>
              </a:r>
            </a:p>
          </p:txBody>
        </p:sp>
        <p:sp>
          <p:nvSpPr>
            <p:cNvPr id="31" name="Vuokaaviosymboli: Rajoitin 30">
              <a:hlinkClick r:id="rId3" tooltip="Katso ohjeet"/>
            </p:cNvPr>
            <p:cNvSpPr/>
            <p:nvPr/>
          </p:nvSpPr>
          <p:spPr>
            <a:xfrm>
              <a:off x="539552" y="3574251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Kotitalous</a:t>
              </a:r>
            </a:p>
          </p:txBody>
        </p:sp>
        <p:sp>
          <p:nvSpPr>
            <p:cNvPr id="33" name="Vuokaaviosymboli: Rajoitin 32">
              <a:hlinkClick r:id="rId4" tooltip="Katso ohjeet"/>
            </p:cNvPr>
            <p:cNvSpPr/>
            <p:nvPr/>
          </p:nvSpPr>
          <p:spPr>
            <a:xfrm>
              <a:off x="6059500" y="3573016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Tanssi</a:t>
              </a:r>
            </a:p>
          </p:txBody>
        </p:sp>
        <p:sp>
          <p:nvSpPr>
            <p:cNvPr id="34" name="Vuokaaviosymboli: Rajoitin 33">
              <a:hlinkClick r:id="rId5" tooltip="Katso ohjeet"/>
            </p:cNvPr>
            <p:cNvSpPr/>
            <p:nvPr/>
          </p:nvSpPr>
          <p:spPr>
            <a:xfrm>
              <a:off x="179512" y="4617132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Kuvataide</a:t>
              </a:r>
            </a:p>
          </p:txBody>
        </p:sp>
        <p:sp>
          <p:nvSpPr>
            <p:cNvPr id="35" name="Vuokaaviosymboli: Rajoitin 34">
              <a:hlinkClick r:id="rId6" tooltip="Katso ohjeet"/>
            </p:cNvPr>
            <p:cNvSpPr/>
            <p:nvPr/>
          </p:nvSpPr>
          <p:spPr>
            <a:xfrm>
              <a:off x="6804248" y="4617132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Musiikki</a:t>
              </a:r>
            </a:p>
          </p:txBody>
        </p:sp>
        <p:sp>
          <p:nvSpPr>
            <p:cNvPr id="36" name="Vuokaaviosymboli: Rajoitin 35">
              <a:hlinkClick r:id="rId7" tooltip="Katso ohjeet"/>
            </p:cNvPr>
            <p:cNvSpPr/>
            <p:nvPr/>
          </p:nvSpPr>
          <p:spPr>
            <a:xfrm>
              <a:off x="6084168" y="5564825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Media</a:t>
              </a:r>
            </a:p>
          </p:txBody>
        </p:sp>
        <p:sp>
          <p:nvSpPr>
            <p:cNvPr id="37" name="Vuokaaviosymboli: Rajoitin 36">
              <a:hlinkClick r:id="rId8" tooltip="Katso ohjeet"/>
            </p:cNvPr>
            <p:cNvSpPr/>
            <p:nvPr/>
          </p:nvSpPr>
          <p:spPr>
            <a:xfrm>
              <a:off x="1195505" y="5589240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Käsityö</a:t>
              </a:r>
            </a:p>
          </p:txBody>
        </p:sp>
        <p:sp>
          <p:nvSpPr>
            <p:cNvPr id="38" name="Vuokaaviosymboli: Rajoitin 37">
              <a:hlinkClick r:id="rId9" tooltip="Katso ohjeet"/>
            </p:cNvPr>
            <p:cNvSpPr/>
            <p:nvPr/>
          </p:nvSpPr>
          <p:spPr>
            <a:xfrm>
              <a:off x="3491880" y="6165304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Liikunta</a:t>
              </a: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2967908" y="4057576"/>
              <a:ext cx="29523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Arial Rounded MT Bold" panose="020F0704030504030204" pitchFamily="34" charset="0"/>
                </a:rPr>
                <a:t>Katso opetussuunnitelman perusteista kunkin lukiodiplomin tavoitteet ja sisällöt</a:t>
              </a:r>
            </a:p>
          </p:txBody>
        </p:sp>
      </p:grpSp>
      <p:cxnSp>
        <p:nvCxnSpPr>
          <p:cNvPr id="39" name="Suora yhdysviiva 38"/>
          <p:cNvCxnSpPr>
            <a:cxnSpLocks/>
          </p:cNvCxnSpPr>
          <p:nvPr/>
        </p:nvCxnSpPr>
        <p:spPr>
          <a:xfrm>
            <a:off x="2654233" y="1799511"/>
            <a:ext cx="2345242" cy="240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2274945" y="1556793"/>
            <a:ext cx="3225958" cy="0"/>
          </a:xfrm>
          <a:prstGeom prst="line">
            <a:avLst/>
          </a:prstGeom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Vuokaaviosymboli: Tallennettu tieto 40">
            <a:hlinkClick r:id="rId10" tooltip="Katso lukiodiplomi"/>
          </p:cNvPr>
          <p:cNvSpPr/>
          <p:nvPr/>
        </p:nvSpPr>
        <p:spPr>
          <a:xfrm>
            <a:off x="107503" y="1196752"/>
            <a:ext cx="2546729" cy="151216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Valinnaisiin opintoihin voi kuulua lukiodiplomeita</a:t>
            </a:r>
          </a:p>
        </p:txBody>
      </p:sp>
      <p:sp>
        <p:nvSpPr>
          <p:cNvPr id="49" name="Vuokaaviosymboli: Tallennettu tieto 48"/>
          <p:cNvSpPr/>
          <p:nvPr/>
        </p:nvSpPr>
        <p:spPr>
          <a:xfrm rot="10800000">
            <a:off x="4572000" y="1196751"/>
            <a:ext cx="4399687" cy="1440159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5364088" y="126876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erityinen näyttö osaamisesta ja harrastuneisuudesta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todistuksesta voi olla hyötyä jatko-opiskelussa ja työelämässä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EF5D177E-44B3-4F60-B05E-8BC8D48B143C}"/>
              </a:ext>
            </a:extLst>
          </p:cNvPr>
          <p:cNvSpPr/>
          <p:nvPr/>
        </p:nvSpPr>
        <p:spPr>
          <a:xfrm>
            <a:off x="2498581" y="1417537"/>
            <a:ext cx="830309" cy="7792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237B6264-3C61-4662-94FA-536B6A613BC7}"/>
              </a:ext>
            </a:extLst>
          </p:cNvPr>
          <p:cNvSpPr/>
          <p:nvPr/>
        </p:nvSpPr>
        <p:spPr>
          <a:xfrm>
            <a:off x="3742537" y="1399601"/>
            <a:ext cx="859661" cy="7792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6D21995-83E6-449C-86B7-F245182FDA99}"/>
              </a:ext>
            </a:extLst>
          </p:cNvPr>
          <p:cNvSpPr txBox="1"/>
          <p:nvPr/>
        </p:nvSpPr>
        <p:spPr>
          <a:xfrm>
            <a:off x="2722023" y="2275190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Laajuus 2 opintopistettä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DB15B4B1-E4A5-4FD3-AD97-A28124FC4511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25" name="Nuoli: Taipunut ylös 24">
              <a:extLst>
                <a:ext uri="{FF2B5EF4-FFF2-40B4-BE49-F238E27FC236}">
                  <a16:creationId xmlns:a16="http://schemas.microsoft.com/office/drawing/2014/main" id="{0A46BD27-1A4B-4E65-B4F1-AA96F992F37B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kstiruutu 26">
              <a:hlinkClick r:id="rId11" action="ppaction://hlinksldjump" tooltip="Siirry valintaan"/>
              <a:extLst>
                <a:ext uri="{FF2B5EF4-FFF2-40B4-BE49-F238E27FC236}">
                  <a16:creationId xmlns:a16="http://schemas.microsoft.com/office/drawing/2014/main" id="{A2D98504-F4E4-46CA-90F9-F150DFFDE8F9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3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400" dirty="0"/>
              <a:t>LAAJA-ALAINEN OSAAMINEN</a:t>
            </a:r>
          </a:p>
        </p:txBody>
      </p:sp>
      <p:sp>
        <p:nvSpPr>
          <p:cNvPr id="10" name="Suorakulmio: Pyöristetyt kulmat 9">
            <a:hlinkClick r:id="rId2" tooltip="Katso ops-perusteet"/>
          </p:cNvPr>
          <p:cNvSpPr/>
          <p:nvPr/>
        </p:nvSpPr>
        <p:spPr>
          <a:xfrm>
            <a:off x="149886" y="1212365"/>
            <a:ext cx="8742114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hlinkClick r:id="rId2" tooltip="Katso ops-perusteet"/>
          </p:cNvPr>
          <p:cNvSpPr txBox="1"/>
          <p:nvPr/>
        </p:nvSpPr>
        <p:spPr>
          <a:xfrm>
            <a:off x="230469" y="1338407"/>
            <a:ext cx="8589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laaja-alaisen osaamisen </a:t>
            </a:r>
            <a:r>
              <a:rPr lang="fi-FI" sz="1600" u="sng" dirty="0">
                <a:latin typeface="Arial Rounded MT Bold" panose="020F0704030504030204" pitchFamily="34" charset="0"/>
              </a:rPr>
              <a:t>tavoitteita</a:t>
            </a:r>
            <a:r>
              <a:rPr lang="fi-FI" sz="1600" dirty="0">
                <a:latin typeface="Arial Rounded MT Bold" panose="020F0704030504030204" pitchFamily="34" charset="0"/>
              </a:rPr>
              <a:t>: hyvä yleissivistys, kestävän tulevaisuuden rakentaminen sekä vahvat jatko-opinto-, työelämä- ja kansainvälisyysvalmiudet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laaja-alainen osaaminen on keskeinen osa sekä oppiainekohtaisia että oppiaineita yhdistäviä opintoja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77886" y="2420888"/>
            <a:ext cx="8526562" cy="4552280"/>
            <a:chOff x="77886" y="2420888"/>
            <a:chExt cx="8526562" cy="4552280"/>
          </a:xfrm>
        </p:grpSpPr>
        <p:graphicFrame>
          <p:nvGraphicFramePr>
            <p:cNvPr id="5" name="Kaaviokuva 4"/>
            <p:cNvGraphicFramePr/>
            <p:nvPr/>
          </p:nvGraphicFramePr>
          <p:xfrm>
            <a:off x="899592" y="2420888"/>
            <a:ext cx="6480720" cy="4552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kstiruutu 6"/>
            <p:cNvSpPr txBox="1"/>
            <p:nvPr/>
          </p:nvSpPr>
          <p:spPr>
            <a:xfrm>
              <a:off x="539552" y="2782014"/>
              <a:ext cx="2160240" cy="578882"/>
            </a:xfrm>
            <a:prstGeom prst="wedgeRoundRectCallout">
              <a:avLst>
                <a:gd name="adj1" fmla="val 73465"/>
                <a:gd name="adj2" fmla="val 65397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HYVINVOINTI-OSAAMINEN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179512" y="4005064"/>
              <a:ext cx="2016224" cy="578882"/>
            </a:xfrm>
            <a:prstGeom prst="wedgeRoundRectCallout">
              <a:avLst>
                <a:gd name="adj1" fmla="val 65219"/>
                <a:gd name="adj2" fmla="val 45815"/>
                <a:gd name="adj3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VUOROVAIKUTUS-OSAAMINEN</a:t>
              </a: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77886" y="5946462"/>
              <a:ext cx="2477890" cy="578882"/>
            </a:xfrm>
            <a:prstGeom prst="wedgeRoundRectCallout">
              <a:avLst>
                <a:gd name="adj1" fmla="val 71807"/>
                <a:gd name="adj2" fmla="val -1143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GLOBAALI- JA KULTTUURIOSAAMINEN</a:t>
              </a: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5724128" y="3071236"/>
              <a:ext cx="2880320" cy="578882"/>
            </a:xfrm>
            <a:prstGeom prst="wedgeRoundRectCallout">
              <a:avLst>
                <a:gd name="adj1" fmla="val -77637"/>
                <a:gd name="adj2" fmla="val -8942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MONITIETEINEN JA LUOVA OSAAMINEN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6156176" y="4434294"/>
              <a:ext cx="2375824" cy="578882"/>
            </a:xfrm>
            <a:prstGeom prst="wedgeRoundRectCallout">
              <a:avLst>
                <a:gd name="adj1" fmla="val -75171"/>
                <a:gd name="adj2" fmla="val -12009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YHTEISKUNNALLINEN OSAAMINEN</a:t>
              </a: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5818856" y="5934753"/>
              <a:ext cx="2569143" cy="578882"/>
            </a:xfrm>
            <a:prstGeom prst="wedgeRoundRectCallout">
              <a:avLst>
                <a:gd name="adj1" fmla="val -69980"/>
                <a:gd name="adj2" fmla="val -50349"/>
                <a:gd name="adj3" fmla="val 16667"/>
              </a:avLst>
            </a:prstGeom>
            <a:solidFill>
              <a:srgbClr val="0099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EETTISYYS JA YMPÄRISTÖOSAAMINEN</a:t>
              </a:r>
            </a:p>
          </p:txBody>
        </p:sp>
        <p:sp>
          <p:nvSpPr>
            <p:cNvPr id="12" name="Ellipsi 11"/>
            <p:cNvSpPr/>
            <p:nvPr/>
          </p:nvSpPr>
          <p:spPr>
            <a:xfrm>
              <a:off x="2915816" y="3673828"/>
              <a:ext cx="2448272" cy="22034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3203848" y="4365104"/>
              <a:ext cx="18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HYVÄ, TASAPAINOINEN JA SIVISTYNYT IHMINEN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8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E0B03-5332-403F-BDC1-B5AB7D77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9776"/>
            <a:ext cx="6059016" cy="710952"/>
          </a:xfrm>
        </p:spPr>
        <p:txBody>
          <a:bodyPr/>
          <a:lstStyle/>
          <a:p>
            <a:r>
              <a:rPr lang="fi-FI" sz="2400" dirty="0"/>
              <a:t>OPINTOJEN TERMINOLOGIAA</a:t>
            </a:r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14152ECD-13C0-4F82-9848-D30E53A2D344}"/>
              </a:ext>
            </a:extLst>
          </p:cNvPr>
          <p:cNvSpPr/>
          <p:nvPr/>
        </p:nvSpPr>
        <p:spPr>
          <a:xfrm>
            <a:off x="323528" y="1484784"/>
            <a:ext cx="2592288" cy="710952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Opintopiste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BC069A2-37DE-48F4-91CB-3F85C864DC66}"/>
              </a:ext>
            </a:extLst>
          </p:cNvPr>
          <p:cNvSpPr txBox="1"/>
          <p:nvPr/>
        </p:nvSpPr>
        <p:spPr>
          <a:xfrm>
            <a:off x="3203848" y="1321631"/>
            <a:ext cx="5256584" cy="120032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opetuksen mitoituksen perusteena on opintopiste = 19x45 min tai 11,4x75 min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opintoihin kuuluu lisäksi tarpeellinen määrä opiskelijan omatoimista työskentelyä</a:t>
            </a:r>
          </a:p>
        </p:txBody>
      </p:sp>
      <p:sp>
        <p:nvSpPr>
          <p:cNvPr id="5" name="Nuoli: Viisikulmio 4">
            <a:extLst>
              <a:ext uri="{FF2B5EF4-FFF2-40B4-BE49-F238E27FC236}">
                <a16:creationId xmlns:a16="http://schemas.microsoft.com/office/drawing/2014/main" id="{937AF901-2330-4A29-B00C-DE63D2414715}"/>
              </a:ext>
            </a:extLst>
          </p:cNvPr>
          <p:cNvSpPr/>
          <p:nvPr/>
        </p:nvSpPr>
        <p:spPr>
          <a:xfrm>
            <a:off x="293404" y="3150048"/>
            <a:ext cx="2592288" cy="9269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Moduulit ja opintojaksot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44FC7C-1C8C-4E71-9736-B99D6DECDCE6}"/>
              </a:ext>
            </a:extLst>
          </p:cNvPr>
          <p:cNvSpPr txBox="1"/>
          <p:nvPr/>
        </p:nvSpPr>
        <p:spPr>
          <a:xfrm>
            <a:off x="3228165" y="2754674"/>
            <a:ext cx="5214120" cy="175432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pakollisiin opintoihin kuuluu 1-3 opintopisteen laajuisia moduuleja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valtakunnallisiin valinnaisiin opintoihin kuuluu 2 opintopisteen laajuisia moduuleja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moduuleja voidaan yhdistää erimittaisiksi yhden tai useamman oppiaineen opintojaksoiksi 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4D9D517-5821-431B-ADAE-32E11F96BD22}"/>
              </a:ext>
            </a:extLst>
          </p:cNvPr>
          <p:cNvGrpSpPr/>
          <p:nvPr/>
        </p:nvGrpSpPr>
        <p:grpSpPr>
          <a:xfrm>
            <a:off x="293404" y="4694358"/>
            <a:ext cx="8196572" cy="1893866"/>
            <a:chOff x="293404" y="4524827"/>
            <a:chExt cx="8196572" cy="1893866"/>
          </a:xfrm>
        </p:grpSpPr>
        <p:sp>
          <p:nvSpPr>
            <p:cNvPr id="7" name="Nuoli: Viisikulmio 6">
              <a:extLst>
                <a:ext uri="{FF2B5EF4-FFF2-40B4-BE49-F238E27FC236}">
                  <a16:creationId xmlns:a16="http://schemas.microsoft.com/office/drawing/2014/main" id="{825D020C-FA5A-4702-B4CC-63C552BFAC0F}"/>
                </a:ext>
              </a:extLst>
            </p:cNvPr>
            <p:cNvSpPr/>
            <p:nvPr/>
          </p:nvSpPr>
          <p:spPr>
            <a:xfrm>
              <a:off x="323528" y="4524827"/>
              <a:ext cx="2592288" cy="854952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/>
                <a:t>Lukion oppimäärä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B2F5B36F-DDE1-402B-980C-102A3F9221A8}"/>
                </a:ext>
              </a:extLst>
            </p:cNvPr>
            <p:cNvSpPr txBox="1"/>
            <p:nvPr/>
          </p:nvSpPr>
          <p:spPr>
            <a:xfrm>
              <a:off x="3275856" y="4629138"/>
              <a:ext cx="5214120" cy="646331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nuorille tarkoitetun lukiokoulutuksen oppimäärän laajuus on vähintään 150 opintopistettä</a:t>
              </a:r>
            </a:p>
          </p:txBody>
        </p:sp>
        <p:sp>
          <p:nvSpPr>
            <p:cNvPr id="9" name="Nuoli: Viisikulmio 8">
              <a:extLst>
                <a:ext uri="{FF2B5EF4-FFF2-40B4-BE49-F238E27FC236}">
                  <a16:creationId xmlns:a16="http://schemas.microsoft.com/office/drawing/2014/main" id="{11495B46-BC4F-4EB0-9309-2E903092E3B1}"/>
                </a:ext>
              </a:extLst>
            </p:cNvPr>
            <p:cNvSpPr/>
            <p:nvPr/>
          </p:nvSpPr>
          <p:spPr>
            <a:xfrm>
              <a:off x="293404" y="5635469"/>
              <a:ext cx="2592288" cy="78322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/>
                <a:t>Opetus-suunnitelma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C8F27BF-68D2-46EB-AACA-0135AFCF738D}"/>
                </a:ext>
              </a:extLst>
            </p:cNvPr>
            <p:cNvSpPr txBox="1"/>
            <p:nvPr/>
          </p:nvSpPr>
          <p:spPr>
            <a:xfrm>
              <a:off x="3246312" y="5635469"/>
              <a:ext cx="5214120" cy="64633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opintojaksojen sisällöt, tavoitteet ja arvioinnit päätetään opetussuunnitelmassa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0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000" dirty="0"/>
              <a:t>MONITIETEINEN JA LUOVA OSAAMINEN</a:t>
            </a:r>
          </a:p>
        </p:txBody>
      </p:sp>
      <p:sp>
        <p:nvSpPr>
          <p:cNvPr id="17" name="Tekstiruutu 16">
            <a:hlinkClick r:id="rId2" tooltip="Katso ops-perusteet"/>
            <a:extLst>
              <a:ext uri="{FF2B5EF4-FFF2-40B4-BE49-F238E27FC236}">
                <a16:creationId xmlns:a16="http://schemas.microsoft.com/office/drawing/2014/main" id="{88C51C10-0E74-401E-8C32-B336ABEB5077}"/>
              </a:ext>
            </a:extLst>
          </p:cNvPr>
          <p:cNvSpPr txBox="1"/>
          <p:nvPr/>
        </p:nvSpPr>
        <p:spPr>
          <a:xfrm>
            <a:off x="4745385" y="1341241"/>
            <a:ext cx="3823915" cy="340519"/>
          </a:xfrm>
          <a:prstGeom prst="wedgeRoundRectCallout">
            <a:avLst>
              <a:gd name="adj1" fmla="val -46495"/>
              <a:gd name="adj2" fmla="val -1796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MONITIETEINEN JA LUOVA OSAAMINEN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5FC8226-D3C2-4324-8DE4-3F19F8026C6A}"/>
              </a:ext>
            </a:extLst>
          </p:cNvPr>
          <p:cNvSpPr txBox="1"/>
          <p:nvPr/>
        </p:nvSpPr>
        <p:spPr>
          <a:xfrm>
            <a:off x="5773250" y="1699318"/>
            <a:ext cx="2963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uteliaisuus ja motivaatio oppia sekä etsiä merkityksiä ja yhdistellä asioita uudella tavalla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oppimisen säätely, lähdekriittisyys ja jatkuva oppimistaitojen kehittäminen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monilukutaito digiajassa</a:t>
            </a:r>
          </a:p>
        </p:txBody>
      </p: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7D1E40CF-A4B0-4B68-8A6E-1A966881BCD3}"/>
              </a:ext>
            </a:extLst>
          </p:cNvPr>
          <p:cNvGrpSpPr/>
          <p:nvPr/>
        </p:nvGrpSpPr>
        <p:grpSpPr>
          <a:xfrm>
            <a:off x="2513049" y="2568535"/>
            <a:ext cx="3823915" cy="3823916"/>
            <a:chOff x="2171090" y="2883626"/>
            <a:chExt cx="3823915" cy="3823916"/>
          </a:xfrm>
        </p:grpSpPr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85B2E937-C579-43D3-AA49-E382E51DE3CD}"/>
                </a:ext>
              </a:extLst>
            </p:cNvPr>
            <p:cNvSpPr/>
            <p:nvPr/>
          </p:nvSpPr>
          <p:spPr>
            <a:xfrm>
              <a:off x="2171090" y="2883626"/>
              <a:ext cx="3823915" cy="3823915"/>
            </a:xfrm>
            <a:custGeom>
              <a:avLst/>
              <a:gdLst>
                <a:gd name="connsiteX0" fmla="*/ 1911957 w 3823915"/>
                <a:gd name="connsiteY0" fmla="*/ 0 h 3823915"/>
                <a:gd name="connsiteX1" fmla="*/ 3567761 w 3823915"/>
                <a:gd name="connsiteY1" fmla="*/ 955979 h 3823915"/>
                <a:gd name="connsiteX2" fmla="*/ 1911958 w 3823915"/>
                <a:gd name="connsiteY2" fmla="*/ 1911958 h 3823915"/>
                <a:gd name="connsiteX3" fmla="*/ 1911957 w 3823915"/>
                <a:gd name="connsiteY3" fmla="*/ 0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7" y="0"/>
                  </a:moveTo>
                  <a:cubicBezTo>
                    <a:pt x="2595034" y="0"/>
                    <a:pt x="3226223" y="364417"/>
                    <a:pt x="3567761" y="955979"/>
                  </a:cubicBezTo>
                  <a:lnTo>
                    <a:pt x="1911958" y="1911958"/>
                  </a:lnTo>
                  <a:cubicBezTo>
                    <a:pt x="1911958" y="1274639"/>
                    <a:pt x="1911957" y="637319"/>
                    <a:pt x="1911957" y="0"/>
                  </a:cubicBez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8" tIns="471935" rIns="817909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4900" kern="1200" dirty="0"/>
                <a:t> </a:t>
              </a:r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A8EB0389-7FA8-4835-AE59-325FE6FE3B33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955979 h 3823915"/>
                <a:gd name="connsiteX1" fmla="*/ 3567761 w 3823915"/>
                <a:gd name="connsiteY1" fmla="*/ 2867937 h 3823915"/>
                <a:gd name="connsiteX2" fmla="*/ 1911958 w 3823915"/>
                <a:gd name="connsiteY2" fmla="*/ 1911958 h 3823915"/>
                <a:gd name="connsiteX3" fmla="*/ 3567761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955979"/>
                  </a:moveTo>
                  <a:cubicBezTo>
                    <a:pt x="3909299" y="1547541"/>
                    <a:pt x="3909299" y="2276375"/>
                    <a:pt x="3567761" y="2867937"/>
                  </a:cubicBezTo>
                  <a:lnTo>
                    <a:pt x="1911958" y="1911958"/>
                  </a:lnTo>
                  <a:lnTo>
                    <a:pt x="3567761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981" tIns="1583434" rIns="108495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A0A9D22D-5698-41DC-AAF8-69A5F3F6571F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2867936 h 3823915"/>
                <a:gd name="connsiteX1" fmla="*/ 1911957 w 3823915"/>
                <a:gd name="connsiteY1" fmla="*/ 3823915 h 3823915"/>
                <a:gd name="connsiteX2" fmla="*/ 1911958 w 3823915"/>
                <a:gd name="connsiteY2" fmla="*/ 1911958 h 3823915"/>
                <a:gd name="connsiteX3" fmla="*/ 3567761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2867936"/>
                  </a:moveTo>
                  <a:cubicBezTo>
                    <a:pt x="3226223" y="3459498"/>
                    <a:pt x="2595034" y="3823915"/>
                    <a:pt x="1911957" y="3823915"/>
                  </a:cubicBezTo>
                  <a:cubicBezTo>
                    <a:pt x="1911957" y="3186596"/>
                    <a:pt x="1911958" y="2549277"/>
                    <a:pt x="1911958" y="1911958"/>
                  </a:cubicBezTo>
                  <a:lnTo>
                    <a:pt x="3567761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9" tIns="2657029" rIns="81790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B31FA6EF-C038-4369-95B4-FEFB7C8E7628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1911958 w 3823915"/>
                <a:gd name="connsiteY0" fmla="*/ 3823915 h 3823915"/>
                <a:gd name="connsiteX1" fmla="*/ 256154 w 3823915"/>
                <a:gd name="connsiteY1" fmla="*/ 2867936 h 3823915"/>
                <a:gd name="connsiteX2" fmla="*/ 1911958 w 3823915"/>
                <a:gd name="connsiteY2" fmla="*/ 1911958 h 3823915"/>
                <a:gd name="connsiteX3" fmla="*/ 1911958 w 3823915"/>
                <a:gd name="connsiteY3" fmla="*/ 3823915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8" y="3823915"/>
                  </a:moveTo>
                  <a:cubicBezTo>
                    <a:pt x="1228881" y="3823915"/>
                    <a:pt x="597692" y="3459498"/>
                    <a:pt x="256154" y="2867936"/>
                  </a:cubicBezTo>
                  <a:lnTo>
                    <a:pt x="1911958" y="1911958"/>
                  </a:lnTo>
                  <a:lnTo>
                    <a:pt x="1911958" y="3823915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2657029" rIns="201515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59BA411B-A1A8-4A65-8FCF-1142F0B2B045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2867936 h 3823915"/>
                <a:gd name="connsiteX1" fmla="*/ 256154 w 3823915"/>
                <a:gd name="connsiteY1" fmla="*/ 955978 h 3823915"/>
                <a:gd name="connsiteX2" fmla="*/ 1911958 w 3823915"/>
                <a:gd name="connsiteY2" fmla="*/ 1911958 h 3823915"/>
                <a:gd name="connsiteX3" fmla="*/ 256154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2867936"/>
                  </a:moveTo>
                  <a:cubicBezTo>
                    <a:pt x="-85384" y="2276374"/>
                    <a:pt x="-85384" y="1547540"/>
                    <a:pt x="256154" y="955978"/>
                  </a:cubicBezTo>
                  <a:lnTo>
                    <a:pt x="1911958" y="1911958"/>
                  </a:lnTo>
                  <a:lnTo>
                    <a:pt x="256154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00" tIns="1583434" rIns="2666876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45D0F3BA-D817-4AD8-A1C5-520AB2A6E6CD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955979 h 3823915"/>
                <a:gd name="connsiteX1" fmla="*/ 1911958 w 3823915"/>
                <a:gd name="connsiteY1" fmla="*/ 0 h 3823915"/>
                <a:gd name="connsiteX2" fmla="*/ 1911958 w 3823915"/>
                <a:gd name="connsiteY2" fmla="*/ 1911958 h 3823915"/>
                <a:gd name="connsiteX3" fmla="*/ 256154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955979"/>
                  </a:moveTo>
                  <a:cubicBezTo>
                    <a:pt x="597692" y="364417"/>
                    <a:pt x="1228881" y="0"/>
                    <a:pt x="1911958" y="0"/>
                  </a:cubicBezTo>
                  <a:lnTo>
                    <a:pt x="1911958" y="1911958"/>
                  </a:lnTo>
                  <a:lnTo>
                    <a:pt x="256154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471935" rIns="2015158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</p:grpSp>
      <p:sp>
        <p:nvSpPr>
          <p:cNvPr id="36" name="Ellipsi 35">
            <a:extLst>
              <a:ext uri="{FF2B5EF4-FFF2-40B4-BE49-F238E27FC236}">
                <a16:creationId xmlns:a16="http://schemas.microsoft.com/office/drawing/2014/main" id="{5F581239-909A-42BF-9BFC-718D2D0299B3}"/>
              </a:ext>
            </a:extLst>
          </p:cNvPr>
          <p:cNvSpPr/>
          <p:nvPr/>
        </p:nvSpPr>
        <p:spPr>
          <a:xfrm>
            <a:off x="3271925" y="3355201"/>
            <a:ext cx="2448272" cy="2203444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09FDBF58-2389-4B97-A09D-90D14524895C}"/>
              </a:ext>
            </a:extLst>
          </p:cNvPr>
          <p:cNvSpPr txBox="1"/>
          <p:nvPr/>
        </p:nvSpPr>
        <p:spPr>
          <a:xfrm>
            <a:off x="3559957" y="404647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HYVÄ, TASAPAINOINEN JA SIVISTYNYT IHMINEN</a:t>
            </a:r>
          </a:p>
        </p:txBody>
      </p:sp>
    </p:spTree>
    <p:extLst>
      <p:ext uri="{BB962C8B-B14F-4D97-AF65-F5344CB8AC3E}">
        <p14:creationId xmlns:p14="http://schemas.microsoft.com/office/powerpoint/2010/main" val="331734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400" dirty="0"/>
              <a:t>YHTEISKUNNALLINEN OSAAMINEN</a:t>
            </a:r>
          </a:p>
        </p:txBody>
      </p:sp>
      <p:sp>
        <p:nvSpPr>
          <p:cNvPr id="20" name="Tekstiruutu 19">
            <a:hlinkClick r:id="rId2" tooltip="Katso ops-perusteet"/>
          </p:cNvPr>
          <p:cNvSpPr txBox="1"/>
          <p:nvPr/>
        </p:nvSpPr>
        <p:spPr>
          <a:xfrm>
            <a:off x="6300000" y="2850118"/>
            <a:ext cx="2448272" cy="578882"/>
          </a:xfrm>
          <a:prstGeom prst="wedgeRoundRectCallout">
            <a:avLst>
              <a:gd name="adj1" fmla="val -39982"/>
              <a:gd name="adj2" fmla="val -12009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YHTEISKUNNALLINEN OSAAMINEN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8EEA652-37F0-4C7D-B56C-2155EC9F7482}"/>
              </a:ext>
            </a:extLst>
          </p:cNvPr>
          <p:cNvSpPr txBox="1"/>
          <p:nvPr/>
        </p:nvSpPr>
        <p:spPr>
          <a:xfrm>
            <a:off x="6336964" y="3516858"/>
            <a:ext cx="27097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demokratiataidot, vaikuttaminen turvallisen, oikeudenmukaisen ja kestävän tulevaisuuden puolesta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osaamisen käyttäminen sekä omaksi että yhteiskunnan hyväksi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uudistumiskyky, työelämävalmiudet ja yrittäjämäinen asenne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60A17CF6-1430-4D00-A259-8FCCB2EAC031}"/>
              </a:ext>
            </a:extLst>
          </p:cNvPr>
          <p:cNvGrpSpPr/>
          <p:nvPr/>
        </p:nvGrpSpPr>
        <p:grpSpPr>
          <a:xfrm>
            <a:off x="2513049" y="2568535"/>
            <a:ext cx="3823915" cy="3823916"/>
            <a:chOff x="2171090" y="2883626"/>
            <a:chExt cx="3823915" cy="3823916"/>
          </a:xfrm>
        </p:grpSpPr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638A104D-ACB8-4D0D-B0DE-B837CF935EA7}"/>
                </a:ext>
              </a:extLst>
            </p:cNvPr>
            <p:cNvSpPr/>
            <p:nvPr/>
          </p:nvSpPr>
          <p:spPr>
            <a:xfrm>
              <a:off x="2171090" y="2883626"/>
              <a:ext cx="3823915" cy="3823915"/>
            </a:xfrm>
            <a:custGeom>
              <a:avLst/>
              <a:gdLst>
                <a:gd name="connsiteX0" fmla="*/ 1911957 w 3823915"/>
                <a:gd name="connsiteY0" fmla="*/ 0 h 3823915"/>
                <a:gd name="connsiteX1" fmla="*/ 3567761 w 3823915"/>
                <a:gd name="connsiteY1" fmla="*/ 955979 h 3823915"/>
                <a:gd name="connsiteX2" fmla="*/ 1911958 w 3823915"/>
                <a:gd name="connsiteY2" fmla="*/ 1911958 h 3823915"/>
                <a:gd name="connsiteX3" fmla="*/ 1911957 w 3823915"/>
                <a:gd name="connsiteY3" fmla="*/ 0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7" y="0"/>
                  </a:moveTo>
                  <a:cubicBezTo>
                    <a:pt x="2595034" y="0"/>
                    <a:pt x="3226223" y="364417"/>
                    <a:pt x="3567761" y="955979"/>
                  </a:cubicBezTo>
                  <a:lnTo>
                    <a:pt x="1911958" y="1911958"/>
                  </a:lnTo>
                  <a:cubicBezTo>
                    <a:pt x="1911958" y="1274639"/>
                    <a:pt x="1911957" y="637319"/>
                    <a:pt x="1911957" y="0"/>
                  </a:cubicBez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8" tIns="471935" rIns="817909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4900" kern="1200" dirty="0"/>
                <a:t> </a:t>
              </a: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2E6BE964-0EFF-4DC8-A08A-C899203B97BC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955979 h 3823915"/>
                <a:gd name="connsiteX1" fmla="*/ 3567761 w 3823915"/>
                <a:gd name="connsiteY1" fmla="*/ 2867937 h 3823915"/>
                <a:gd name="connsiteX2" fmla="*/ 1911958 w 3823915"/>
                <a:gd name="connsiteY2" fmla="*/ 1911958 h 3823915"/>
                <a:gd name="connsiteX3" fmla="*/ 3567761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955979"/>
                  </a:moveTo>
                  <a:cubicBezTo>
                    <a:pt x="3909299" y="1547541"/>
                    <a:pt x="3909299" y="2276375"/>
                    <a:pt x="3567761" y="2867937"/>
                  </a:cubicBezTo>
                  <a:lnTo>
                    <a:pt x="1911958" y="1911958"/>
                  </a:lnTo>
                  <a:lnTo>
                    <a:pt x="3567761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981" tIns="1583434" rIns="108495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EF0666A0-3303-4628-99A3-234519141ED7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2867936 h 3823915"/>
                <a:gd name="connsiteX1" fmla="*/ 1911957 w 3823915"/>
                <a:gd name="connsiteY1" fmla="*/ 3823915 h 3823915"/>
                <a:gd name="connsiteX2" fmla="*/ 1911958 w 3823915"/>
                <a:gd name="connsiteY2" fmla="*/ 1911958 h 3823915"/>
                <a:gd name="connsiteX3" fmla="*/ 3567761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2867936"/>
                  </a:moveTo>
                  <a:cubicBezTo>
                    <a:pt x="3226223" y="3459498"/>
                    <a:pt x="2595034" y="3823915"/>
                    <a:pt x="1911957" y="3823915"/>
                  </a:cubicBezTo>
                  <a:cubicBezTo>
                    <a:pt x="1911957" y="3186596"/>
                    <a:pt x="1911958" y="2549277"/>
                    <a:pt x="1911958" y="1911958"/>
                  </a:cubicBezTo>
                  <a:lnTo>
                    <a:pt x="3567761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9" tIns="2657029" rIns="81790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50DBE8A6-051A-4E65-A340-25522F08D0AE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1911958 w 3823915"/>
                <a:gd name="connsiteY0" fmla="*/ 3823915 h 3823915"/>
                <a:gd name="connsiteX1" fmla="*/ 256154 w 3823915"/>
                <a:gd name="connsiteY1" fmla="*/ 2867936 h 3823915"/>
                <a:gd name="connsiteX2" fmla="*/ 1911958 w 3823915"/>
                <a:gd name="connsiteY2" fmla="*/ 1911958 h 3823915"/>
                <a:gd name="connsiteX3" fmla="*/ 1911958 w 3823915"/>
                <a:gd name="connsiteY3" fmla="*/ 3823915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8" y="3823915"/>
                  </a:moveTo>
                  <a:cubicBezTo>
                    <a:pt x="1228881" y="3823915"/>
                    <a:pt x="597692" y="3459498"/>
                    <a:pt x="256154" y="2867936"/>
                  </a:cubicBezTo>
                  <a:lnTo>
                    <a:pt x="1911958" y="1911958"/>
                  </a:lnTo>
                  <a:lnTo>
                    <a:pt x="1911958" y="3823915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2657029" rIns="201515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093BEC39-4EFF-4240-90BB-182010EBAC5C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2867936 h 3823915"/>
                <a:gd name="connsiteX1" fmla="*/ 256154 w 3823915"/>
                <a:gd name="connsiteY1" fmla="*/ 955978 h 3823915"/>
                <a:gd name="connsiteX2" fmla="*/ 1911958 w 3823915"/>
                <a:gd name="connsiteY2" fmla="*/ 1911958 h 3823915"/>
                <a:gd name="connsiteX3" fmla="*/ 256154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2867936"/>
                  </a:moveTo>
                  <a:cubicBezTo>
                    <a:pt x="-85384" y="2276374"/>
                    <a:pt x="-85384" y="1547540"/>
                    <a:pt x="256154" y="955978"/>
                  </a:cubicBezTo>
                  <a:lnTo>
                    <a:pt x="1911958" y="1911958"/>
                  </a:lnTo>
                  <a:lnTo>
                    <a:pt x="256154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00" tIns="1583434" rIns="2666876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7F64AD02-0030-41F0-877E-FE01B1A1B294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955979 h 3823915"/>
                <a:gd name="connsiteX1" fmla="*/ 1911958 w 3823915"/>
                <a:gd name="connsiteY1" fmla="*/ 0 h 3823915"/>
                <a:gd name="connsiteX2" fmla="*/ 1911958 w 3823915"/>
                <a:gd name="connsiteY2" fmla="*/ 1911958 h 3823915"/>
                <a:gd name="connsiteX3" fmla="*/ 256154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955979"/>
                  </a:moveTo>
                  <a:cubicBezTo>
                    <a:pt x="597692" y="364417"/>
                    <a:pt x="1228881" y="0"/>
                    <a:pt x="1911958" y="0"/>
                  </a:cubicBezTo>
                  <a:lnTo>
                    <a:pt x="1911958" y="1911958"/>
                  </a:lnTo>
                  <a:lnTo>
                    <a:pt x="256154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471935" rIns="2015158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</p:grpSp>
      <p:sp>
        <p:nvSpPr>
          <p:cNvPr id="30" name="Ellipsi 29">
            <a:extLst>
              <a:ext uri="{FF2B5EF4-FFF2-40B4-BE49-F238E27FC236}">
                <a16:creationId xmlns:a16="http://schemas.microsoft.com/office/drawing/2014/main" id="{6DBC2B12-4EC7-4D1A-A860-0AE12CCF26EA}"/>
              </a:ext>
            </a:extLst>
          </p:cNvPr>
          <p:cNvSpPr/>
          <p:nvPr/>
        </p:nvSpPr>
        <p:spPr>
          <a:xfrm>
            <a:off x="3271925" y="3355201"/>
            <a:ext cx="2448272" cy="2203444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38A5F613-550D-48B5-9F5A-E1347E9CF673}"/>
              </a:ext>
            </a:extLst>
          </p:cNvPr>
          <p:cNvSpPr txBox="1"/>
          <p:nvPr/>
        </p:nvSpPr>
        <p:spPr>
          <a:xfrm>
            <a:off x="3559957" y="404647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HYVÄ, TASAPAINOINEN JA SIVISTYNYT IHMINEN</a:t>
            </a:r>
          </a:p>
        </p:txBody>
      </p:sp>
    </p:spTree>
    <p:extLst>
      <p:ext uri="{BB962C8B-B14F-4D97-AF65-F5344CB8AC3E}">
        <p14:creationId xmlns:p14="http://schemas.microsoft.com/office/powerpoint/2010/main" val="1111535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000" dirty="0"/>
              <a:t>EETTISYYS JA YMPÄRISTÖOSAAMINEN</a:t>
            </a:r>
          </a:p>
        </p:txBody>
      </p:sp>
      <p:sp>
        <p:nvSpPr>
          <p:cNvPr id="21" name="Tekstiruutu 20">
            <a:hlinkClick r:id="rId2" tooltip="Katso ops-perusteet"/>
          </p:cNvPr>
          <p:cNvSpPr txBox="1"/>
          <p:nvPr/>
        </p:nvSpPr>
        <p:spPr>
          <a:xfrm>
            <a:off x="6442367" y="4585086"/>
            <a:ext cx="2569143" cy="578882"/>
          </a:xfrm>
          <a:prstGeom prst="wedgeRoundRectCallout">
            <a:avLst>
              <a:gd name="adj1" fmla="val -46252"/>
              <a:gd name="adj2" fmla="val -6722"/>
              <a:gd name="adj3" fmla="val 16667"/>
            </a:avLst>
          </a:prstGeom>
          <a:solidFill>
            <a:srgbClr val="00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EETTISYYS JA YMPÄRISTÖOSAAMINEN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192FE01-0462-4AC6-984A-79C2C6815F62}"/>
              </a:ext>
            </a:extLst>
          </p:cNvPr>
          <p:cNvSpPr txBox="1"/>
          <p:nvPr/>
        </p:nvSpPr>
        <p:spPr>
          <a:xfrm>
            <a:off x="6106997" y="5257562"/>
            <a:ext cx="30099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arvolähtöinen ja eettinen toiminta yhteiseksi hyväksi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luonnon monimuotoisuuden arvostaminen ja tutkimustietoon perustuva ilmasto-osaaminen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kiertotalouden ymmärtäminen ja kestävä kuluttajuus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5CF5A458-5FAD-4B19-B25D-684A5D3785B0}"/>
              </a:ext>
            </a:extLst>
          </p:cNvPr>
          <p:cNvGrpSpPr/>
          <p:nvPr/>
        </p:nvGrpSpPr>
        <p:grpSpPr>
          <a:xfrm>
            <a:off x="2513049" y="2568535"/>
            <a:ext cx="3823915" cy="3823916"/>
            <a:chOff x="2171090" y="2883626"/>
            <a:chExt cx="3823915" cy="3823916"/>
          </a:xfrm>
        </p:grpSpPr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E58C4416-9C34-4C2B-BC33-ECF95A08ED85}"/>
                </a:ext>
              </a:extLst>
            </p:cNvPr>
            <p:cNvSpPr/>
            <p:nvPr/>
          </p:nvSpPr>
          <p:spPr>
            <a:xfrm>
              <a:off x="2171090" y="2883626"/>
              <a:ext cx="3823915" cy="3823915"/>
            </a:xfrm>
            <a:custGeom>
              <a:avLst/>
              <a:gdLst>
                <a:gd name="connsiteX0" fmla="*/ 1911957 w 3823915"/>
                <a:gd name="connsiteY0" fmla="*/ 0 h 3823915"/>
                <a:gd name="connsiteX1" fmla="*/ 3567761 w 3823915"/>
                <a:gd name="connsiteY1" fmla="*/ 955979 h 3823915"/>
                <a:gd name="connsiteX2" fmla="*/ 1911958 w 3823915"/>
                <a:gd name="connsiteY2" fmla="*/ 1911958 h 3823915"/>
                <a:gd name="connsiteX3" fmla="*/ 1911957 w 3823915"/>
                <a:gd name="connsiteY3" fmla="*/ 0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7" y="0"/>
                  </a:moveTo>
                  <a:cubicBezTo>
                    <a:pt x="2595034" y="0"/>
                    <a:pt x="3226223" y="364417"/>
                    <a:pt x="3567761" y="955979"/>
                  </a:cubicBezTo>
                  <a:lnTo>
                    <a:pt x="1911958" y="1911958"/>
                  </a:lnTo>
                  <a:cubicBezTo>
                    <a:pt x="1911958" y="1274639"/>
                    <a:pt x="1911957" y="637319"/>
                    <a:pt x="1911957" y="0"/>
                  </a:cubicBez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8" tIns="471935" rIns="817909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4900" kern="1200" dirty="0"/>
                <a:t> </a:t>
              </a: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3A9A0606-D994-4B15-94AB-1F25A0EA21EE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955979 h 3823915"/>
                <a:gd name="connsiteX1" fmla="*/ 3567761 w 3823915"/>
                <a:gd name="connsiteY1" fmla="*/ 2867937 h 3823915"/>
                <a:gd name="connsiteX2" fmla="*/ 1911958 w 3823915"/>
                <a:gd name="connsiteY2" fmla="*/ 1911958 h 3823915"/>
                <a:gd name="connsiteX3" fmla="*/ 3567761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955979"/>
                  </a:moveTo>
                  <a:cubicBezTo>
                    <a:pt x="3909299" y="1547541"/>
                    <a:pt x="3909299" y="2276375"/>
                    <a:pt x="3567761" y="2867937"/>
                  </a:cubicBezTo>
                  <a:lnTo>
                    <a:pt x="1911958" y="1911958"/>
                  </a:lnTo>
                  <a:lnTo>
                    <a:pt x="3567761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981" tIns="1583434" rIns="108495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85C360D9-CA01-49A8-96D6-6AA4C086BB9B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2867936 h 3823915"/>
                <a:gd name="connsiteX1" fmla="*/ 1911957 w 3823915"/>
                <a:gd name="connsiteY1" fmla="*/ 3823915 h 3823915"/>
                <a:gd name="connsiteX2" fmla="*/ 1911958 w 3823915"/>
                <a:gd name="connsiteY2" fmla="*/ 1911958 h 3823915"/>
                <a:gd name="connsiteX3" fmla="*/ 3567761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2867936"/>
                  </a:moveTo>
                  <a:cubicBezTo>
                    <a:pt x="3226223" y="3459498"/>
                    <a:pt x="2595034" y="3823915"/>
                    <a:pt x="1911957" y="3823915"/>
                  </a:cubicBezTo>
                  <a:cubicBezTo>
                    <a:pt x="1911957" y="3186596"/>
                    <a:pt x="1911958" y="2549277"/>
                    <a:pt x="1911958" y="1911958"/>
                  </a:cubicBezTo>
                  <a:lnTo>
                    <a:pt x="3567761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9" tIns="2657029" rIns="81790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7F85058B-79C5-4E45-9989-982F71CD813E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1911958 w 3823915"/>
                <a:gd name="connsiteY0" fmla="*/ 3823915 h 3823915"/>
                <a:gd name="connsiteX1" fmla="*/ 256154 w 3823915"/>
                <a:gd name="connsiteY1" fmla="*/ 2867936 h 3823915"/>
                <a:gd name="connsiteX2" fmla="*/ 1911958 w 3823915"/>
                <a:gd name="connsiteY2" fmla="*/ 1911958 h 3823915"/>
                <a:gd name="connsiteX3" fmla="*/ 1911958 w 3823915"/>
                <a:gd name="connsiteY3" fmla="*/ 3823915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8" y="3823915"/>
                  </a:moveTo>
                  <a:cubicBezTo>
                    <a:pt x="1228881" y="3823915"/>
                    <a:pt x="597692" y="3459498"/>
                    <a:pt x="256154" y="2867936"/>
                  </a:cubicBezTo>
                  <a:lnTo>
                    <a:pt x="1911958" y="1911958"/>
                  </a:lnTo>
                  <a:lnTo>
                    <a:pt x="1911958" y="3823915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2657029" rIns="201515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D7FF54FE-37CE-460D-A7FE-F01A3BAA3893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2867936 h 3823915"/>
                <a:gd name="connsiteX1" fmla="*/ 256154 w 3823915"/>
                <a:gd name="connsiteY1" fmla="*/ 955978 h 3823915"/>
                <a:gd name="connsiteX2" fmla="*/ 1911958 w 3823915"/>
                <a:gd name="connsiteY2" fmla="*/ 1911958 h 3823915"/>
                <a:gd name="connsiteX3" fmla="*/ 256154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2867936"/>
                  </a:moveTo>
                  <a:cubicBezTo>
                    <a:pt x="-85384" y="2276374"/>
                    <a:pt x="-85384" y="1547540"/>
                    <a:pt x="256154" y="955978"/>
                  </a:cubicBezTo>
                  <a:lnTo>
                    <a:pt x="1911958" y="1911958"/>
                  </a:lnTo>
                  <a:lnTo>
                    <a:pt x="256154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00" tIns="1583434" rIns="2666876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F6F85AF7-2F0A-41B9-A442-E77A43183F3B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955979 h 3823915"/>
                <a:gd name="connsiteX1" fmla="*/ 1911958 w 3823915"/>
                <a:gd name="connsiteY1" fmla="*/ 0 h 3823915"/>
                <a:gd name="connsiteX2" fmla="*/ 1911958 w 3823915"/>
                <a:gd name="connsiteY2" fmla="*/ 1911958 h 3823915"/>
                <a:gd name="connsiteX3" fmla="*/ 256154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955979"/>
                  </a:moveTo>
                  <a:cubicBezTo>
                    <a:pt x="597692" y="364417"/>
                    <a:pt x="1228881" y="0"/>
                    <a:pt x="1911958" y="0"/>
                  </a:cubicBezTo>
                  <a:lnTo>
                    <a:pt x="1911958" y="1911958"/>
                  </a:lnTo>
                  <a:lnTo>
                    <a:pt x="256154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471935" rIns="2015158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</p:grpSp>
      <p:sp>
        <p:nvSpPr>
          <p:cNvPr id="30" name="Ellipsi 29">
            <a:extLst>
              <a:ext uri="{FF2B5EF4-FFF2-40B4-BE49-F238E27FC236}">
                <a16:creationId xmlns:a16="http://schemas.microsoft.com/office/drawing/2014/main" id="{D273670C-20D7-4DB3-864F-84138B2B7635}"/>
              </a:ext>
            </a:extLst>
          </p:cNvPr>
          <p:cNvSpPr/>
          <p:nvPr/>
        </p:nvSpPr>
        <p:spPr>
          <a:xfrm>
            <a:off x="3271925" y="3355201"/>
            <a:ext cx="2448272" cy="2203444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E3802A63-D3FD-4C43-8B4A-0BF25767E592}"/>
              </a:ext>
            </a:extLst>
          </p:cNvPr>
          <p:cNvSpPr txBox="1"/>
          <p:nvPr/>
        </p:nvSpPr>
        <p:spPr>
          <a:xfrm>
            <a:off x="3559957" y="404647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HYVÄ, TASAPAINOINEN JA SIVISTYNYT IHMINEN</a:t>
            </a:r>
          </a:p>
        </p:txBody>
      </p:sp>
    </p:spTree>
    <p:extLst>
      <p:ext uri="{BB962C8B-B14F-4D97-AF65-F5344CB8AC3E}">
        <p14:creationId xmlns:p14="http://schemas.microsoft.com/office/powerpoint/2010/main" val="375428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000" dirty="0"/>
              <a:t>GLOBAALI- JA KULTTUURIOSAAMINEN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D1FA24B-13D1-4B0F-A951-F218B6D3094C}"/>
              </a:ext>
            </a:extLst>
          </p:cNvPr>
          <p:cNvGrpSpPr/>
          <p:nvPr/>
        </p:nvGrpSpPr>
        <p:grpSpPr>
          <a:xfrm>
            <a:off x="2513049" y="2568535"/>
            <a:ext cx="3823915" cy="3823916"/>
            <a:chOff x="2171090" y="2883626"/>
            <a:chExt cx="3823915" cy="3823916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4E0067F8-EB66-4F23-86F8-1CB44D63EE36}"/>
                </a:ext>
              </a:extLst>
            </p:cNvPr>
            <p:cNvSpPr/>
            <p:nvPr/>
          </p:nvSpPr>
          <p:spPr>
            <a:xfrm>
              <a:off x="2171090" y="2883626"/>
              <a:ext cx="3823915" cy="3823915"/>
            </a:xfrm>
            <a:custGeom>
              <a:avLst/>
              <a:gdLst>
                <a:gd name="connsiteX0" fmla="*/ 1911957 w 3823915"/>
                <a:gd name="connsiteY0" fmla="*/ 0 h 3823915"/>
                <a:gd name="connsiteX1" fmla="*/ 3567761 w 3823915"/>
                <a:gd name="connsiteY1" fmla="*/ 955979 h 3823915"/>
                <a:gd name="connsiteX2" fmla="*/ 1911958 w 3823915"/>
                <a:gd name="connsiteY2" fmla="*/ 1911958 h 3823915"/>
                <a:gd name="connsiteX3" fmla="*/ 1911957 w 3823915"/>
                <a:gd name="connsiteY3" fmla="*/ 0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7" y="0"/>
                  </a:moveTo>
                  <a:cubicBezTo>
                    <a:pt x="2595034" y="0"/>
                    <a:pt x="3226223" y="364417"/>
                    <a:pt x="3567761" y="955979"/>
                  </a:cubicBezTo>
                  <a:lnTo>
                    <a:pt x="1911958" y="1911958"/>
                  </a:lnTo>
                  <a:cubicBezTo>
                    <a:pt x="1911958" y="1274639"/>
                    <a:pt x="1911957" y="637319"/>
                    <a:pt x="1911957" y="0"/>
                  </a:cubicBez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8" tIns="471935" rIns="817909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4900" kern="1200" dirty="0"/>
                <a:t> </a:t>
              </a: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9EFB7A8-8085-4838-A7EF-FE623BA9EEE0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955979 h 3823915"/>
                <a:gd name="connsiteX1" fmla="*/ 3567761 w 3823915"/>
                <a:gd name="connsiteY1" fmla="*/ 2867937 h 3823915"/>
                <a:gd name="connsiteX2" fmla="*/ 1911958 w 3823915"/>
                <a:gd name="connsiteY2" fmla="*/ 1911958 h 3823915"/>
                <a:gd name="connsiteX3" fmla="*/ 3567761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955979"/>
                  </a:moveTo>
                  <a:cubicBezTo>
                    <a:pt x="3909299" y="1547541"/>
                    <a:pt x="3909299" y="2276375"/>
                    <a:pt x="3567761" y="2867937"/>
                  </a:cubicBezTo>
                  <a:lnTo>
                    <a:pt x="1911958" y="1911958"/>
                  </a:lnTo>
                  <a:lnTo>
                    <a:pt x="3567761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981" tIns="1583434" rIns="108495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982984BF-53DA-4770-A4B6-D0828198F06D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2867936 h 3823915"/>
                <a:gd name="connsiteX1" fmla="*/ 1911957 w 3823915"/>
                <a:gd name="connsiteY1" fmla="*/ 3823915 h 3823915"/>
                <a:gd name="connsiteX2" fmla="*/ 1911958 w 3823915"/>
                <a:gd name="connsiteY2" fmla="*/ 1911958 h 3823915"/>
                <a:gd name="connsiteX3" fmla="*/ 3567761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2867936"/>
                  </a:moveTo>
                  <a:cubicBezTo>
                    <a:pt x="3226223" y="3459498"/>
                    <a:pt x="2595034" y="3823915"/>
                    <a:pt x="1911957" y="3823915"/>
                  </a:cubicBezTo>
                  <a:cubicBezTo>
                    <a:pt x="1911957" y="3186596"/>
                    <a:pt x="1911958" y="2549277"/>
                    <a:pt x="1911958" y="1911958"/>
                  </a:cubicBezTo>
                  <a:lnTo>
                    <a:pt x="3567761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9" tIns="2657029" rIns="81790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252A351D-A216-42AE-AA79-45AAB6B5DD6D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1911958 w 3823915"/>
                <a:gd name="connsiteY0" fmla="*/ 3823915 h 3823915"/>
                <a:gd name="connsiteX1" fmla="*/ 256154 w 3823915"/>
                <a:gd name="connsiteY1" fmla="*/ 2867936 h 3823915"/>
                <a:gd name="connsiteX2" fmla="*/ 1911958 w 3823915"/>
                <a:gd name="connsiteY2" fmla="*/ 1911958 h 3823915"/>
                <a:gd name="connsiteX3" fmla="*/ 1911958 w 3823915"/>
                <a:gd name="connsiteY3" fmla="*/ 3823915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8" y="3823915"/>
                  </a:moveTo>
                  <a:cubicBezTo>
                    <a:pt x="1228881" y="3823915"/>
                    <a:pt x="597692" y="3459498"/>
                    <a:pt x="256154" y="2867936"/>
                  </a:cubicBezTo>
                  <a:lnTo>
                    <a:pt x="1911958" y="1911958"/>
                  </a:lnTo>
                  <a:lnTo>
                    <a:pt x="1911958" y="382391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2657029" rIns="201515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6350BC61-9291-4C6C-A471-3BF40E9FF761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2867936 h 3823915"/>
                <a:gd name="connsiteX1" fmla="*/ 256154 w 3823915"/>
                <a:gd name="connsiteY1" fmla="*/ 955978 h 3823915"/>
                <a:gd name="connsiteX2" fmla="*/ 1911958 w 3823915"/>
                <a:gd name="connsiteY2" fmla="*/ 1911958 h 3823915"/>
                <a:gd name="connsiteX3" fmla="*/ 256154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2867936"/>
                  </a:moveTo>
                  <a:cubicBezTo>
                    <a:pt x="-85384" y="2276374"/>
                    <a:pt x="-85384" y="1547540"/>
                    <a:pt x="256154" y="955978"/>
                  </a:cubicBezTo>
                  <a:lnTo>
                    <a:pt x="1911958" y="1911958"/>
                  </a:lnTo>
                  <a:lnTo>
                    <a:pt x="256154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00" tIns="1583434" rIns="2666876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E53D806-8D77-4D67-83B3-754CEA2C6669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955979 h 3823915"/>
                <a:gd name="connsiteX1" fmla="*/ 1911958 w 3823915"/>
                <a:gd name="connsiteY1" fmla="*/ 0 h 3823915"/>
                <a:gd name="connsiteX2" fmla="*/ 1911958 w 3823915"/>
                <a:gd name="connsiteY2" fmla="*/ 1911958 h 3823915"/>
                <a:gd name="connsiteX3" fmla="*/ 256154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955979"/>
                  </a:moveTo>
                  <a:cubicBezTo>
                    <a:pt x="597692" y="364417"/>
                    <a:pt x="1228881" y="0"/>
                    <a:pt x="1911958" y="0"/>
                  </a:cubicBezTo>
                  <a:lnTo>
                    <a:pt x="1911958" y="1911958"/>
                  </a:lnTo>
                  <a:lnTo>
                    <a:pt x="256154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471935" rIns="2015158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</p:grpSp>
      <p:sp>
        <p:nvSpPr>
          <p:cNvPr id="18" name="Tekstiruutu 17">
            <a:hlinkClick r:id="rId2" tooltip="Katso ops-perusteet"/>
          </p:cNvPr>
          <p:cNvSpPr txBox="1"/>
          <p:nvPr/>
        </p:nvSpPr>
        <p:spPr>
          <a:xfrm>
            <a:off x="68642" y="3149290"/>
            <a:ext cx="2477890" cy="578882"/>
          </a:xfrm>
          <a:prstGeom prst="wedgeRoundRectCallout">
            <a:avLst>
              <a:gd name="adj1" fmla="val 42285"/>
              <a:gd name="adj2" fmla="val -114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GLOBAALI- JA KULTTUURIOSAAMINEN</a:t>
            </a:r>
          </a:p>
        </p:txBody>
      </p:sp>
      <p:sp>
        <p:nvSpPr>
          <p:cNvPr id="12" name="Ellipsi 11"/>
          <p:cNvSpPr/>
          <p:nvPr/>
        </p:nvSpPr>
        <p:spPr>
          <a:xfrm>
            <a:off x="3271925" y="3355201"/>
            <a:ext cx="2448272" cy="2203444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3559957" y="404647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HYVÄ, TASAPAINOINEN JA SIVISTYNYT IHMINEN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39F115A-2979-435C-AE5E-78CBCB3B7E08}"/>
              </a:ext>
            </a:extLst>
          </p:cNvPr>
          <p:cNvSpPr txBox="1"/>
          <p:nvPr/>
        </p:nvSpPr>
        <p:spPr>
          <a:xfrm>
            <a:off x="41217" y="4046477"/>
            <a:ext cx="2613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kansainvälisyysvalmiudet ja maailmankansalaisen asenne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suomalaisen, eurooppalaisen ja globaalin kulttuuriperinnön tuntemus sekä kulttuurisen moninaisuuden ymmärtäminen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eettinen toimijuus globaalissa media- ja teknologiamaailmassa</a:t>
            </a:r>
          </a:p>
        </p:txBody>
      </p:sp>
    </p:spTree>
    <p:extLst>
      <p:ext uri="{BB962C8B-B14F-4D97-AF65-F5344CB8AC3E}">
        <p14:creationId xmlns:p14="http://schemas.microsoft.com/office/powerpoint/2010/main" val="231323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400" dirty="0"/>
              <a:t>VUOROVAIKUTUSOSAAMINEN</a:t>
            </a:r>
          </a:p>
        </p:txBody>
      </p:sp>
      <p:sp>
        <p:nvSpPr>
          <p:cNvPr id="17" name="Tekstiruutu 16">
            <a:hlinkClick r:id="rId2" tooltip="Katso ops-perusteet"/>
          </p:cNvPr>
          <p:cNvSpPr txBox="1"/>
          <p:nvPr/>
        </p:nvSpPr>
        <p:spPr>
          <a:xfrm>
            <a:off x="227090" y="2810520"/>
            <a:ext cx="1944000" cy="578882"/>
          </a:xfrm>
          <a:prstGeom prst="wedgeRoundRectCallout">
            <a:avLst>
              <a:gd name="adj1" fmla="val 37144"/>
              <a:gd name="adj2" fmla="val 35284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VUOROVAIKUTUS-OSAAMINEN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89ECC8B-36BA-4991-A29A-481E98A13425}"/>
              </a:ext>
            </a:extLst>
          </p:cNvPr>
          <p:cNvSpPr txBox="1"/>
          <p:nvPr/>
        </p:nvSpPr>
        <p:spPr>
          <a:xfrm>
            <a:off x="36000" y="3515656"/>
            <a:ext cx="2448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tunne- ja empatiataidot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sosiaaliset taidot, yhteistyökyky ja yhdessä oppimisen taidot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kielitietoisuus ja rakentavan viestinnän taito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7603C3BE-DFE9-4AAD-A4D7-46D6474E06F2}"/>
              </a:ext>
            </a:extLst>
          </p:cNvPr>
          <p:cNvGrpSpPr/>
          <p:nvPr/>
        </p:nvGrpSpPr>
        <p:grpSpPr>
          <a:xfrm>
            <a:off x="2548099" y="2544965"/>
            <a:ext cx="3823915" cy="3823916"/>
            <a:chOff x="2171090" y="2883626"/>
            <a:chExt cx="3823915" cy="3823916"/>
          </a:xfrm>
        </p:grpSpPr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5DC80BE9-F586-4822-AD32-1ED3BCDB89C7}"/>
                </a:ext>
              </a:extLst>
            </p:cNvPr>
            <p:cNvSpPr/>
            <p:nvPr/>
          </p:nvSpPr>
          <p:spPr>
            <a:xfrm>
              <a:off x="2171090" y="2883626"/>
              <a:ext cx="3823915" cy="3823915"/>
            </a:xfrm>
            <a:custGeom>
              <a:avLst/>
              <a:gdLst>
                <a:gd name="connsiteX0" fmla="*/ 1911957 w 3823915"/>
                <a:gd name="connsiteY0" fmla="*/ 0 h 3823915"/>
                <a:gd name="connsiteX1" fmla="*/ 3567761 w 3823915"/>
                <a:gd name="connsiteY1" fmla="*/ 955979 h 3823915"/>
                <a:gd name="connsiteX2" fmla="*/ 1911958 w 3823915"/>
                <a:gd name="connsiteY2" fmla="*/ 1911958 h 3823915"/>
                <a:gd name="connsiteX3" fmla="*/ 1911957 w 3823915"/>
                <a:gd name="connsiteY3" fmla="*/ 0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7" y="0"/>
                  </a:moveTo>
                  <a:cubicBezTo>
                    <a:pt x="2595034" y="0"/>
                    <a:pt x="3226223" y="364417"/>
                    <a:pt x="3567761" y="955979"/>
                  </a:cubicBezTo>
                  <a:lnTo>
                    <a:pt x="1911958" y="1911958"/>
                  </a:lnTo>
                  <a:cubicBezTo>
                    <a:pt x="1911958" y="1274639"/>
                    <a:pt x="1911957" y="637319"/>
                    <a:pt x="1911957" y="0"/>
                  </a:cubicBez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8" tIns="471935" rIns="817909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4900" kern="1200" dirty="0"/>
                <a:t> </a:t>
              </a:r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DEF5C259-116A-4FCD-8A3C-DB77F0EBC580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955979 h 3823915"/>
                <a:gd name="connsiteX1" fmla="*/ 3567761 w 3823915"/>
                <a:gd name="connsiteY1" fmla="*/ 2867937 h 3823915"/>
                <a:gd name="connsiteX2" fmla="*/ 1911958 w 3823915"/>
                <a:gd name="connsiteY2" fmla="*/ 1911958 h 3823915"/>
                <a:gd name="connsiteX3" fmla="*/ 3567761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955979"/>
                  </a:moveTo>
                  <a:cubicBezTo>
                    <a:pt x="3909299" y="1547541"/>
                    <a:pt x="3909299" y="2276375"/>
                    <a:pt x="3567761" y="2867937"/>
                  </a:cubicBezTo>
                  <a:lnTo>
                    <a:pt x="1911958" y="1911958"/>
                  </a:lnTo>
                  <a:lnTo>
                    <a:pt x="3567761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981" tIns="1583434" rIns="108495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93ACE461-E013-4756-9862-9CB54CD299B0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2867936 h 3823915"/>
                <a:gd name="connsiteX1" fmla="*/ 1911957 w 3823915"/>
                <a:gd name="connsiteY1" fmla="*/ 3823915 h 3823915"/>
                <a:gd name="connsiteX2" fmla="*/ 1911958 w 3823915"/>
                <a:gd name="connsiteY2" fmla="*/ 1911958 h 3823915"/>
                <a:gd name="connsiteX3" fmla="*/ 3567761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2867936"/>
                  </a:moveTo>
                  <a:cubicBezTo>
                    <a:pt x="3226223" y="3459498"/>
                    <a:pt x="2595034" y="3823915"/>
                    <a:pt x="1911957" y="3823915"/>
                  </a:cubicBezTo>
                  <a:cubicBezTo>
                    <a:pt x="1911957" y="3186596"/>
                    <a:pt x="1911958" y="2549277"/>
                    <a:pt x="1911958" y="1911958"/>
                  </a:cubicBezTo>
                  <a:lnTo>
                    <a:pt x="3567761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9" tIns="2657029" rIns="81790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E2D336D9-4587-4B00-85AD-E734228BEAE4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1911958 w 3823915"/>
                <a:gd name="connsiteY0" fmla="*/ 3823915 h 3823915"/>
                <a:gd name="connsiteX1" fmla="*/ 256154 w 3823915"/>
                <a:gd name="connsiteY1" fmla="*/ 2867936 h 3823915"/>
                <a:gd name="connsiteX2" fmla="*/ 1911958 w 3823915"/>
                <a:gd name="connsiteY2" fmla="*/ 1911958 h 3823915"/>
                <a:gd name="connsiteX3" fmla="*/ 1911958 w 3823915"/>
                <a:gd name="connsiteY3" fmla="*/ 3823915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8" y="3823915"/>
                  </a:moveTo>
                  <a:cubicBezTo>
                    <a:pt x="1228881" y="3823915"/>
                    <a:pt x="597692" y="3459498"/>
                    <a:pt x="256154" y="2867936"/>
                  </a:cubicBezTo>
                  <a:lnTo>
                    <a:pt x="1911958" y="1911958"/>
                  </a:lnTo>
                  <a:lnTo>
                    <a:pt x="1911958" y="3823915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2657029" rIns="201515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592DF214-E632-48EF-9ACF-1B38B8571443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2867936 h 3823915"/>
                <a:gd name="connsiteX1" fmla="*/ 256154 w 3823915"/>
                <a:gd name="connsiteY1" fmla="*/ 955978 h 3823915"/>
                <a:gd name="connsiteX2" fmla="*/ 1911958 w 3823915"/>
                <a:gd name="connsiteY2" fmla="*/ 1911958 h 3823915"/>
                <a:gd name="connsiteX3" fmla="*/ 256154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2867936"/>
                  </a:moveTo>
                  <a:cubicBezTo>
                    <a:pt x="-85384" y="2276374"/>
                    <a:pt x="-85384" y="1547540"/>
                    <a:pt x="256154" y="955978"/>
                  </a:cubicBezTo>
                  <a:lnTo>
                    <a:pt x="1911958" y="1911958"/>
                  </a:lnTo>
                  <a:lnTo>
                    <a:pt x="256154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00" tIns="1583434" rIns="2666876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1C64DC6C-50ED-4D29-9768-58AFCFF1CE22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955979 h 3823915"/>
                <a:gd name="connsiteX1" fmla="*/ 1911958 w 3823915"/>
                <a:gd name="connsiteY1" fmla="*/ 0 h 3823915"/>
                <a:gd name="connsiteX2" fmla="*/ 1911958 w 3823915"/>
                <a:gd name="connsiteY2" fmla="*/ 1911958 h 3823915"/>
                <a:gd name="connsiteX3" fmla="*/ 256154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955979"/>
                  </a:moveTo>
                  <a:cubicBezTo>
                    <a:pt x="597692" y="364417"/>
                    <a:pt x="1228881" y="0"/>
                    <a:pt x="1911958" y="0"/>
                  </a:cubicBezTo>
                  <a:lnTo>
                    <a:pt x="1911958" y="1911958"/>
                  </a:lnTo>
                  <a:lnTo>
                    <a:pt x="256154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471935" rIns="2015158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</p:grpSp>
      <p:sp>
        <p:nvSpPr>
          <p:cNvPr id="31" name="Ellipsi 30">
            <a:extLst>
              <a:ext uri="{FF2B5EF4-FFF2-40B4-BE49-F238E27FC236}">
                <a16:creationId xmlns:a16="http://schemas.microsoft.com/office/drawing/2014/main" id="{52C730C4-4841-4761-B064-87CD2A0355EE}"/>
              </a:ext>
            </a:extLst>
          </p:cNvPr>
          <p:cNvSpPr/>
          <p:nvPr/>
        </p:nvSpPr>
        <p:spPr>
          <a:xfrm>
            <a:off x="3271925" y="3355201"/>
            <a:ext cx="2448272" cy="2203444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552EA421-C34F-46B0-8B0B-FE6C975177F6}"/>
              </a:ext>
            </a:extLst>
          </p:cNvPr>
          <p:cNvSpPr txBox="1"/>
          <p:nvPr/>
        </p:nvSpPr>
        <p:spPr>
          <a:xfrm>
            <a:off x="3559957" y="404647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HYVÄ, TASAPAINOINEN JA SIVISTYNYT IHMINEN</a:t>
            </a:r>
          </a:p>
        </p:txBody>
      </p:sp>
    </p:spTree>
    <p:extLst>
      <p:ext uri="{BB962C8B-B14F-4D97-AF65-F5344CB8AC3E}">
        <p14:creationId xmlns:p14="http://schemas.microsoft.com/office/powerpoint/2010/main" val="391742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261" y="233011"/>
            <a:ext cx="6696744" cy="710952"/>
          </a:xfrm>
        </p:spPr>
        <p:txBody>
          <a:bodyPr/>
          <a:lstStyle/>
          <a:p>
            <a:r>
              <a:rPr lang="fi-FI" sz="2400" dirty="0"/>
              <a:t>HYVINVOINTIOSAAMINEN</a:t>
            </a:r>
          </a:p>
        </p:txBody>
      </p:sp>
      <p:sp>
        <p:nvSpPr>
          <p:cNvPr id="7" name="Tekstiruutu 6">
            <a:hlinkClick r:id="rId2" tooltip="Katso ops-perusteet"/>
          </p:cNvPr>
          <p:cNvSpPr txBox="1"/>
          <p:nvPr/>
        </p:nvSpPr>
        <p:spPr>
          <a:xfrm>
            <a:off x="108000" y="1428717"/>
            <a:ext cx="2520000" cy="340519"/>
          </a:xfrm>
          <a:prstGeom prst="wedgeRoundRectCallout">
            <a:avLst>
              <a:gd name="adj1" fmla="val 23785"/>
              <a:gd name="adj2" fmla="val 24479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HYVINVOINTIOSAAMINEN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69845E8-1182-4230-9AF9-F4423A3577E3}"/>
              </a:ext>
            </a:extLst>
          </p:cNvPr>
          <p:cNvSpPr txBox="1"/>
          <p:nvPr/>
        </p:nvSpPr>
        <p:spPr>
          <a:xfrm>
            <a:off x="251352" y="1807201"/>
            <a:ext cx="2664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huolenpito itsestä ja muista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omien vahvuuksien tunnistaminen ja käyttäminen sekä identiteetin rakentaminen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b="1" dirty="0"/>
              <a:t>sinnikkyys muutosten ja yllätysten maailmassa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82A90CBA-60A8-440E-946B-78A180C42FD4}"/>
              </a:ext>
            </a:extLst>
          </p:cNvPr>
          <p:cNvGrpSpPr/>
          <p:nvPr/>
        </p:nvGrpSpPr>
        <p:grpSpPr>
          <a:xfrm>
            <a:off x="2513049" y="2568535"/>
            <a:ext cx="3823915" cy="3823916"/>
            <a:chOff x="2171090" y="2883626"/>
            <a:chExt cx="3823915" cy="3823916"/>
          </a:xfrm>
        </p:grpSpPr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E811721-0712-48E7-B929-9BADEA12FEBE}"/>
                </a:ext>
              </a:extLst>
            </p:cNvPr>
            <p:cNvSpPr/>
            <p:nvPr/>
          </p:nvSpPr>
          <p:spPr>
            <a:xfrm>
              <a:off x="2171090" y="2883626"/>
              <a:ext cx="3823915" cy="3823915"/>
            </a:xfrm>
            <a:custGeom>
              <a:avLst/>
              <a:gdLst>
                <a:gd name="connsiteX0" fmla="*/ 1911957 w 3823915"/>
                <a:gd name="connsiteY0" fmla="*/ 0 h 3823915"/>
                <a:gd name="connsiteX1" fmla="*/ 3567761 w 3823915"/>
                <a:gd name="connsiteY1" fmla="*/ 955979 h 3823915"/>
                <a:gd name="connsiteX2" fmla="*/ 1911958 w 3823915"/>
                <a:gd name="connsiteY2" fmla="*/ 1911958 h 3823915"/>
                <a:gd name="connsiteX3" fmla="*/ 1911957 w 3823915"/>
                <a:gd name="connsiteY3" fmla="*/ 0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7" y="0"/>
                  </a:moveTo>
                  <a:cubicBezTo>
                    <a:pt x="2595034" y="0"/>
                    <a:pt x="3226223" y="364417"/>
                    <a:pt x="3567761" y="955979"/>
                  </a:cubicBezTo>
                  <a:lnTo>
                    <a:pt x="1911958" y="1911958"/>
                  </a:lnTo>
                  <a:cubicBezTo>
                    <a:pt x="1911958" y="1274639"/>
                    <a:pt x="1911957" y="637319"/>
                    <a:pt x="191195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8" tIns="471935" rIns="817909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4900" kern="1200" dirty="0"/>
                <a:t> </a:t>
              </a: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8326F44-8662-4138-91C8-27CD7EE59EB7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955979 h 3823915"/>
                <a:gd name="connsiteX1" fmla="*/ 3567761 w 3823915"/>
                <a:gd name="connsiteY1" fmla="*/ 2867937 h 3823915"/>
                <a:gd name="connsiteX2" fmla="*/ 1911958 w 3823915"/>
                <a:gd name="connsiteY2" fmla="*/ 1911958 h 3823915"/>
                <a:gd name="connsiteX3" fmla="*/ 3567761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955979"/>
                  </a:moveTo>
                  <a:cubicBezTo>
                    <a:pt x="3909299" y="1547541"/>
                    <a:pt x="3909299" y="2276375"/>
                    <a:pt x="3567761" y="2867937"/>
                  </a:cubicBezTo>
                  <a:lnTo>
                    <a:pt x="1911958" y="1911958"/>
                  </a:lnTo>
                  <a:lnTo>
                    <a:pt x="3567761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981" tIns="1583434" rIns="108495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ADA88A3-A14A-493F-B4C0-E3D5FFCE7E1D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3567761 w 3823915"/>
                <a:gd name="connsiteY0" fmla="*/ 2867936 h 3823915"/>
                <a:gd name="connsiteX1" fmla="*/ 1911957 w 3823915"/>
                <a:gd name="connsiteY1" fmla="*/ 3823915 h 3823915"/>
                <a:gd name="connsiteX2" fmla="*/ 1911958 w 3823915"/>
                <a:gd name="connsiteY2" fmla="*/ 1911958 h 3823915"/>
                <a:gd name="connsiteX3" fmla="*/ 3567761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3567761" y="2867936"/>
                  </a:moveTo>
                  <a:cubicBezTo>
                    <a:pt x="3226223" y="3459498"/>
                    <a:pt x="2595034" y="3823915"/>
                    <a:pt x="1911957" y="3823915"/>
                  </a:cubicBezTo>
                  <a:cubicBezTo>
                    <a:pt x="1911957" y="3186596"/>
                    <a:pt x="1911958" y="2549277"/>
                    <a:pt x="1911958" y="1911958"/>
                  </a:cubicBezTo>
                  <a:lnTo>
                    <a:pt x="3567761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5159" tIns="2657029" rIns="81790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A3D89A0-355B-40BD-8BAD-A822C724EDD3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1911958 w 3823915"/>
                <a:gd name="connsiteY0" fmla="*/ 3823915 h 3823915"/>
                <a:gd name="connsiteX1" fmla="*/ 256154 w 3823915"/>
                <a:gd name="connsiteY1" fmla="*/ 2867936 h 3823915"/>
                <a:gd name="connsiteX2" fmla="*/ 1911958 w 3823915"/>
                <a:gd name="connsiteY2" fmla="*/ 1911958 h 3823915"/>
                <a:gd name="connsiteX3" fmla="*/ 1911958 w 3823915"/>
                <a:gd name="connsiteY3" fmla="*/ 3823915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1911958" y="3823915"/>
                  </a:moveTo>
                  <a:cubicBezTo>
                    <a:pt x="1228881" y="3823915"/>
                    <a:pt x="597692" y="3459498"/>
                    <a:pt x="256154" y="2867936"/>
                  </a:cubicBezTo>
                  <a:lnTo>
                    <a:pt x="1911958" y="1911958"/>
                  </a:lnTo>
                  <a:lnTo>
                    <a:pt x="1911958" y="3823915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2657029" rIns="2015158" bIns="47193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C4BC11CF-7770-4467-AFA1-AEB36B566330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2867936 h 3823915"/>
                <a:gd name="connsiteX1" fmla="*/ 256154 w 3823915"/>
                <a:gd name="connsiteY1" fmla="*/ 955978 h 3823915"/>
                <a:gd name="connsiteX2" fmla="*/ 1911958 w 3823915"/>
                <a:gd name="connsiteY2" fmla="*/ 1911958 h 3823915"/>
                <a:gd name="connsiteX3" fmla="*/ 256154 w 3823915"/>
                <a:gd name="connsiteY3" fmla="*/ 2867936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2867936"/>
                  </a:moveTo>
                  <a:cubicBezTo>
                    <a:pt x="-85384" y="2276374"/>
                    <a:pt x="-85384" y="1547540"/>
                    <a:pt x="256154" y="955978"/>
                  </a:cubicBezTo>
                  <a:lnTo>
                    <a:pt x="1911958" y="1911958"/>
                  </a:lnTo>
                  <a:lnTo>
                    <a:pt x="256154" y="2867936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00" tIns="1583434" rIns="2666876" bIns="158343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600" kern="1200" dirty="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B882640A-DF27-40AA-91DC-16BFC720E8F2}"/>
                </a:ext>
              </a:extLst>
            </p:cNvPr>
            <p:cNvSpPr/>
            <p:nvPr/>
          </p:nvSpPr>
          <p:spPr>
            <a:xfrm>
              <a:off x="2171090" y="2883627"/>
              <a:ext cx="3823915" cy="3823915"/>
            </a:xfrm>
            <a:custGeom>
              <a:avLst/>
              <a:gdLst>
                <a:gd name="connsiteX0" fmla="*/ 256154 w 3823915"/>
                <a:gd name="connsiteY0" fmla="*/ 955979 h 3823915"/>
                <a:gd name="connsiteX1" fmla="*/ 1911958 w 3823915"/>
                <a:gd name="connsiteY1" fmla="*/ 0 h 3823915"/>
                <a:gd name="connsiteX2" fmla="*/ 1911958 w 3823915"/>
                <a:gd name="connsiteY2" fmla="*/ 1911958 h 3823915"/>
                <a:gd name="connsiteX3" fmla="*/ 256154 w 3823915"/>
                <a:gd name="connsiteY3" fmla="*/ 955979 h 38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3915" h="3823915">
                  <a:moveTo>
                    <a:pt x="256154" y="955979"/>
                  </a:moveTo>
                  <a:cubicBezTo>
                    <a:pt x="597692" y="364417"/>
                    <a:pt x="1228881" y="0"/>
                    <a:pt x="1911958" y="0"/>
                  </a:cubicBezTo>
                  <a:lnTo>
                    <a:pt x="1911958" y="1911958"/>
                  </a:lnTo>
                  <a:lnTo>
                    <a:pt x="256154" y="955979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909" tIns="471935" rIns="2015158" bIns="265703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4900" kern="1200" dirty="0"/>
            </a:p>
          </p:txBody>
        </p:sp>
      </p:grpSp>
      <p:sp>
        <p:nvSpPr>
          <p:cNvPr id="30" name="Ellipsi 29">
            <a:extLst>
              <a:ext uri="{FF2B5EF4-FFF2-40B4-BE49-F238E27FC236}">
                <a16:creationId xmlns:a16="http://schemas.microsoft.com/office/drawing/2014/main" id="{500E698E-F20F-4B3C-AE78-C8FDA16D5A68}"/>
              </a:ext>
            </a:extLst>
          </p:cNvPr>
          <p:cNvSpPr/>
          <p:nvPr/>
        </p:nvSpPr>
        <p:spPr>
          <a:xfrm>
            <a:off x="3271925" y="3355201"/>
            <a:ext cx="2448272" cy="2203444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D26B5D56-F981-43B9-88FF-6758AF00D789}"/>
              </a:ext>
            </a:extLst>
          </p:cNvPr>
          <p:cNvSpPr txBox="1"/>
          <p:nvPr/>
        </p:nvSpPr>
        <p:spPr>
          <a:xfrm>
            <a:off x="3559957" y="404647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HYVÄ, TASAPAINOINEN JA SIVISTYNYT IHMINEN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A23AEBE5-EB7F-46F6-8948-A0F95DB5E767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3" name="Nuoli: Taipunut ylös 2">
              <a:extLst>
                <a:ext uri="{FF2B5EF4-FFF2-40B4-BE49-F238E27FC236}">
                  <a16:creationId xmlns:a16="http://schemas.microsoft.com/office/drawing/2014/main" id="{57191CDC-B80E-4DB1-B2E7-1C8AFE6A08FC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>
              <a:hlinkClick r:id="rId3" action="ppaction://hlinksldjump" tooltip="Siirry valintaan"/>
              <a:extLst>
                <a:ext uri="{FF2B5EF4-FFF2-40B4-BE49-F238E27FC236}">
                  <a16:creationId xmlns:a16="http://schemas.microsoft.com/office/drawing/2014/main" id="{075DDC80-6BAD-4496-8E42-32BE6583CEC5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624736" cy="710952"/>
          </a:xfrm>
        </p:spPr>
        <p:txBody>
          <a:bodyPr/>
          <a:lstStyle/>
          <a:p>
            <a:r>
              <a:rPr lang="fi-FI" dirty="0"/>
              <a:t>OPINTO-OHJAUS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755576" y="1257966"/>
            <a:ext cx="7427987" cy="6742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tIns="72000" b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ohjauksesta vastaavat yhdessä opinto-ohjaaja, ryhmänohjaajat sekä kaikki opiskelijan opettajat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384013" y="5122736"/>
            <a:ext cx="8496944" cy="132343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Henkilökohtainen, luokkamuotoinen, pienryhmä- ja vertaisohjaus tukevat opiskelijaa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kiinnostusten kartoittamisessa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vahvuuksien tunnistamisessa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urasuunnittelussa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valinta- ja ongelmatilanteiden ratkaisemisessa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14D3EE9-78A5-48E4-A52E-F976175FE6AC}"/>
              </a:ext>
            </a:extLst>
          </p:cNvPr>
          <p:cNvGrpSpPr/>
          <p:nvPr/>
        </p:nvGrpSpPr>
        <p:grpSpPr>
          <a:xfrm>
            <a:off x="84458" y="2565000"/>
            <a:ext cx="8975084" cy="2248569"/>
            <a:chOff x="84458" y="2869635"/>
            <a:chExt cx="8975084" cy="2248569"/>
          </a:xfrm>
        </p:grpSpPr>
        <p:sp>
          <p:nvSpPr>
            <p:cNvPr id="4" name="Raidallinen nuoli oikealle 3"/>
            <p:cNvSpPr/>
            <p:nvPr/>
          </p:nvSpPr>
          <p:spPr>
            <a:xfrm>
              <a:off x="251520" y="3407597"/>
              <a:ext cx="8808022" cy="1152128"/>
            </a:xfrm>
            <a:prstGeom prst="stripedRight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Vuokaaviosymboli: Reikänauha 4"/>
            <p:cNvSpPr/>
            <p:nvPr/>
          </p:nvSpPr>
          <p:spPr>
            <a:xfrm>
              <a:off x="755576" y="2957964"/>
              <a:ext cx="1621197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Henkilö-kohtainen opiskelu-suunnitelma</a:t>
              </a:r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84458" y="3762991"/>
              <a:ext cx="599110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9. </a:t>
              </a:r>
              <a:r>
                <a:rPr lang="fi-FI" b="1" dirty="0" err="1"/>
                <a:t>lk</a:t>
              </a:r>
              <a:endParaRPr lang="fi-FI" b="1" dirty="0"/>
            </a:p>
          </p:txBody>
        </p:sp>
        <p:sp>
          <p:nvSpPr>
            <p:cNvPr id="47" name="Tekstiruutu 46"/>
            <p:cNvSpPr txBox="1"/>
            <p:nvPr/>
          </p:nvSpPr>
          <p:spPr>
            <a:xfrm>
              <a:off x="5873016" y="3807191"/>
              <a:ext cx="43204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yo</a:t>
              </a:r>
            </a:p>
          </p:txBody>
        </p:sp>
        <p:sp>
          <p:nvSpPr>
            <p:cNvPr id="11" name="Vuokaaviosymboli: Reikänauha 10"/>
            <p:cNvSpPr/>
            <p:nvPr/>
          </p:nvSpPr>
          <p:spPr>
            <a:xfrm>
              <a:off x="4197011" y="2903541"/>
              <a:ext cx="1513661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Suunnitelma jatko-opintoihin sekä urasuunnitelma</a:t>
              </a:r>
            </a:p>
          </p:txBody>
        </p:sp>
        <p:sp>
          <p:nvSpPr>
            <p:cNvPr id="12" name="Vuokaaviosymboli: Reikänauha 11"/>
            <p:cNvSpPr/>
            <p:nvPr/>
          </p:nvSpPr>
          <p:spPr>
            <a:xfrm>
              <a:off x="2516288" y="2911737"/>
              <a:ext cx="1513661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Suunnitelma yo-tutkinnon suorittamiseen</a:t>
              </a:r>
            </a:p>
          </p:txBody>
        </p:sp>
        <p:sp>
          <p:nvSpPr>
            <p:cNvPr id="13" name="Vuokaaviosymboli: Reikänauha 12">
              <a:extLst>
                <a:ext uri="{FF2B5EF4-FFF2-40B4-BE49-F238E27FC236}">
                  <a16:creationId xmlns:a16="http://schemas.microsoft.com/office/drawing/2014/main" id="{82B0D418-41BB-419B-9D21-B9194BEF9067}"/>
                </a:ext>
              </a:extLst>
            </p:cNvPr>
            <p:cNvSpPr/>
            <p:nvPr/>
          </p:nvSpPr>
          <p:spPr>
            <a:xfrm>
              <a:off x="6454285" y="2869635"/>
              <a:ext cx="1862131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Opiskelupaikkaa vailla olevilla oikeus saada ohjausta seuraavan vuoden aikana</a:t>
              </a:r>
            </a:p>
          </p:txBody>
        </p:sp>
      </p:grp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F25EF6D-7C54-482A-9972-FDC616B1E22E}"/>
              </a:ext>
            </a:extLst>
          </p:cNvPr>
          <p:cNvSpPr txBox="1"/>
          <p:nvPr/>
        </p:nvSpPr>
        <p:spPr>
          <a:xfrm>
            <a:off x="180000" y="2183179"/>
            <a:ext cx="8458486" cy="307777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 Rounded MT Bold" panose="020F0704030504030204" pitchFamily="34" charset="0"/>
              </a:rPr>
              <a:t>Opiskelija laatii henkilökohtaisen opintosuunnitelman, jota päivitetään opintojen edetessä: </a:t>
            </a:r>
          </a:p>
        </p:txBody>
      </p:sp>
    </p:spTree>
    <p:extLst>
      <p:ext uri="{BB962C8B-B14F-4D97-AF65-F5344CB8AC3E}">
        <p14:creationId xmlns:p14="http://schemas.microsoft.com/office/powerpoint/2010/main" val="732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3689" y="116632"/>
            <a:ext cx="5544616" cy="710952"/>
          </a:xfrm>
        </p:spPr>
        <p:txBody>
          <a:bodyPr/>
          <a:lstStyle/>
          <a:p>
            <a:r>
              <a:rPr lang="fi-FI" dirty="0"/>
              <a:t>MIKSI LUKIOON</a:t>
            </a:r>
          </a:p>
        </p:txBody>
      </p:sp>
      <p:sp>
        <p:nvSpPr>
          <p:cNvPr id="6" name="Kaari 5"/>
          <p:cNvSpPr/>
          <p:nvPr/>
        </p:nvSpPr>
        <p:spPr>
          <a:xfrm>
            <a:off x="-1220210" y="1603426"/>
            <a:ext cx="4536504" cy="4896544"/>
          </a:xfrm>
          <a:prstGeom prst="arc">
            <a:avLst>
              <a:gd name="adj1" fmla="val 16200000"/>
              <a:gd name="adj2" fmla="val 4733374"/>
            </a:avLst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1475656" y="1453488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/>
        </p:nvGrpSpPr>
        <p:grpSpPr>
          <a:xfrm>
            <a:off x="1482558" y="1236778"/>
            <a:ext cx="7307509" cy="968087"/>
            <a:chOff x="1482558" y="1289013"/>
            <a:chExt cx="6202668" cy="774620"/>
          </a:xfrm>
          <a:solidFill>
            <a:schemeClr val="accent3"/>
          </a:solidFill>
        </p:grpSpPr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 rot="10800000">
              <a:off x="1482558" y="1289013"/>
              <a:ext cx="5617267" cy="738808"/>
            </a:xfrm>
            <a:prstGeom prst="flowChartOnlineStorage">
              <a:avLst/>
            </a:prstGeom>
            <a:grpFill/>
            <a:ln w="3810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endParaRPr lang="fi-FI" b="1" dirty="0"/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endParaRPr lang="fi-FI" b="1" dirty="0"/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endParaRPr lang="fi-FI" b="1" dirty="0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591780" y="1324826"/>
              <a:ext cx="5093446" cy="738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r>
                <a:rPr lang="fi-FI" b="1" u="sng" dirty="0"/>
                <a:t>Saat hyvän yleissivistyksen ja sydämen sivistystä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b="1" dirty="0"/>
                <a:t>eväät elinikäiselle oppimiselle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b="1" dirty="0"/>
                <a:t>pohjan henkiselle kasvulle ja kulttuurille</a:t>
              </a:r>
            </a:p>
          </p:txBody>
        </p:sp>
      </p:grpSp>
      <p:sp>
        <p:nvSpPr>
          <p:cNvPr id="44" name="Ellipsi 43"/>
          <p:cNvSpPr/>
          <p:nvPr/>
        </p:nvSpPr>
        <p:spPr>
          <a:xfrm>
            <a:off x="2944918" y="3656118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Ellipsi 47"/>
          <p:cNvSpPr/>
          <p:nvPr/>
        </p:nvSpPr>
        <p:spPr>
          <a:xfrm>
            <a:off x="2699792" y="4956307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102" name="Ryhmä 4101"/>
          <p:cNvGrpSpPr/>
          <p:nvPr/>
        </p:nvGrpSpPr>
        <p:grpSpPr>
          <a:xfrm>
            <a:off x="2771800" y="4736237"/>
            <a:ext cx="6018268" cy="1140723"/>
            <a:chOff x="2771800" y="4653136"/>
            <a:chExt cx="5760640" cy="1022658"/>
          </a:xfrm>
        </p:grpSpPr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 rot="10800000">
              <a:off x="2771800" y="4653136"/>
              <a:ext cx="5760640" cy="923330"/>
            </a:xfrm>
            <a:prstGeom prst="flowChartOnlineStorag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endParaRPr lang="fi-FI" b="1" dirty="0"/>
            </a:p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endParaRPr lang="fi-FI" b="1" dirty="0"/>
            </a:p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endParaRPr lang="fi-FI" b="1" dirty="0"/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3736757" y="4667569"/>
              <a:ext cx="4679841" cy="1008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r>
                <a:rPr lang="fi-FI" b="1" u="sng" dirty="0"/>
                <a:t>Saat virikkeellisen ympäristön kasvaa nuoresta aikuiseksi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sz="1600" b="1" dirty="0"/>
                <a:t>opit tuntemaan vahvuutesi ja kasvat hyväksi sivistyneeksi ihmiseksi</a:t>
              </a:r>
            </a:p>
          </p:txBody>
        </p:sp>
      </p:grpSp>
      <p:sp>
        <p:nvSpPr>
          <p:cNvPr id="52" name="Ellipsi 51"/>
          <p:cNvSpPr/>
          <p:nvPr/>
        </p:nvSpPr>
        <p:spPr>
          <a:xfrm>
            <a:off x="1835696" y="6032379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3" name="Ryhmä 62"/>
          <p:cNvGrpSpPr/>
          <p:nvPr/>
        </p:nvGrpSpPr>
        <p:grpSpPr>
          <a:xfrm>
            <a:off x="1907704" y="5882474"/>
            <a:ext cx="6336704" cy="930526"/>
            <a:chOff x="1907704" y="5733254"/>
            <a:chExt cx="6336704" cy="930526"/>
          </a:xfrm>
          <a:solidFill>
            <a:schemeClr val="accent3"/>
          </a:solidFill>
        </p:grpSpPr>
        <p:sp>
          <p:nvSpPr>
            <p:cNvPr id="53" name="Vuokaaviosymboli: Tallennettu tieto 52"/>
            <p:cNvSpPr/>
            <p:nvPr/>
          </p:nvSpPr>
          <p:spPr>
            <a:xfrm rot="10800000">
              <a:off x="1907704" y="5733254"/>
              <a:ext cx="6336704" cy="925012"/>
            </a:xfrm>
            <a:prstGeom prst="flowChartOnlineStorage">
              <a:avLst/>
            </a:prstGeom>
            <a:grpFill/>
            <a:ln w="38100"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4" name="Suorakulmio 53"/>
            <p:cNvSpPr/>
            <p:nvPr/>
          </p:nvSpPr>
          <p:spPr>
            <a:xfrm>
              <a:off x="2987824" y="5818036"/>
              <a:ext cx="5184576" cy="8457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r>
                <a:rPr lang="fi-FI" b="1" u="sng" dirty="0"/>
                <a:t>Voit liittää opintoihisi muita suorituksia 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b="1" dirty="0"/>
                <a:t>korkeakouluopintoja, ammatillisia opintoja, kesä- ja verkko-opintoja, ulkomaiden opintoja</a:t>
              </a:r>
            </a:p>
          </p:txBody>
        </p:sp>
      </p:grpSp>
      <p:sp>
        <p:nvSpPr>
          <p:cNvPr id="55" name="Ellipsi 54"/>
          <p:cNvSpPr/>
          <p:nvPr/>
        </p:nvSpPr>
        <p:spPr>
          <a:xfrm>
            <a:off x="2663788" y="2474372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096" name="Ryhmä 4095"/>
          <p:cNvGrpSpPr/>
          <p:nvPr/>
        </p:nvGrpSpPr>
        <p:grpSpPr>
          <a:xfrm>
            <a:off x="2843808" y="2300739"/>
            <a:ext cx="5911558" cy="2265817"/>
            <a:chOff x="2843808" y="2217637"/>
            <a:chExt cx="5911558" cy="2265817"/>
          </a:xfrm>
        </p:grpSpPr>
        <p:grpSp>
          <p:nvGrpSpPr>
            <p:cNvPr id="62" name="Ryhmä 61"/>
            <p:cNvGrpSpPr/>
            <p:nvPr/>
          </p:nvGrpSpPr>
          <p:grpSpPr>
            <a:xfrm>
              <a:off x="2987824" y="3284983"/>
              <a:ext cx="5767542" cy="1198471"/>
              <a:chOff x="2987824" y="3284983"/>
              <a:chExt cx="5767542" cy="1198471"/>
            </a:xfrm>
          </p:grpSpPr>
          <p:sp>
            <p:nvSpPr>
              <p:cNvPr id="51" name="Vuokaaviosymboli: Tallennettu tieto 50"/>
              <p:cNvSpPr/>
              <p:nvPr/>
            </p:nvSpPr>
            <p:spPr>
              <a:xfrm rot="10800000">
                <a:off x="2987824" y="3284983"/>
                <a:ext cx="5767542" cy="1198470"/>
              </a:xfrm>
              <a:prstGeom prst="flowChartOnlineStorage">
                <a:avLst/>
              </a:prstGeom>
              <a:solidFill>
                <a:schemeClr val="accent3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6" name="Suorakulmio 45"/>
              <p:cNvSpPr/>
              <p:nvPr/>
            </p:nvSpPr>
            <p:spPr>
              <a:xfrm>
                <a:off x="4097046" y="3356992"/>
                <a:ext cx="4572000" cy="11264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r>
                  <a:rPr lang="fi-FI" b="1" u="sng" dirty="0"/>
                  <a:t>Saat hyvät eväät ylioppilaskirjoituksiin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monipuoliset kieliopinnot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vahvat matemaattiset taidot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laajat reaaliaineopinnot</a:t>
                </a:r>
              </a:p>
            </p:txBody>
          </p:sp>
        </p:grpSp>
        <p:grpSp>
          <p:nvGrpSpPr>
            <p:cNvPr id="47" name="Ryhmä 46"/>
            <p:cNvGrpSpPr/>
            <p:nvPr/>
          </p:nvGrpSpPr>
          <p:grpSpPr>
            <a:xfrm>
              <a:off x="2843808" y="2217637"/>
              <a:ext cx="5760640" cy="923330"/>
              <a:chOff x="2843808" y="2217637"/>
              <a:chExt cx="5760640" cy="923330"/>
            </a:xfrm>
          </p:grpSpPr>
          <p:sp>
            <p:nvSpPr>
              <p:cNvPr id="56" name="Text Box 23"/>
              <p:cNvSpPr txBox="1">
                <a:spLocks noChangeArrowheads="1"/>
              </p:cNvSpPr>
              <p:nvPr/>
            </p:nvSpPr>
            <p:spPr bwMode="auto">
              <a:xfrm rot="10800000">
                <a:off x="2843808" y="2217637"/>
                <a:ext cx="5760640" cy="923330"/>
              </a:xfrm>
              <a:prstGeom prst="flowChartOnlineStorag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algn="ctr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endParaRPr lang="fi-FI" b="1" dirty="0"/>
              </a:p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endParaRPr lang="fi-FI" b="1" dirty="0"/>
              </a:p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endParaRPr lang="fi-FI" b="1" dirty="0"/>
              </a:p>
            </p:txBody>
          </p:sp>
          <p:sp>
            <p:nvSpPr>
              <p:cNvPr id="57" name="Suorakulmio 56"/>
              <p:cNvSpPr/>
              <p:nvPr/>
            </p:nvSpPr>
            <p:spPr>
              <a:xfrm>
                <a:off x="3779912" y="2276872"/>
                <a:ext cx="4752528" cy="855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r>
                  <a:rPr lang="fi-FI" b="1" u="sng" dirty="0"/>
                  <a:t>Saat hyvät valmiudet jatko-opintoihin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lukio on valtaväylä yliopistoon ja korkeakouluihin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saat lisäaikaa miettiä uravalintaasi</a:t>
                </a:r>
              </a:p>
            </p:txBody>
          </p:sp>
        </p:grp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F6197E0D-C214-4988-AD58-553F554D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" r="6969"/>
          <a:stretch/>
        </p:blipFill>
        <p:spPr>
          <a:xfrm>
            <a:off x="351304" y="3101209"/>
            <a:ext cx="2124236" cy="1351998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9A4FD823-B90D-4535-BEC9-B519975BA939}"/>
              </a:ext>
            </a:extLst>
          </p:cNvPr>
          <p:cNvSpPr/>
          <p:nvPr/>
        </p:nvSpPr>
        <p:spPr>
          <a:xfrm>
            <a:off x="53026" y="2653825"/>
            <a:ext cx="2801882" cy="220239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2771800" y="2348880"/>
            <a:ext cx="3566516" cy="34563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5760"/>
            <a:ext cx="6624736" cy="710952"/>
          </a:xfrm>
        </p:spPr>
        <p:txBody>
          <a:bodyPr/>
          <a:lstStyle/>
          <a:p>
            <a:r>
              <a:rPr lang="fi-FI" dirty="0"/>
              <a:t>OPINTOJAKSOJEN VALINNAT</a:t>
            </a:r>
          </a:p>
        </p:txBody>
      </p:sp>
      <p:sp>
        <p:nvSpPr>
          <p:cNvPr id="5" name="Rengas 4"/>
          <p:cNvSpPr/>
          <p:nvPr/>
        </p:nvSpPr>
        <p:spPr>
          <a:xfrm>
            <a:off x="2483768" y="2060848"/>
            <a:ext cx="4201294" cy="4032448"/>
          </a:xfrm>
          <a:prstGeom prst="donut">
            <a:avLst>
              <a:gd name="adj" fmla="val 102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1403649" y="1375401"/>
            <a:ext cx="7388928" cy="4282055"/>
            <a:chOff x="1331640" y="1421672"/>
            <a:chExt cx="7388928" cy="4282055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6193672" y="2326465"/>
              <a:ext cx="2520256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Edellyttääkö opintojakso aiempia suorituksia</a:t>
              </a:r>
            </a:p>
          </p:txBody>
        </p:sp>
        <p:sp>
          <p:nvSpPr>
            <p:cNvPr id="40" name="AutoShape 67"/>
            <p:cNvSpPr>
              <a:spLocks noChangeArrowheads="1"/>
            </p:cNvSpPr>
            <p:nvPr/>
          </p:nvSpPr>
          <p:spPr bwMode="auto">
            <a:xfrm>
              <a:off x="6202446" y="4580015"/>
              <a:ext cx="2518122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Onko opintojakso tarjolla useamman kerran</a:t>
              </a:r>
            </a:p>
          </p:txBody>
        </p:sp>
        <p:sp>
          <p:nvSpPr>
            <p:cNvPr id="41" name="AutoShape 68"/>
            <p:cNvSpPr>
              <a:spLocks noChangeArrowheads="1"/>
            </p:cNvSpPr>
            <p:nvPr/>
          </p:nvSpPr>
          <p:spPr bwMode="auto">
            <a:xfrm>
              <a:off x="6447920" y="3628327"/>
              <a:ext cx="1908250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Onko opetus-ryhmässä tilaa</a:t>
              </a:r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1331640" y="1557053"/>
              <a:ext cx="2762317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Tarvitsetko opintoja ja tietoja yo-kirjoituksissa</a:t>
              </a: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4749118" y="1421672"/>
              <a:ext cx="2915816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Tarvitsetko opintojaksoa jatko-opinnoissasi</a:t>
              </a:r>
            </a:p>
          </p:txBody>
        </p:sp>
      </p:grpSp>
      <p:sp>
        <p:nvSpPr>
          <p:cNvPr id="6" name="Tekstiruutu 5"/>
          <p:cNvSpPr txBox="1"/>
          <p:nvPr/>
        </p:nvSpPr>
        <p:spPr>
          <a:xfrm>
            <a:off x="3203848" y="2924944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Lukiossa voit itse vaikuttaa opinto-ohjelmaasi ja lukujärjestykseesi</a:t>
            </a:r>
          </a:p>
        </p:txBody>
      </p:sp>
      <p:pic>
        <p:nvPicPr>
          <p:cNvPr id="3076" name="Picture 4" descr="C:\Users\Seppo\AppData\Local\Microsoft\Windows\Temporary Internet Files\Content.IE5\GKCQCBK3\1024px-Writing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85" y="4008777"/>
            <a:ext cx="2012511" cy="2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Ryhmä 7"/>
          <p:cNvGrpSpPr/>
          <p:nvPr/>
        </p:nvGrpSpPr>
        <p:grpSpPr>
          <a:xfrm>
            <a:off x="179513" y="2538661"/>
            <a:ext cx="6596356" cy="4256060"/>
            <a:chOff x="179513" y="2525105"/>
            <a:chExt cx="6596356" cy="4256060"/>
          </a:xfrm>
        </p:grpSpPr>
        <p:sp>
          <p:nvSpPr>
            <p:cNvPr id="43" name="AutoShape 69"/>
            <p:cNvSpPr>
              <a:spLocks noChangeArrowheads="1"/>
            </p:cNvSpPr>
            <p:nvPr/>
          </p:nvSpPr>
          <p:spPr bwMode="auto">
            <a:xfrm>
              <a:off x="3463501" y="5657453"/>
              <a:ext cx="3312368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Arvioi koko lukuvuoden opintomääräsi ja etenemisesi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357419" y="2525105"/>
              <a:ext cx="2448892" cy="1123712"/>
            </a:xfrm>
            <a:prstGeom prst="roundRect">
              <a:avLst/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Tutki opintojen sisältö opinto-oppaasta</a:t>
              </a:r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>
              <a:off x="179513" y="5117393"/>
              <a:ext cx="3024335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Onko lukujärjestyksessä riittävästi eri tyyppisiä oppiaineita</a:t>
              </a:r>
            </a:p>
          </p:txBody>
        </p:sp>
        <p:sp>
          <p:nvSpPr>
            <p:cNvPr id="49" name="AutoShape 42"/>
            <p:cNvSpPr>
              <a:spLocks noChangeArrowheads="1"/>
            </p:cNvSpPr>
            <p:nvPr/>
          </p:nvSpPr>
          <p:spPr bwMode="auto">
            <a:xfrm>
              <a:off x="179513" y="3991508"/>
              <a:ext cx="2448272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Millaiseksi tulee jakson lukujärjestys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5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8607DF62-C276-4BA2-BC65-022265D56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665224"/>
              </p:ext>
            </p:extLst>
          </p:nvPr>
        </p:nvGraphicFramePr>
        <p:xfrm>
          <a:off x="2196000" y="1813557"/>
          <a:ext cx="5267726" cy="429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55069" y="155854"/>
            <a:ext cx="6405310" cy="725884"/>
          </a:xfrm>
        </p:spPr>
        <p:txBody>
          <a:bodyPr/>
          <a:lstStyle/>
          <a:p>
            <a:r>
              <a:rPr lang="fi-FI" dirty="0"/>
              <a:t>MENESTYKSEN KEHÄ</a:t>
            </a:r>
          </a:p>
        </p:txBody>
      </p: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E109CC02-6AB8-4B3D-80C5-2345A262EFF9}"/>
              </a:ext>
            </a:extLst>
          </p:cNvPr>
          <p:cNvGrpSpPr/>
          <p:nvPr/>
        </p:nvGrpSpPr>
        <p:grpSpPr>
          <a:xfrm>
            <a:off x="5508000" y="1300423"/>
            <a:ext cx="3672000" cy="1624577"/>
            <a:chOff x="5393351" y="1371943"/>
            <a:chExt cx="3672000" cy="1828922"/>
          </a:xfrm>
        </p:grpSpPr>
        <p:sp>
          <p:nvSpPr>
            <p:cNvPr id="23" name="Saman puolen kulmista pyöristetty suorakulmio 22"/>
            <p:cNvSpPr/>
            <p:nvPr/>
          </p:nvSpPr>
          <p:spPr>
            <a:xfrm rot="5400000">
              <a:off x="6255781" y="509513"/>
              <a:ext cx="1828922" cy="35537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aman puolen kulmista pyöristetty suorakulmio 4"/>
            <p:cNvSpPr/>
            <p:nvPr/>
          </p:nvSpPr>
          <p:spPr>
            <a:xfrm>
              <a:off x="5566086" y="1566424"/>
              <a:ext cx="3499265" cy="149588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b="1" kern="1200" dirty="0">
                  <a:solidFill>
                    <a:srgbClr val="000000"/>
                  </a:solidFill>
                </a:rPr>
                <a:t> </a:t>
              </a:r>
              <a:r>
                <a:rPr lang="fi-FI" sz="1600" b="1" kern="1200" dirty="0">
                  <a:solidFill>
                    <a:srgbClr val="000000"/>
                  </a:solidFill>
                </a:rPr>
                <a:t>teen kotitehtävät säännöllisesti</a:t>
              </a:r>
              <a:endParaRPr lang="fi-FI" sz="1600" b="1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kern="1200" dirty="0">
                  <a:solidFill>
                    <a:srgbClr val="000000"/>
                  </a:solidFill>
                </a:rPr>
                <a:t> noudatan aikatauluja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kern="1200" dirty="0">
                  <a:solidFill>
                    <a:srgbClr val="000000"/>
                  </a:solidFill>
                </a:rPr>
                <a:t> en myöhästele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kern="1200" dirty="0">
                  <a:solidFill>
                    <a:srgbClr val="000000"/>
                  </a:solidFill>
                </a:rPr>
                <a:t> vältän aiheettomia poissaoloja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dirty="0">
                  <a:solidFill>
                    <a:srgbClr val="000000"/>
                  </a:solidFill>
                </a:rPr>
                <a:t> sitoudun lukio-opiskeluun</a:t>
              </a:r>
              <a:endParaRPr lang="fi-FI" sz="16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Saman puolen kulmista pyöristetty suorakulmio 8"/>
          <p:cNvSpPr/>
          <p:nvPr/>
        </p:nvSpPr>
        <p:spPr>
          <a:xfrm>
            <a:off x="151954" y="1239353"/>
            <a:ext cx="3700045" cy="1757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kern="1200" dirty="0">
                <a:solidFill>
                  <a:srgbClr val="000000"/>
                </a:solidFill>
              </a:rPr>
              <a:t> selvitän opintojakson tavoitteet</a:t>
            </a:r>
            <a:endParaRPr lang="fi-FI" sz="1600" b="1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dirty="0">
                <a:solidFill>
                  <a:srgbClr val="000000"/>
                </a:solidFill>
              </a:rPr>
              <a:t> laadin lukuaikataulun </a:t>
            </a:r>
            <a:r>
              <a:rPr lang="fi-FI" sz="1600" b="1" kern="1200" dirty="0">
                <a:solidFill>
                  <a:srgbClr val="000000"/>
                </a:solidFill>
              </a:rPr>
              <a:t>koeviikolle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kern="1200" dirty="0">
                <a:solidFill>
                  <a:srgbClr val="000000"/>
                </a:solidFill>
              </a:rPr>
              <a:t> suunnittelen jakson ohjelman 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kern="1200" dirty="0">
                <a:solidFill>
                  <a:srgbClr val="000000"/>
                </a:solidFill>
              </a:rPr>
              <a:t> tarkkailen koko lukuvuoden ohjelmaa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kern="1200" dirty="0">
                <a:solidFill>
                  <a:srgbClr val="000000"/>
                </a:solidFill>
              </a:rPr>
              <a:t> laadin yo-kirjoitusten hajautusaikataulun</a:t>
            </a:r>
            <a:endParaRPr lang="fi-FI" sz="1600" b="1" kern="1200" dirty="0"/>
          </a:p>
        </p:txBody>
      </p:sp>
      <p:grpSp>
        <p:nvGrpSpPr>
          <p:cNvPr id="17" name="Ryhmä 16"/>
          <p:cNvGrpSpPr/>
          <p:nvPr/>
        </p:nvGrpSpPr>
        <p:grpSpPr>
          <a:xfrm>
            <a:off x="4356146" y="5373000"/>
            <a:ext cx="4175854" cy="1379629"/>
            <a:chOff x="1284841" y="1660596"/>
            <a:chExt cx="4883166" cy="1193066"/>
          </a:xfrm>
          <a:solidFill>
            <a:srgbClr val="92D050"/>
          </a:solidFill>
        </p:grpSpPr>
        <p:sp>
          <p:nvSpPr>
            <p:cNvPr id="21" name="Saman puolen kulmista pyöristetty suorakulmio 20"/>
            <p:cNvSpPr/>
            <p:nvPr/>
          </p:nvSpPr>
          <p:spPr>
            <a:xfrm rot="5400000">
              <a:off x="3093888" y="-148451"/>
              <a:ext cx="1193066" cy="4811159"/>
            </a:xfrm>
            <a:prstGeom prst="roundRect">
              <a:avLst/>
            </a:prstGeom>
            <a:grpFill/>
            <a:ln w="76200"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aman puolen kulmista pyöristetty suorakulmio 6"/>
            <p:cNvSpPr/>
            <p:nvPr/>
          </p:nvSpPr>
          <p:spPr>
            <a:xfrm>
              <a:off x="1284841" y="1704670"/>
              <a:ext cx="4883166" cy="1076584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kern="1200" dirty="0">
                  <a:solidFill>
                    <a:srgbClr val="000000"/>
                  </a:solidFill>
                </a:rPr>
                <a:t> osallistun, kyselen, epäilen, olen utelias</a:t>
              </a:r>
              <a:endParaRPr lang="fi-FI" sz="1600" b="1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kern="1200" dirty="0">
                  <a:solidFill>
                    <a:srgbClr val="000000"/>
                  </a:solidFill>
                </a:rPr>
                <a:t> pyrin ymmärtämään asiat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kern="1200" dirty="0">
                  <a:solidFill>
                    <a:srgbClr val="000000"/>
                  </a:solidFill>
                </a:rPr>
                <a:t> kuuntelen aktiivisesti, käytän luovuuttani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b="1" dirty="0">
                  <a:solidFill>
                    <a:srgbClr val="000000"/>
                  </a:solidFill>
                </a:rPr>
                <a:t> teen muistiinpanoja ja kertailen asioita</a:t>
              </a:r>
              <a:endParaRPr lang="fi-FI" sz="1600" b="1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03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E0B03-5332-403F-BDC1-B5AB7D77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4624"/>
            <a:ext cx="6059016" cy="710952"/>
          </a:xfrm>
        </p:spPr>
        <p:txBody>
          <a:bodyPr/>
          <a:lstStyle/>
          <a:p>
            <a:r>
              <a:rPr lang="fi-FI" sz="2000" dirty="0"/>
              <a:t>LUKIOKOULUTUKSEN OPPIMÄÄRÄÄN SISÄLTYVÄT OPINNOT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0CC0EC0-1909-4E46-BFEE-32444A99CFF0}"/>
              </a:ext>
            </a:extLst>
          </p:cNvPr>
          <p:cNvSpPr txBox="1"/>
          <p:nvPr/>
        </p:nvSpPr>
        <p:spPr>
          <a:xfrm>
            <a:off x="265505" y="1446525"/>
            <a:ext cx="3658415" cy="52322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highlight>
                  <a:srgbClr val="FFFF00"/>
                </a:highlight>
              </a:rPr>
              <a:t>Äidinkielen ja kirjallisuuden, toisen kotimaisen kielen ja vieraiden kielten opinnot: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1FEA659-6D1A-44A0-B313-AAED0CFD463D}"/>
              </a:ext>
            </a:extLst>
          </p:cNvPr>
          <p:cNvSpPr txBox="1"/>
          <p:nvPr/>
        </p:nvSpPr>
        <p:spPr>
          <a:xfrm>
            <a:off x="179504" y="1960090"/>
            <a:ext cx="1656184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i-FI" sz="1200" b="1" dirty="0">
                <a:hlinkClick r:id="rId3" action="ppaction://hlinksldjump"/>
              </a:rPr>
              <a:t>Äidinkieli ja kirjallisuus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4" action="ppaction://hlinksldjump"/>
              </a:rPr>
              <a:t>A-kieli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4" action="ppaction://hlinksldjump"/>
              </a:rPr>
              <a:t>B1-kieli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5" action="ppaction://hlinksldjump"/>
              </a:rPr>
              <a:t>B2-kieli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5" action="ppaction://hlinksldjump"/>
              </a:rPr>
              <a:t>B3-kieli</a:t>
            </a:r>
            <a:endParaRPr lang="fi-FI" sz="1200" b="1" dirty="0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804765E-C259-4541-A3A4-7CA4BD744D42}"/>
              </a:ext>
            </a:extLst>
          </p:cNvPr>
          <p:cNvSpPr/>
          <p:nvPr/>
        </p:nvSpPr>
        <p:spPr>
          <a:xfrm>
            <a:off x="1794484" y="2072878"/>
            <a:ext cx="1656184" cy="233863"/>
          </a:xfrm>
          <a:prstGeom prst="roundRect">
            <a:avLst/>
          </a:prstGeom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12 opintopistettä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C898EB95-DF7B-468B-BAD7-51C308CD7204}"/>
              </a:ext>
            </a:extLst>
          </p:cNvPr>
          <p:cNvSpPr/>
          <p:nvPr/>
        </p:nvSpPr>
        <p:spPr>
          <a:xfrm>
            <a:off x="3492000" y="2072879"/>
            <a:ext cx="904773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6 op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3BA2BA7-B2E4-40EC-AC66-1050545F977B}"/>
              </a:ext>
            </a:extLst>
          </p:cNvPr>
          <p:cNvSpPr txBox="1"/>
          <p:nvPr/>
        </p:nvSpPr>
        <p:spPr>
          <a:xfrm>
            <a:off x="5119827" y="1446525"/>
            <a:ext cx="3080808" cy="30777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highlight>
                  <a:srgbClr val="FFFF00"/>
                </a:highlight>
              </a:rPr>
              <a:t>Humanistis-yhteiskunnalliset opinnot: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B3E3CC06-894D-4B11-B266-93F137C7EAF0}"/>
              </a:ext>
            </a:extLst>
          </p:cNvPr>
          <p:cNvSpPr txBox="1"/>
          <p:nvPr/>
        </p:nvSpPr>
        <p:spPr>
          <a:xfrm>
            <a:off x="4988363" y="1854333"/>
            <a:ext cx="1385380" cy="200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i-FI" sz="1200" b="1" dirty="0">
                <a:hlinkClick r:id="rId6" action="ppaction://hlinksldjump"/>
              </a:rPr>
              <a:t>Filosofia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6" action="ppaction://hlinksldjump"/>
              </a:rPr>
              <a:t>Psykologia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7" action="ppaction://hlinksldjump"/>
              </a:rPr>
              <a:t>Historia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7" action="ppaction://hlinksldjump"/>
              </a:rPr>
              <a:t>Yhteiskuntaoppi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8" action="ppaction://hlinksldjump"/>
              </a:rPr>
              <a:t>Uskonto /ET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r>
              <a:rPr lang="fi-FI" sz="1200" b="1" dirty="0">
                <a:hlinkClick r:id="rId9" action="ppaction://hlinksldjump"/>
              </a:rPr>
              <a:t>Terveystieto</a:t>
            </a:r>
            <a:endParaRPr lang="fi-FI" sz="1200" b="1" dirty="0"/>
          </a:p>
          <a:p>
            <a:pPr algn="r">
              <a:lnSpc>
                <a:spcPct val="150000"/>
              </a:lnSpc>
            </a:pPr>
            <a:endParaRPr lang="fi-FI" sz="1200" b="1" dirty="0"/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935662B6-4CD5-4652-A876-2DFD32ECAF46}"/>
              </a:ext>
            </a:extLst>
          </p:cNvPr>
          <p:cNvSpPr/>
          <p:nvPr/>
        </p:nvSpPr>
        <p:spPr>
          <a:xfrm>
            <a:off x="1794484" y="2348340"/>
            <a:ext cx="1656184" cy="233863"/>
          </a:xfrm>
          <a:prstGeom prst="roundRect">
            <a:avLst/>
          </a:prstGeom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12 opintopistettä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C11DA2E3-7CD7-41D1-8FB8-14048B91908D}"/>
              </a:ext>
            </a:extLst>
          </p:cNvPr>
          <p:cNvSpPr/>
          <p:nvPr/>
        </p:nvSpPr>
        <p:spPr>
          <a:xfrm>
            <a:off x="3501697" y="2342618"/>
            <a:ext cx="638303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op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4A83BA7A-CEAE-4991-9E44-120BCF46593F}"/>
              </a:ext>
            </a:extLst>
          </p:cNvPr>
          <p:cNvSpPr/>
          <p:nvPr/>
        </p:nvSpPr>
        <p:spPr>
          <a:xfrm>
            <a:off x="1794484" y="2634267"/>
            <a:ext cx="1409516" cy="233863"/>
          </a:xfrm>
          <a:prstGeom prst="roundRect">
            <a:avLst/>
          </a:prstGeom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10 opintopistettä</a:t>
            </a:r>
          </a:p>
        </p:txBody>
      </p:sp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7A86F25F-E447-4199-9DB4-626CEAA59293}"/>
              </a:ext>
            </a:extLst>
          </p:cNvPr>
          <p:cNvSpPr/>
          <p:nvPr/>
        </p:nvSpPr>
        <p:spPr>
          <a:xfrm>
            <a:off x="3255269" y="2634266"/>
            <a:ext cx="638303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op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B0B6B206-2159-448E-8DF1-D3E9CFCC00BA}"/>
              </a:ext>
            </a:extLst>
          </p:cNvPr>
          <p:cNvSpPr/>
          <p:nvPr/>
        </p:nvSpPr>
        <p:spPr>
          <a:xfrm>
            <a:off x="1799108" y="2916530"/>
            <a:ext cx="2264599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16 opintopistettä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006E6DA7-903F-46B5-A0C4-E38E6F13941F}"/>
              </a:ext>
            </a:extLst>
          </p:cNvPr>
          <p:cNvSpPr/>
          <p:nvPr/>
        </p:nvSpPr>
        <p:spPr>
          <a:xfrm>
            <a:off x="1794484" y="3199363"/>
            <a:ext cx="2264599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16 opintopistettä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785E6ABF-94ED-42D7-855C-5565AF90CA52}"/>
              </a:ext>
            </a:extLst>
          </p:cNvPr>
          <p:cNvSpPr/>
          <p:nvPr/>
        </p:nvSpPr>
        <p:spPr>
          <a:xfrm>
            <a:off x="142849" y="1328815"/>
            <a:ext cx="4392496" cy="237624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F9E942CC-77C2-402C-9551-4AD69BB673BE}"/>
              </a:ext>
            </a:extLst>
          </p:cNvPr>
          <p:cNvSpPr/>
          <p:nvPr/>
        </p:nvSpPr>
        <p:spPr>
          <a:xfrm>
            <a:off x="4904858" y="1346886"/>
            <a:ext cx="4131142" cy="237624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E3C1107F-DB70-4072-BFDD-3DDADC85161B}"/>
              </a:ext>
            </a:extLst>
          </p:cNvPr>
          <p:cNvSpPr/>
          <p:nvPr/>
        </p:nvSpPr>
        <p:spPr>
          <a:xfrm>
            <a:off x="7030364" y="1931933"/>
            <a:ext cx="638303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op</a:t>
            </a: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44595DA7-24B8-4151-BE40-BD958C5E1B6A}"/>
              </a:ext>
            </a:extLst>
          </p:cNvPr>
          <p:cNvSpPr/>
          <p:nvPr/>
        </p:nvSpPr>
        <p:spPr>
          <a:xfrm>
            <a:off x="6341078" y="3051454"/>
            <a:ext cx="638303" cy="233863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op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91E09C29-A15C-4FD5-91F7-CAF5FFC56D7C}"/>
              </a:ext>
            </a:extLst>
          </p:cNvPr>
          <p:cNvSpPr/>
          <p:nvPr/>
        </p:nvSpPr>
        <p:spPr>
          <a:xfrm>
            <a:off x="6341078" y="1933099"/>
            <a:ext cx="638303" cy="233863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op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60A20AD9-3CC3-4720-8AC9-4BFE79A1FD75}"/>
              </a:ext>
            </a:extLst>
          </p:cNvPr>
          <p:cNvSpPr/>
          <p:nvPr/>
        </p:nvSpPr>
        <p:spPr>
          <a:xfrm>
            <a:off x="6341078" y="2220917"/>
            <a:ext cx="390921" cy="233863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000" b="1" dirty="0">
                <a:solidFill>
                  <a:schemeClr val="tx1"/>
                </a:solidFill>
              </a:rPr>
              <a:t>2 op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955BE351-FF3C-477E-A3F5-71DBC14DD553}"/>
              </a:ext>
            </a:extLst>
          </p:cNvPr>
          <p:cNvSpPr/>
          <p:nvPr/>
        </p:nvSpPr>
        <p:spPr>
          <a:xfrm>
            <a:off x="6341078" y="3336837"/>
            <a:ext cx="390921" cy="233863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000" b="1" dirty="0">
                <a:solidFill>
                  <a:schemeClr val="tx1"/>
                </a:solidFill>
              </a:rPr>
              <a:t>2 op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6E6FEA2F-FA2C-4AF3-8BFD-C3CE7C8FBE47}"/>
              </a:ext>
            </a:extLst>
          </p:cNvPr>
          <p:cNvSpPr/>
          <p:nvPr/>
        </p:nvSpPr>
        <p:spPr>
          <a:xfrm>
            <a:off x="6341078" y="2500221"/>
            <a:ext cx="904773" cy="233863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6 op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C5A495DB-E3D2-431F-9794-D86686F14536}"/>
              </a:ext>
            </a:extLst>
          </p:cNvPr>
          <p:cNvSpPr/>
          <p:nvPr/>
        </p:nvSpPr>
        <p:spPr>
          <a:xfrm>
            <a:off x="6341078" y="2775325"/>
            <a:ext cx="904773" cy="233863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6 op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D4EE1DAE-BB54-4860-BEC3-B8DFE06DCFE9}"/>
              </a:ext>
            </a:extLst>
          </p:cNvPr>
          <p:cNvSpPr/>
          <p:nvPr/>
        </p:nvSpPr>
        <p:spPr>
          <a:xfrm>
            <a:off x="7305022" y="2504736"/>
            <a:ext cx="904773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6 op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57E1EA8C-9412-453B-9229-4114B9341C10}"/>
              </a:ext>
            </a:extLst>
          </p:cNvPr>
          <p:cNvSpPr/>
          <p:nvPr/>
        </p:nvSpPr>
        <p:spPr>
          <a:xfrm>
            <a:off x="6773674" y="2217075"/>
            <a:ext cx="1151037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8 op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F6832ACC-84CF-4FBA-BB51-4DB465F7CAA1}"/>
              </a:ext>
            </a:extLst>
          </p:cNvPr>
          <p:cNvSpPr/>
          <p:nvPr/>
        </p:nvSpPr>
        <p:spPr>
          <a:xfrm>
            <a:off x="7049598" y="3046376"/>
            <a:ext cx="1151037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8 op</a:t>
            </a:r>
          </a:p>
        </p:txBody>
      </p:sp>
      <p:sp>
        <p:nvSpPr>
          <p:cNvPr id="52" name="Suorakulmio: Pyöristetyt kulmat 51">
            <a:extLst>
              <a:ext uri="{FF2B5EF4-FFF2-40B4-BE49-F238E27FC236}">
                <a16:creationId xmlns:a16="http://schemas.microsoft.com/office/drawing/2014/main" id="{4F5E1B82-35C9-4301-9BCF-1E59201043EA}"/>
              </a:ext>
            </a:extLst>
          </p:cNvPr>
          <p:cNvSpPr/>
          <p:nvPr/>
        </p:nvSpPr>
        <p:spPr>
          <a:xfrm>
            <a:off x="6778512" y="3336836"/>
            <a:ext cx="638304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op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:a16="http://schemas.microsoft.com/office/drawing/2014/main" id="{030A8B11-9798-4645-99C8-8382E8E0DB15}"/>
              </a:ext>
            </a:extLst>
          </p:cNvPr>
          <p:cNvSpPr/>
          <p:nvPr/>
        </p:nvSpPr>
        <p:spPr>
          <a:xfrm>
            <a:off x="7305022" y="2771841"/>
            <a:ext cx="390921" cy="233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000" b="1" dirty="0">
                <a:solidFill>
                  <a:schemeClr val="tx1"/>
                </a:solidFill>
              </a:rPr>
              <a:t>2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7E5DFB23-77BE-4D2B-AD10-94267C54E94C}"/>
              </a:ext>
            </a:extLst>
          </p:cNvPr>
          <p:cNvGrpSpPr/>
          <p:nvPr/>
        </p:nvGrpSpPr>
        <p:grpSpPr>
          <a:xfrm>
            <a:off x="102846" y="3857013"/>
            <a:ext cx="8938308" cy="2379987"/>
            <a:chOff x="102846" y="4016879"/>
            <a:chExt cx="8938308" cy="2379987"/>
          </a:xfrm>
        </p:grpSpPr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DBE434D3-56CB-4B2C-B0FB-570635D7394F}"/>
                </a:ext>
              </a:extLst>
            </p:cNvPr>
            <p:cNvSpPr txBox="1"/>
            <p:nvPr/>
          </p:nvSpPr>
          <p:spPr>
            <a:xfrm>
              <a:off x="230544" y="4152707"/>
              <a:ext cx="3333344" cy="307777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i-FI" sz="1400" b="1" u="sng" dirty="0">
                  <a:highlight>
                    <a:srgbClr val="FFFF00"/>
                  </a:highlight>
                </a:rPr>
                <a:t>Matemaattis-luonnontieteelliset opinnot:</a:t>
              </a: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6C97363B-0D9C-4A7A-BBFF-2F2E8623D741}"/>
                </a:ext>
              </a:extLst>
            </p:cNvPr>
            <p:cNvSpPr txBox="1"/>
            <p:nvPr/>
          </p:nvSpPr>
          <p:spPr>
            <a:xfrm>
              <a:off x="143816" y="4501895"/>
              <a:ext cx="1476184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0" action="ppaction://hlinksldjump"/>
                </a:rPr>
                <a:t>Lyhyt matematiikka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0" action="ppaction://hlinksldjump"/>
                </a:rPr>
                <a:t>Pitkä matematiikka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1" action="ppaction://hlinksldjump"/>
                </a:rPr>
                <a:t>Biologia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1" action="ppaction://hlinksldjump"/>
                </a:rPr>
                <a:t>Maantiede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2" action="ppaction://hlinksldjump"/>
                </a:rPr>
                <a:t>Fysiikka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2" action="ppaction://hlinksldjump"/>
                </a:rPr>
                <a:t>Kemia</a:t>
              </a:r>
              <a:endParaRPr lang="fi-FI" sz="1200" b="1" dirty="0"/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1425CA92-4680-45AA-A32D-814FDB30CFCE}"/>
                </a:ext>
              </a:extLst>
            </p:cNvPr>
            <p:cNvSpPr txBox="1"/>
            <p:nvPr/>
          </p:nvSpPr>
          <p:spPr>
            <a:xfrm>
              <a:off x="5945042" y="4129223"/>
              <a:ext cx="2576752" cy="307777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i-FI" sz="1400" b="1" u="sng" dirty="0">
                  <a:highlight>
                    <a:srgbClr val="FFFF00"/>
                  </a:highlight>
                </a:rPr>
                <a:t>Taito- ja taideaineiden opinnot:</a:t>
              </a:r>
            </a:p>
          </p:txBody>
        </p:sp>
        <p:sp>
          <p:nvSpPr>
            <p:cNvPr id="25" name="Tekstiruutu 24">
              <a:extLst>
                <a:ext uri="{FF2B5EF4-FFF2-40B4-BE49-F238E27FC236}">
                  <a16:creationId xmlns:a16="http://schemas.microsoft.com/office/drawing/2014/main" id="{8568257A-9377-4E17-9D89-8DAE4437E7AA}"/>
                </a:ext>
              </a:extLst>
            </p:cNvPr>
            <p:cNvSpPr txBox="1"/>
            <p:nvPr/>
          </p:nvSpPr>
          <p:spPr>
            <a:xfrm>
              <a:off x="6373743" y="4406268"/>
              <a:ext cx="904774" cy="89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9" action="ppaction://hlinksldjump"/>
                </a:rPr>
                <a:t>Liikunta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3" action="ppaction://hlinksldjump"/>
                </a:rPr>
                <a:t>Musiikki</a:t>
              </a:r>
              <a:endParaRPr lang="fi-FI" sz="1200" b="1" dirty="0"/>
            </a:p>
            <a:p>
              <a:pPr algn="r">
                <a:lnSpc>
                  <a:spcPct val="150000"/>
                </a:lnSpc>
              </a:pPr>
              <a:r>
                <a:rPr lang="fi-FI" sz="1200" b="1" dirty="0">
                  <a:hlinkClick r:id="rId13" action="ppaction://hlinksldjump"/>
                </a:rPr>
                <a:t>Kuvataide</a:t>
              </a:r>
              <a:endParaRPr lang="fi-FI" sz="1200" b="1" dirty="0"/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1F9B9B22-0F8F-4034-A9D1-44D08E724648}"/>
                </a:ext>
              </a:extLst>
            </p:cNvPr>
            <p:cNvSpPr txBox="1"/>
            <p:nvPr/>
          </p:nvSpPr>
          <p:spPr>
            <a:xfrm>
              <a:off x="5942946" y="5471729"/>
              <a:ext cx="1390367" cy="307777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i-FI" sz="1400" b="1" u="sng" dirty="0">
                  <a:highlight>
                    <a:srgbClr val="FFFF00"/>
                  </a:highlight>
                  <a:hlinkClick r:id="rId14" action="ppaction://hlinksldjump"/>
                </a:rPr>
                <a:t>Opinto-ohjaus</a:t>
              </a:r>
              <a:r>
                <a:rPr lang="fi-FI" sz="1400" b="1" u="sng" dirty="0">
                  <a:highlight>
                    <a:srgbClr val="FFFF00"/>
                  </a:highlight>
                </a:rPr>
                <a:t>:</a:t>
              </a:r>
            </a:p>
          </p:txBody>
        </p:sp>
        <p:sp>
          <p:nvSpPr>
            <p:cNvPr id="32" name="Tekstiruutu 31">
              <a:extLst>
                <a:ext uri="{FF2B5EF4-FFF2-40B4-BE49-F238E27FC236}">
                  <a16:creationId xmlns:a16="http://schemas.microsoft.com/office/drawing/2014/main" id="{6811AEE7-E1B6-409A-859D-1FC74FE0CBF7}"/>
                </a:ext>
              </a:extLst>
            </p:cNvPr>
            <p:cNvSpPr txBox="1"/>
            <p:nvPr/>
          </p:nvSpPr>
          <p:spPr>
            <a:xfrm>
              <a:off x="5922678" y="5939494"/>
              <a:ext cx="1851491" cy="307777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i-FI" sz="1400" b="1" u="sng" dirty="0">
                  <a:highlight>
                    <a:srgbClr val="FFFF00"/>
                  </a:highlight>
                  <a:hlinkClick r:id="rId14" action="ppaction://hlinksldjump"/>
                </a:rPr>
                <a:t>Temaattiset opinnot:</a:t>
              </a:r>
              <a:endParaRPr lang="fi-FI" sz="1400" b="1" u="sng" dirty="0">
                <a:highlight>
                  <a:srgbClr val="FFFF00"/>
                </a:highlight>
              </a:endParaRPr>
            </a:p>
          </p:txBody>
        </p:sp>
        <p:sp>
          <p:nvSpPr>
            <p:cNvPr id="55" name="Suorakulmio: Pyöristetyt kulmat 54">
              <a:extLst>
                <a:ext uri="{FF2B5EF4-FFF2-40B4-BE49-F238E27FC236}">
                  <a16:creationId xmlns:a16="http://schemas.microsoft.com/office/drawing/2014/main" id="{BAC6A389-FA59-4E02-9E1C-7995D5727E3E}"/>
                </a:ext>
              </a:extLst>
            </p:cNvPr>
            <p:cNvSpPr/>
            <p:nvPr/>
          </p:nvSpPr>
          <p:spPr>
            <a:xfrm>
              <a:off x="1572889" y="4581000"/>
              <a:ext cx="1656184" cy="233863"/>
            </a:xfrm>
            <a:prstGeom prst="roundRect">
              <a:avLst/>
            </a:prstGeom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12 opintopistettä</a:t>
              </a:r>
            </a:p>
          </p:txBody>
        </p:sp>
        <p:sp>
          <p:nvSpPr>
            <p:cNvPr id="56" name="Suorakulmio: Pyöristetyt kulmat 55">
              <a:extLst>
                <a:ext uri="{FF2B5EF4-FFF2-40B4-BE49-F238E27FC236}">
                  <a16:creationId xmlns:a16="http://schemas.microsoft.com/office/drawing/2014/main" id="{61601089-30F5-4C32-9D8E-54BDA100111C}"/>
                </a:ext>
              </a:extLst>
            </p:cNvPr>
            <p:cNvSpPr/>
            <p:nvPr/>
          </p:nvSpPr>
          <p:spPr>
            <a:xfrm>
              <a:off x="3285617" y="4585404"/>
              <a:ext cx="63830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57" name="Suorakulmio: Pyöristetyt kulmat 56">
              <a:extLst>
                <a:ext uri="{FF2B5EF4-FFF2-40B4-BE49-F238E27FC236}">
                  <a16:creationId xmlns:a16="http://schemas.microsoft.com/office/drawing/2014/main" id="{7602BB72-4B8A-4104-ADA5-EF175BBB438F}"/>
                </a:ext>
              </a:extLst>
            </p:cNvPr>
            <p:cNvSpPr/>
            <p:nvPr/>
          </p:nvSpPr>
          <p:spPr>
            <a:xfrm>
              <a:off x="1571152" y="4867144"/>
              <a:ext cx="2743382" cy="233863"/>
            </a:xfrm>
            <a:prstGeom prst="roundRect">
              <a:avLst/>
            </a:prstGeom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20 opintopistettä</a:t>
              </a:r>
            </a:p>
          </p:txBody>
        </p:sp>
        <p:sp>
          <p:nvSpPr>
            <p:cNvPr id="58" name="Suorakulmio: Pyöristetyt kulmat 57">
              <a:extLst>
                <a:ext uri="{FF2B5EF4-FFF2-40B4-BE49-F238E27FC236}">
                  <a16:creationId xmlns:a16="http://schemas.microsoft.com/office/drawing/2014/main" id="{739A4CFC-D5FD-4282-B75F-6EFC61E03BAF}"/>
                </a:ext>
              </a:extLst>
            </p:cNvPr>
            <p:cNvSpPr/>
            <p:nvPr/>
          </p:nvSpPr>
          <p:spPr>
            <a:xfrm>
              <a:off x="4356349" y="4867144"/>
              <a:ext cx="90477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op</a:t>
              </a:r>
            </a:p>
          </p:txBody>
        </p:sp>
        <p:sp>
          <p:nvSpPr>
            <p:cNvPr id="59" name="Suorakulmio: Pyöristetyt kulmat 58">
              <a:extLst>
                <a:ext uri="{FF2B5EF4-FFF2-40B4-BE49-F238E27FC236}">
                  <a16:creationId xmlns:a16="http://schemas.microsoft.com/office/drawing/2014/main" id="{EBA87AC5-84E6-4A70-9001-44AEB59973BC}"/>
                </a:ext>
              </a:extLst>
            </p:cNvPr>
            <p:cNvSpPr/>
            <p:nvPr/>
          </p:nvSpPr>
          <p:spPr>
            <a:xfrm>
              <a:off x="1572889" y="5157473"/>
              <a:ext cx="638303" cy="233863"/>
            </a:xfrm>
            <a:prstGeom prst="roundRect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60" name="Suorakulmio: Pyöristetyt kulmat 59">
              <a:extLst>
                <a:ext uri="{FF2B5EF4-FFF2-40B4-BE49-F238E27FC236}">
                  <a16:creationId xmlns:a16="http://schemas.microsoft.com/office/drawing/2014/main" id="{C251045B-830B-4240-B34A-C44AB39295B9}"/>
                </a:ext>
              </a:extLst>
            </p:cNvPr>
            <p:cNvSpPr/>
            <p:nvPr/>
          </p:nvSpPr>
          <p:spPr>
            <a:xfrm>
              <a:off x="2277282" y="5165126"/>
              <a:ext cx="90477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op</a:t>
              </a:r>
            </a:p>
          </p:txBody>
        </p:sp>
        <p:sp>
          <p:nvSpPr>
            <p:cNvPr id="61" name="Suorakulmio: Pyöristetyt kulmat 60">
              <a:extLst>
                <a:ext uri="{FF2B5EF4-FFF2-40B4-BE49-F238E27FC236}">
                  <a16:creationId xmlns:a16="http://schemas.microsoft.com/office/drawing/2014/main" id="{955EE23F-22D1-4EF5-8129-CAED3C8EBC70}"/>
                </a:ext>
              </a:extLst>
            </p:cNvPr>
            <p:cNvSpPr/>
            <p:nvPr/>
          </p:nvSpPr>
          <p:spPr>
            <a:xfrm>
              <a:off x="2031018" y="5447802"/>
              <a:ext cx="90477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op</a:t>
              </a:r>
            </a:p>
          </p:txBody>
        </p:sp>
        <p:sp>
          <p:nvSpPr>
            <p:cNvPr id="62" name="Suorakulmio: Pyöristetyt kulmat 61">
              <a:extLst>
                <a:ext uri="{FF2B5EF4-FFF2-40B4-BE49-F238E27FC236}">
                  <a16:creationId xmlns:a16="http://schemas.microsoft.com/office/drawing/2014/main" id="{A7E6069E-4331-4801-82C2-8E745D0838CB}"/>
                </a:ext>
              </a:extLst>
            </p:cNvPr>
            <p:cNvSpPr/>
            <p:nvPr/>
          </p:nvSpPr>
          <p:spPr>
            <a:xfrm>
              <a:off x="1572889" y="5439380"/>
              <a:ext cx="390921" cy="233863"/>
            </a:xfrm>
            <a:prstGeom prst="roundRect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1000" b="1" dirty="0">
                  <a:solidFill>
                    <a:schemeClr val="tx1"/>
                  </a:solidFill>
                </a:rPr>
                <a:t>2 op</a:t>
              </a:r>
            </a:p>
          </p:txBody>
        </p:sp>
        <p:sp>
          <p:nvSpPr>
            <p:cNvPr id="63" name="Suorakulmio: Pyöristetyt kulmat 62">
              <a:extLst>
                <a:ext uri="{FF2B5EF4-FFF2-40B4-BE49-F238E27FC236}">
                  <a16:creationId xmlns:a16="http://schemas.microsoft.com/office/drawing/2014/main" id="{0A1B6974-E5B8-470F-AA46-4F651A3503CF}"/>
                </a:ext>
              </a:extLst>
            </p:cNvPr>
            <p:cNvSpPr/>
            <p:nvPr/>
          </p:nvSpPr>
          <p:spPr>
            <a:xfrm>
              <a:off x="1572889" y="5721287"/>
              <a:ext cx="390921" cy="233863"/>
            </a:xfrm>
            <a:prstGeom prst="roundRect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1000" b="1" dirty="0">
                  <a:solidFill>
                    <a:schemeClr val="tx1"/>
                  </a:solidFill>
                </a:rPr>
                <a:t>2 op</a:t>
              </a:r>
            </a:p>
          </p:txBody>
        </p:sp>
        <p:sp>
          <p:nvSpPr>
            <p:cNvPr id="64" name="Suorakulmio: Pyöristetyt kulmat 63">
              <a:extLst>
                <a:ext uri="{FF2B5EF4-FFF2-40B4-BE49-F238E27FC236}">
                  <a16:creationId xmlns:a16="http://schemas.microsoft.com/office/drawing/2014/main" id="{38EC2F10-ADA7-4E85-8E31-6D8B64637373}"/>
                </a:ext>
              </a:extLst>
            </p:cNvPr>
            <p:cNvSpPr/>
            <p:nvPr/>
          </p:nvSpPr>
          <p:spPr>
            <a:xfrm>
              <a:off x="1572889" y="5993761"/>
              <a:ext cx="390921" cy="233863"/>
            </a:xfrm>
            <a:prstGeom prst="roundRect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1000" b="1" dirty="0">
                  <a:solidFill>
                    <a:schemeClr val="tx1"/>
                  </a:solidFill>
                </a:rPr>
                <a:t>2 op</a:t>
              </a:r>
            </a:p>
          </p:txBody>
        </p:sp>
        <p:sp>
          <p:nvSpPr>
            <p:cNvPr id="65" name="Suorakulmio: Pyöristetyt kulmat 64">
              <a:extLst>
                <a:ext uri="{FF2B5EF4-FFF2-40B4-BE49-F238E27FC236}">
                  <a16:creationId xmlns:a16="http://schemas.microsoft.com/office/drawing/2014/main" id="{9FF80167-92D2-49B5-9B60-4C5092C1AE1E}"/>
                </a:ext>
              </a:extLst>
            </p:cNvPr>
            <p:cNvSpPr/>
            <p:nvPr/>
          </p:nvSpPr>
          <p:spPr>
            <a:xfrm>
              <a:off x="2031018" y="5721819"/>
              <a:ext cx="1656184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12 opintopistettä</a:t>
              </a:r>
            </a:p>
          </p:txBody>
        </p:sp>
        <p:sp>
          <p:nvSpPr>
            <p:cNvPr id="66" name="Suorakulmio: Pyöristetyt kulmat 65">
              <a:extLst>
                <a:ext uri="{FF2B5EF4-FFF2-40B4-BE49-F238E27FC236}">
                  <a16:creationId xmlns:a16="http://schemas.microsoft.com/office/drawing/2014/main" id="{AF9404AD-9628-4E17-AC89-2AD51D695986}"/>
                </a:ext>
              </a:extLst>
            </p:cNvPr>
            <p:cNvSpPr/>
            <p:nvPr/>
          </p:nvSpPr>
          <p:spPr>
            <a:xfrm>
              <a:off x="2031018" y="6003559"/>
              <a:ext cx="1151037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8 op</a:t>
              </a:r>
            </a:p>
          </p:txBody>
        </p:sp>
        <p:sp>
          <p:nvSpPr>
            <p:cNvPr id="67" name="Suorakulmio: Pyöristetyt kulmat 66">
              <a:extLst>
                <a:ext uri="{FF2B5EF4-FFF2-40B4-BE49-F238E27FC236}">
                  <a16:creationId xmlns:a16="http://schemas.microsoft.com/office/drawing/2014/main" id="{FD17A4BC-121D-4347-9108-73F84DA40EC1}"/>
                </a:ext>
              </a:extLst>
            </p:cNvPr>
            <p:cNvSpPr/>
            <p:nvPr/>
          </p:nvSpPr>
          <p:spPr>
            <a:xfrm>
              <a:off x="7233418" y="4473658"/>
              <a:ext cx="638303" cy="233863"/>
            </a:xfrm>
            <a:prstGeom prst="roundRect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68" name="Suorakulmio: Pyöristetyt kulmat 67">
              <a:extLst>
                <a:ext uri="{FF2B5EF4-FFF2-40B4-BE49-F238E27FC236}">
                  <a16:creationId xmlns:a16="http://schemas.microsoft.com/office/drawing/2014/main" id="{39CF3FD0-FC65-4300-B91D-E6A2D3A38E6B}"/>
                </a:ext>
              </a:extLst>
            </p:cNvPr>
            <p:cNvSpPr/>
            <p:nvPr/>
          </p:nvSpPr>
          <p:spPr>
            <a:xfrm>
              <a:off x="7915227" y="4478799"/>
              <a:ext cx="90477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op</a:t>
              </a:r>
            </a:p>
          </p:txBody>
        </p:sp>
        <p:sp>
          <p:nvSpPr>
            <p:cNvPr id="69" name="Suorakulmio: Pyöristetyt kulmat 68">
              <a:extLst>
                <a:ext uri="{FF2B5EF4-FFF2-40B4-BE49-F238E27FC236}">
                  <a16:creationId xmlns:a16="http://schemas.microsoft.com/office/drawing/2014/main" id="{B6667D8E-CE14-4CB1-A311-B20CD9522116}"/>
                </a:ext>
              </a:extLst>
            </p:cNvPr>
            <p:cNvSpPr/>
            <p:nvPr/>
          </p:nvSpPr>
          <p:spPr>
            <a:xfrm>
              <a:off x="7918353" y="4758973"/>
              <a:ext cx="63830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70" name="Suorakulmio: Pyöristetyt kulmat 69">
              <a:extLst>
                <a:ext uri="{FF2B5EF4-FFF2-40B4-BE49-F238E27FC236}">
                  <a16:creationId xmlns:a16="http://schemas.microsoft.com/office/drawing/2014/main" id="{B07B91FC-EE8C-474B-AD6A-6A5407D0B7E9}"/>
                </a:ext>
              </a:extLst>
            </p:cNvPr>
            <p:cNvSpPr/>
            <p:nvPr/>
          </p:nvSpPr>
          <p:spPr>
            <a:xfrm>
              <a:off x="7924711" y="5022700"/>
              <a:ext cx="63830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71" name="Suorakulmio: Pyöristetyt kulmat 70">
              <a:extLst>
                <a:ext uri="{FF2B5EF4-FFF2-40B4-BE49-F238E27FC236}">
                  <a16:creationId xmlns:a16="http://schemas.microsoft.com/office/drawing/2014/main" id="{6FAD4B42-6C58-4078-AD11-AC40D3221AEC}"/>
                </a:ext>
              </a:extLst>
            </p:cNvPr>
            <p:cNvSpPr/>
            <p:nvPr/>
          </p:nvSpPr>
          <p:spPr>
            <a:xfrm>
              <a:off x="7248601" y="5521531"/>
              <a:ext cx="638303" cy="233863"/>
            </a:xfrm>
            <a:prstGeom prst="roundRect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72" name="Suorakulmio: Pyöristetyt kulmat 71">
              <a:extLst>
                <a:ext uri="{FF2B5EF4-FFF2-40B4-BE49-F238E27FC236}">
                  <a16:creationId xmlns:a16="http://schemas.microsoft.com/office/drawing/2014/main" id="{E6A3F1E0-B152-4C2A-B9E2-B4F318702EF9}"/>
                </a:ext>
              </a:extLst>
            </p:cNvPr>
            <p:cNvSpPr/>
            <p:nvPr/>
          </p:nvSpPr>
          <p:spPr>
            <a:xfrm>
              <a:off x="7924711" y="5976822"/>
              <a:ext cx="904773" cy="2338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op</a:t>
              </a:r>
            </a:p>
          </p:txBody>
        </p:sp>
        <p:sp>
          <p:nvSpPr>
            <p:cNvPr id="73" name="Suorakulmio: Pyöristetyt kulmat 72">
              <a:extLst>
                <a:ext uri="{FF2B5EF4-FFF2-40B4-BE49-F238E27FC236}">
                  <a16:creationId xmlns:a16="http://schemas.microsoft.com/office/drawing/2014/main" id="{573F4645-2234-4971-A986-AC55C333744A}"/>
                </a:ext>
              </a:extLst>
            </p:cNvPr>
            <p:cNvSpPr/>
            <p:nvPr/>
          </p:nvSpPr>
          <p:spPr>
            <a:xfrm>
              <a:off x="102846" y="4020626"/>
              <a:ext cx="5405153" cy="2376240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Suorakulmio: Pyöristetyt kulmat 73">
              <a:extLst>
                <a:ext uri="{FF2B5EF4-FFF2-40B4-BE49-F238E27FC236}">
                  <a16:creationId xmlns:a16="http://schemas.microsoft.com/office/drawing/2014/main" id="{70664A76-3A00-446C-88D0-DB77F29F4661}"/>
                </a:ext>
              </a:extLst>
            </p:cNvPr>
            <p:cNvSpPr/>
            <p:nvPr/>
          </p:nvSpPr>
          <p:spPr>
            <a:xfrm>
              <a:off x="5792478" y="4016879"/>
              <a:ext cx="3248676" cy="2379987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Suorakulmio: Pyöristetyt kulmat 74">
              <a:extLst>
                <a:ext uri="{FF2B5EF4-FFF2-40B4-BE49-F238E27FC236}">
                  <a16:creationId xmlns:a16="http://schemas.microsoft.com/office/drawing/2014/main" id="{A5AD672A-71CD-412B-AFCB-BCFC42698BB0}"/>
                </a:ext>
              </a:extLst>
            </p:cNvPr>
            <p:cNvSpPr/>
            <p:nvPr/>
          </p:nvSpPr>
          <p:spPr>
            <a:xfrm>
              <a:off x="7238928" y="4749591"/>
              <a:ext cx="638303" cy="233863"/>
            </a:xfrm>
            <a:prstGeom prst="roundRect">
              <a:avLst/>
            </a:prstGeom>
            <a:gradFill>
              <a:gsLst>
                <a:gs pos="98500">
                  <a:srgbClr val="C09A28"/>
                </a:gs>
                <a:gs pos="97000">
                  <a:schemeClr val="accent6">
                    <a:lumMod val="75000"/>
                  </a:schemeClr>
                </a:gs>
                <a:gs pos="66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0" scaled="1"/>
            </a:gra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  <p:sp>
          <p:nvSpPr>
            <p:cNvPr id="76" name="Suorakulmio: Pyöristetyt kulmat 75">
              <a:extLst>
                <a:ext uri="{FF2B5EF4-FFF2-40B4-BE49-F238E27FC236}">
                  <a16:creationId xmlns:a16="http://schemas.microsoft.com/office/drawing/2014/main" id="{94C27BA7-2792-43F8-8142-8F2F00FC6D2E}"/>
                </a:ext>
              </a:extLst>
            </p:cNvPr>
            <p:cNvSpPr/>
            <p:nvPr/>
          </p:nvSpPr>
          <p:spPr>
            <a:xfrm>
              <a:off x="7245851" y="5030199"/>
              <a:ext cx="638303" cy="233863"/>
            </a:xfrm>
            <a:prstGeom prst="roundRect">
              <a:avLst/>
            </a:prstGeom>
            <a:gradFill flip="none" rotWithShape="1">
              <a:gsLst>
                <a:gs pos="56000">
                  <a:srgbClr val="92D050"/>
                </a:gs>
                <a:gs pos="76000">
                  <a:srgbClr val="AE801F"/>
                </a:gs>
                <a:gs pos="86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op</a:t>
              </a: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EB81582A-E073-4204-A702-D11DB149D167}"/>
              </a:ext>
            </a:extLst>
          </p:cNvPr>
          <p:cNvGrpSpPr/>
          <p:nvPr/>
        </p:nvGrpSpPr>
        <p:grpSpPr>
          <a:xfrm>
            <a:off x="1418674" y="6414553"/>
            <a:ext cx="6735846" cy="355476"/>
            <a:chOff x="1418674" y="6414553"/>
            <a:chExt cx="6735846" cy="355476"/>
          </a:xfrm>
        </p:grpSpPr>
        <p:sp>
          <p:nvSpPr>
            <p:cNvPr id="77" name="Nuoli: Viisikulmio 76">
              <a:hlinkClick r:id="rId15" action="ppaction://hlinksldjump" tooltip="Siirry arviointiin"/>
              <a:extLst>
                <a:ext uri="{FF2B5EF4-FFF2-40B4-BE49-F238E27FC236}">
                  <a16:creationId xmlns:a16="http://schemas.microsoft.com/office/drawing/2014/main" id="{AFAB0238-EF7D-46C7-B656-EE8DB3346BFC}"/>
                </a:ext>
              </a:extLst>
            </p:cNvPr>
            <p:cNvSpPr/>
            <p:nvPr/>
          </p:nvSpPr>
          <p:spPr>
            <a:xfrm>
              <a:off x="4140000" y="6414553"/>
              <a:ext cx="1203902" cy="35547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Arviointi</a:t>
              </a:r>
            </a:p>
          </p:txBody>
        </p:sp>
        <p:sp>
          <p:nvSpPr>
            <p:cNvPr id="78" name="Nuoli: Viisikulmio 77">
              <a:hlinkClick r:id="rId16" action="ppaction://hlinksldjump" tooltip="Siirry opinto-ohjaukseen"/>
              <a:extLst>
                <a:ext uri="{FF2B5EF4-FFF2-40B4-BE49-F238E27FC236}">
                  <a16:creationId xmlns:a16="http://schemas.microsoft.com/office/drawing/2014/main" id="{5609E5DD-D700-4B46-A0FA-76777D6C682A}"/>
                </a:ext>
              </a:extLst>
            </p:cNvPr>
            <p:cNvSpPr/>
            <p:nvPr/>
          </p:nvSpPr>
          <p:spPr>
            <a:xfrm>
              <a:off x="2798897" y="6414553"/>
              <a:ext cx="1203902" cy="35547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Ohjaus</a:t>
              </a:r>
            </a:p>
          </p:txBody>
        </p:sp>
        <p:sp>
          <p:nvSpPr>
            <p:cNvPr id="79" name="Nuoli: Viisikulmio 78">
              <a:hlinkClick r:id="rId17" action="ppaction://hlinksldjump" tooltip="Siirry laaja-alaiseen osaamiseen"/>
              <a:extLst>
                <a:ext uri="{FF2B5EF4-FFF2-40B4-BE49-F238E27FC236}">
                  <a16:creationId xmlns:a16="http://schemas.microsoft.com/office/drawing/2014/main" id="{89886A69-39A3-46C8-92AA-2162B3D9D398}"/>
                </a:ext>
              </a:extLst>
            </p:cNvPr>
            <p:cNvSpPr/>
            <p:nvPr/>
          </p:nvSpPr>
          <p:spPr>
            <a:xfrm>
              <a:off x="1418674" y="6414553"/>
              <a:ext cx="1203902" cy="35547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b="1" dirty="0"/>
                <a:t>Laaja-alainen osaaminen</a:t>
              </a:r>
            </a:p>
          </p:txBody>
        </p:sp>
        <p:sp>
          <p:nvSpPr>
            <p:cNvPr id="80" name="Nuoli: Viisikulmio 79">
              <a:hlinkClick r:id="rId18" action="ppaction://hlinksldjump" tooltip="Siirry lukion tavoitteisiin"/>
              <a:extLst>
                <a:ext uri="{FF2B5EF4-FFF2-40B4-BE49-F238E27FC236}">
                  <a16:creationId xmlns:a16="http://schemas.microsoft.com/office/drawing/2014/main" id="{6EBCE4BC-BED3-4205-8BA6-350273E97BEE}"/>
                </a:ext>
              </a:extLst>
            </p:cNvPr>
            <p:cNvSpPr/>
            <p:nvPr/>
          </p:nvSpPr>
          <p:spPr>
            <a:xfrm>
              <a:off x="6950618" y="6414553"/>
              <a:ext cx="1203902" cy="35547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Tavoitteita</a:t>
              </a:r>
            </a:p>
          </p:txBody>
        </p:sp>
        <p:sp>
          <p:nvSpPr>
            <p:cNvPr id="81" name="Nuoli: Viisikulmio 80">
              <a:hlinkClick r:id="rId19" action="ppaction://hlinksldjump" tooltip="Siirry turvalliseen opiskeluympäristöön"/>
              <a:extLst>
                <a:ext uri="{FF2B5EF4-FFF2-40B4-BE49-F238E27FC236}">
                  <a16:creationId xmlns:a16="http://schemas.microsoft.com/office/drawing/2014/main" id="{88CA0A18-C266-4A8B-9D35-D18051B16C89}"/>
                </a:ext>
              </a:extLst>
            </p:cNvPr>
            <p:cNvSpPr/>
            <p:nvPr/>
          </p:nvSpPr>
          <p:spPr>
            <a:xfrm>
              <a:off x="5507999" y="6414553"/>
              <a:ext cx="1203902" cy="35547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b="1" dirty="0"/>
                <a:t>Velvollisuuksia ja oikeuksia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77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6598773" cy="710952"/>
          </a:xfrm>
        </p:spPr>
        <p:txBody>
          <a:bodyPr/>
          <a:lstStyle/>
          <a:p>
            <a:r>
              <a:rPr lang="fi-FI" dirty="0"/>
              <a:t>LUKUVUODET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11674" y="1296633"/>
            <a:ext cx="5832408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lukio-opinnot suositellaan opiskeltavan 3 vuodessa</a:t>
            </a:r>
          </a:p>
        </p:txBody>
      </p:sp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752696269"/>
              </p:ext>
            </p:extLst>
          </p:nvPr>
        </p:nvGraphicFramePr>
        <p:xfrm>
          <a:off x="899592" y="2132856"/>
          <a:ext cx="806489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043608" y="2636912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1. lv.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411674" y="3687415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2. lv.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1411674" y="4695527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3. lv.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1115616" y="5775647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4. lv.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79712" y="2492896"/>
            <a:ext cx="501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lukioon perehtymistä ja opintojen suunnittelua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pääasiassa pakollisia opintoja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123728" y="3415061"/>
            <a:ext cx="6709990" cy="2894259"/>
            <a:chOff x="2123728" y="3415061"/>
            <a:chExt cx="6709990" cy="2894259"/>
          </a:xfrm>
        </p:grpSpPr>
        <p:sp>
          <p:nvSpPr>
            <p:cNvPr id="24" name="Tekstiruutu 23"/>
            <p:cNvSpPr txBox="1"/>
            <p:nvPr/>
          </p:nvSpPr>
          <p:spPr>
            <a:xfrm>
              <a:off x="2195736" y="3573016"/>
              <a:ext cx="3354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yo-kirjoitusten  suunnitelma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enemmän valinnaisia opintoja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2238550" y="4582869"/>
              <a:ext cx="28375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syksyn yo-kirjoitukset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jatko-opintojen suunnittelua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4932040" y="4581128"/>
              <a:ext cx="25867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penkkarit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kevään yo-kirjoitukset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lakkiaiset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123728" y="5724545"/>
              <a:ext cx="6332691" cy="584775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i-FI" sz="1600" b="1" dirty="0"/>
                <a:t>3½ tai 4 vuoden opiskelu vain, jos harrastukset vievät paljon aikaa, koulumenestys vaatii lisäaikaa tai opiskelet yhdistelmäopintoja</a:t>
              </a:r>
            </a:p>
          </p:txBody>
        </p:sp>
        <p:pic>
          <p:nvPicPr>
            <p:cNvPr id="14" name="Kuva 13" descr="DSC_0014.JPG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452320" y="4550814"/>
              <a:ext cx="1381398" cy="920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MCj04295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5214" y="3415061"/>
              <a:ext cx="758103" cy="1006371"/>
            </a:xfrm>
            <a:prstGeom prst="rect">
              <a:avLst/>
            </a:prstGeom>
            <a:noFill/>
          </p:spPr>
        </p:pic>
        <p:sp>
          <p:nvSpPr>
            <p:cNvPr id="18" name="Tekstiruutu 17"/>
            <p:cNvSpPr txBox="1"/>
            <p:nvPr/>
          </p:nvSpPr>
          <p:spPr>
            <a:xfrm>
              <a:off x="6304205" y="3501008"/>
              <a:ext cx="2444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vanhojen tanssit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mahdollista aloittaa yo-kirjoitukset</a:t>
              </a:r>
            </a:p>
          </p:txBody>
        </p:sp>
      </p:grpSp>
      <p:pic>
        <p:nvPicPr>
          <p:cNvPr id="1026" name="Picture 2" descr="C:\Users\Seppo\AppData\Local\Microsoft\Windows\INetCache\IE\HDMBSEO9\rasti_ruutuu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60" y="2262899"/>
            <a:ext cx="1044586" cy="101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6840760" cy="710952"/>
          </a:xfrm>
        </p:spPr>
        <p:txBody>
          <a:bodyPr/>
          <a:lstStyle/>
          <a:p>
            <a:r>
              <a:rPr lang="fi-FI" dirty="0"/>
              <a:t>OPISKELIJAVALINTA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79512" y="2039937"/>
            <a:ext cx="2736304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äidinkieli ja kirjallisuus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toinen kotimainen kieli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vieraat 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uskonto tai 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historia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yhteiskuntaoppi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matematiikka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fysiikka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biologia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terveystieto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maantieto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79513" y="1268760"/>
            <a:ext cx="2736303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Valintaperusteena peruskoulun päättötodistuksen keskiarvo</a:t>
            </a:r>
          </a:p>
        </p:txBody>
      </p:sp>
      <p:grpSp>
        <p:nvGrpSpPr>
          <p:cNvPr id="15" name="Ryhmä 14"/>
          <p:cNvGrpSpPr/>
          <p:nvPr/>
        </p:nvGrpSpPr>
        <p:grpSpPr>
          <a:xfrm>
            <a:off x="971600" y="5944982"/>
            <a:ext cx="7012554" cy="646331"/>
            <a:chOff x="827584" y="5949280"/>
            <a:chExt cx="7012554" cy="646331"/>
          </a:xfrm>
          <a:effectLst/>
        </p:grpSpPr>
        <p:pic>
          <p:nvPicPr>
            <p:cNvPr id="11" name="Picture 2" descr="Opintopolun logo">
              <a:hlinkClick r:id="rId2" tooltip="Katso lisää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949280"/>
              <a:ext cx="2548058" cy="57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iruutu 11"/>
            <p:cNvSpPr txBox="1"/>
            <p:nvPr/>
          </p:nvSpPr>
          <p:spPr>
            <a:xfrm>
              <a:off x="827584" y="5949280"/>
              <a:ext cx="4302454" cy="64633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Haku tapahtuu Opintopolun kautta sähköisesti kevään yhteishaussa</a:t>
              </a: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3131840" y="1989000"/>
            <a:ext cx="5832648" cy="2880320"/>
            <a:chOff x="3131840" y="2708920"/>
            <a:chExt cx="5832648" cy="2880320"/>
          </a:xfrm>
        </p:grpSpPr>
        <p:sp>
          <p:nvSpPr>
            <p:cNvPr id="3" name="Vuokaaviosymboli: Liitin 2"/>
            <p:cNvSpPr/>
            <p:nvPr/>
          </p:nvSpPr>
          <p:spPr>
            <a:xfrm>
              <a:off x="5148064" y="3396250"/>
              <a:ext cx="1584176" cy="170264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Vuokaaviosymboli: Vaihtoehtoinen käsittely 7"/>
            <p:cNvSpPr/>
            <p:nvPr/>
          </p:nvSpPr>
          <p:spPr>
            <a:xfrm>
              <a:off x="3419872" y="2852936"/>
              <a:ext cx="2217134" cy="919401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i-FI" sz="1600" b="1" dirty="0"/>
                <a:t>Joissakin lukioissa painotetaan yhtä tai useampaa oppiainetta</a:t>
              </a:r>
            </a:p>
          </p:txBody>
        </p:sp>
        <p:sp>
          <p:nvSpPr>
            <p:cNvPr id="9" name="Vuokaaviosymboli: Vaihtoehtoinen käsittely 8"/>
            <p:cNvSpPr/>
            <p:nvPr/>
          </p:nvSpPr>
          <p:spPr>
            <a:xfrm>
              <a:off x="6228184" y="4798238"/>
              <a:ext cx="2736304" cy="646986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i-FI" sz="1600" b="1" dirty="0"/>
                <a:t>Lukioissa voi olla myös pääsy- ja soveltuvuuskokeita </a:t>
              </a:r>
            </a:p>
          </p:txBody>
        </p:sp>
        <p:sp>
          <p:nvSpPr>
            <p:cNvPr id="10" name="Vuokaaviosymboli: Vaihtoehtoinen käsittely 9"/>
            <p:cNvSpPr/>
            <p:nvPr/>
          </p:nvSpPr>
          <p:spPr>
            <a:xfrm>
              <a:off x="6390125" y="2708920"/>
              <a:ext cx="2502355" cy="1191816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i-FI" sz="1600" b="1" dirty="0"/>
                <a:t>Lukiot voivat  huomioida myös muun koulutuksen, harrastukset tai muita lisänäyttöjä </a:t>
              </a:r>
            </a:p>
          </p:txBody>
        </p:sp>
        <p:sp>
          <p:nvSpPr>
            <p:cNvPr id="13" name="Vuokaaviosymboli: Vaihtoehtoinen käsittely 12"/>
            <p:cNvSpPr/>
            <p:nvPr/>
          </p:nvSpPr>
          <p:spPr>
            <a:xfrm>
              <a:off x="3131840" y="4669839"/>
              <a:ext cx="2520382" cy="919401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i-FI" sz="1600" b="1" dirty="0"/>
                <a:t>Lukiot voivat halutessaan määrätä etukäteen alarajan keskiarvolle</a:t>
              </a: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5292080" y="4077072"/>
              <a:ext cx="1307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Poikkeuksia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5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25760"/>
            <a:ext cx="6606277" cy="638944"/>
          </a:xfrm>
        </p:spPr>
        <p:txBody>
          <a:bodyPr/>
          <a:lstStyle/>
          <a:p>
            <a:r>
              <a:rPr lang="fi-FI" dirty="0"/>
              <a:t>ERITYISLUKIOT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259632" y="5877272"/>
            <a:ext cx="6844952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Muutkin lukiot voivat painottaa opetuksessaan tiettyjä erityisaloja tai aineita (esim. taide- ja taitoaineet, media, yrittäjyys, luonnontieteet tai kielet)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näissä noudatetaan kuitenkin valtakunnallisia oppimääriä</a:t>
            </a:r>
          </a:p>
        </p:txBody>
      </p:sp>
      <p:grpSp>
        <p:nvGrpSpPr>
          <p:cNvPr id="15" name="Ryhmä 14"/>
          <p:cNvGrpSpPr/>
          <p:nvPr/>
        </p:nvGrpSpPr>
        <p:grpSpPr>
          <a:xfrm>
            <a:off x="2123728" y="1988840"/>
            <a:ext cx="4201294" cy="3240360"/>
            <a:chOff x="2123728" y="1988840"/>
            <a:chExt cx="4201294" cy="3240360"/>
          </a:xfrm>
        </p:grpSpPr>
        <p:sp>
          <p:nvSpPr>
            <p:cNvPr id="3" name="Ellipsi 2"/>
            <p:cNvSpPr/>
            <p:nvPr/>
          </p:nvSpPr>
          <p:spPr>
            <a:xfrm>
              <a:off x="2267744" y="2138500"/>
              <a:ext cx="3972007" cy="30186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2699792" y="2723436"/>
              <a:ext cx="30243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Joillakin lukioilla on erityinen koulutustehtävä, jolloin lukion opetustarjonnassa korostuu tietty tehtäväalue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i-FI" sz="1600" b="1" dirty="0"/>
                <a:t> erityislukiot voivat poiketa valtakunnallisesta opetussuunnitelmasta</a:t>
              </a:r>
            </a:p>
          </p:txBody>
        </p:sp>
        <p:sp>
          <p:nvSpPr>
            <p:cNvPr id="6" name="Rengas 5"/>
            <p:cNvSpPr/>
            <p:nvPr/>
          </p:nvSpPr>
          <p:spPr>
            <a:xfrm>
              <a:off x="2123728" y="1988840"/>
              <a:ext cx="4201294" cy="3240360"/>
            </a:xfrm>
            <a:prstGeom prst="donut">
              <a:avLst>
                <a:gd name="adj" fmla="val 538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107504" y="1412776"/>
            <a:ext cx="8856984" cy="4104456"/>
            <a:chOff x="107504" y="1412776"/>
            <a:chExt cx="8856984" cy="4104456"/>
          </a:xfrm>
        </p:grpSpPr>
        <p:sp>
          <p:nvSpPr>
            <p:cNvPr id="8" name="Pyöristetty suorakulmio 7">
              <a:hlinkClick r:id="rId2" tooltip="Katso kansainvälinen lukiokoulutus"/>
            </p:cNvPr>
            <p:cNvSpPr/>
            <p:nvPr/>
          </p:nvSpPr>
          <p:spPr>
            <a:xfrm>
              <a:off x="6084168" y="2420888"/>
              <a:ext cx="2736304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Kansainväliset lukiot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Eurooppa-koulujen opetussuunnitelma</a:t>
              </a:r>
            </a:p>
          </p:txBody>
        </p:sp>
        <p:sp>
          <p:nvSpPr>
            <p:cNvPr id="9" name="Pyöristetty suorakulmio 8">
              <a:hlinkClick r:id="rId3" tooltip="Katso Steiner lukiot"/>
            </p:cNvPr>
            <p:cNvSpPr/>
            <p:nvPr/>
          </p:nvSpPr>
          <p:spPr>
            <a:xfrm>
              <a:off x="395536" y="4581128"/>
              <a:ext cx="2304256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Steinerkoulut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opiskelu steinerpedagogiikan mukaan</a:t>
              </a:r>
            </a:p>
          </p:txBody>
        </p:sp>
        <p:sp>
          <p:nvSpPr>
            <p:cNvPr id="7" name="Pyöristetty suorakulmio 6">
              <a:hlinkClick r:id="rId4" tooltip="Katso urheilulukiot"/>
            </p:cNvPr>
            <p:cNvSpPr/>
            <p:nvPr/>
          </p:nvSpPr>
          <p:spPr>
            <a:xfrm>
              <a:off x="4644008" y="1412776"/>
              <a:ext cx="2880320" cy="648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Urheilulukiot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voit yhdistää valmennuksen ja opetuksen</a:t>
              </a:r>
            </a:p>
          </p:txBody>
        </p:sp>
        <p:sp>
          <p:nvSpPr>
            <p:cNvPr id="10" name="Pyöristetty suorakulmio 9">
              <a:hlinkClick r:id="rId5" tooltip="Katso IB-lukiot"/>
            </p:cNvPr>
            <p:cNvSpPr/>
            <p:nvPr/>
          </p:nvSpPr>
          <p:spPr>
            <a:xfrm>
              <a:off x="5364088" y="4869160"/>
              <a:ext cx="2520280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IB-lukiot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IB-tutkintoon johtavaa englannin kielistä opetusta</a:t>
              </a:r>
            </a:p>
          </p:txBody>
        </p:sp>
        <p:sp>
          <p:nvSpPr>
            <p:cNvPr id="11" name="Pyöristetty suorakulmio 10">
              <a:hlinkClick r:id="rId6" tooltip="Katso Deutche Schule Helsinki"/>
            </p:cNvPr>
            <p:cNvSpPr/>
            <p:nvPr/>
          </p:nvSpPr>
          <p:spPr>
            <a:xfrm>
              <a:off x="6276544" y="3645024"/>
              <a:ext cx="2687944" cy="648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Helsingin saksalainen koulu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opetuskielenä saksa</a:t>
              </a:r>
            </a:p>
          </p:txBody>
        </p:sp>
        <p:sp>
          <p:nvSpPr>
            <p:cNvPr id="13" name="Pyöristetty suorakulmio 12">
              <a:hlinkClick r:id="rId7" tooltip="Katso Suomen Kristillinen yhteiskoulu"/>
            </p:cNvPr>
            <p:cNvSpPr/>
            <p:nvPr/>
          </p:nvSpPr>
          <p:spPr>
            <a:xfrm>
              <a:off x="107504" y="2924944"/>
              <a:ext cx="2088232" cy="648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Kristilliset lukiot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kristillisiin arvoihin perustuvaa opetusta</a:t>
              </a:r>
            </a:p>
          </p:txBody>
        </p:sp>
        <p:sp>
          <p:nvSpPr>
            <p:cNvPr id="14" name="Pyöristetty suorakulmio 13">
              <a:hlinkClick r:id="rId8" tooltip="Katso erityislukioita"/>
            </p:cNvPr>
            <p:cNvSpPr/>
            <p:nvPr/>
          </p:nvSpPr>
          <p:spPr>
            <a:xfrm>
              <a:off x="539552" y="1470724"/>
              <a:ext cx="2880320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Luonnontieteiden, kielten ja taideaineiden lukiot 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painotetaan erityisaluetta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1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6930770" cy="710952"/>
          </a:xfrm>
        </p:spPr>
        <p:txBody>
          <a:bodyPr/>
          <a:lstStyle/>
          <a:p>
            <a:r>
              <a:rPr lang="fi-FI" dirty="0"/>
              <a:t>YHDISTELMÄOPINNOT</a:t>
            </a:r>
          </a:p>
        </p:txBody>
      </p:sp>
      <p:sp>
        <p:nvSpPr>
          <p:cNvPr id="3" name="Nuoli vasemmalle, oikealle ja ylös 2"/>
          <p:cNvSpPr/>
          <p:nvPr/>
        </p:nvSpPr>
        <p:spPr>
          <a:xfrm rot="5400000">
            <a:off x="3167844" y="296652"/>
            <a:ext cx="2016224" cy="7272808"/>
          </a:xfrm>
          <a:prstGeom prst="leftRightUpArrow">
            <a:avLst>
              <a:gd name="adj1" fmla="val 14774"/>
              <a:gd name="adj2" fmla="val 14432"/>
              <a:gd name="adj3" fmla="val 1443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107504" y="1412776"/>
            <a:ext cx="2160240" cy="13974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179512" y="188721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Lukiokoulutus</a:t>
            </a:r>
          </a:p>
        </p:txBody>
      </p:sp>
      <p:sp>
        <p:nvSpPr>
          <p:cNvPr id="6" name="Pyöristetty suorakulmio 5">
            <a:hlinkClick r:id="rId2"/>
          </p:cNvPr>
          <p:cNvSpPr/>
          <p:nvPr/>
        </p:nvSpPr>
        <p:spPr>
          <a:xfrm>
            <a:off x="107504" y="4995173"/>
            <a:ext cx="2160240" cy="13755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-36512" y="533430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Ammatillinen koulutus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555776" y="5108991"/>
            <a:ext cx="65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perustutkinnon opiskelija voi valita lukiosta oppiaineita, jotka auttavat selviytymään yo-tutkinnosta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oikeus osallistua kirjoituksiin on 1 ½ vuoden opintojen jälkeen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lukio-opinnot parantavat valmiuksia korkeakouluopintoihin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555776" y="126876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lukion opiskelijalle hyväksytään myös ammatillisen perustutkinnon opintoja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u="sng" dirty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osaamisen tunnustamisella </a:t>
            </a:r>
            <a:r>
              <a:rPr lang="fi-FI" b="1" dirty="0"/>
              <a:t>voidaan muita opintoja lukea hyväksi ja korvata niillä lukion opintoja</a:t>
            </a:r>
          </a:p>
        </p:txBody>
      </p:sp>
      <p:grpSp>
        <p:nvGrpSpPr>
          <p:cNvPr id="33" name="Ryhmä 32"/>
          <p:cNvGrpSpPr/>
          <p:nvPr/>
        </p:nvGrpSpPr>
        <p:grpSpPr>
          <a:xfrm>
            <a:off x="2491242" y="2790296"/>
            <a:ext cx="2538036" cy="1888828"/>
            <a:chOff x="2275218" y="2668274"/>
            <a:chExt cx="2538036" cy="21061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Vuokaaviosymboli: Magneettilevy 31"/>
            <p:cNvSpPr/>
            <p:nvPr/>
          </p:nvSpPr>
          <p:spPr>
            <a:xfrm>
              <a:off x="2275218" y="2758195"/>
              <a:ext cx="2538036" cy="2016226"/>
            </a:xfrm>
            <a:prstGeom prst="flowChartTerminator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2423527" y="2668274"/>
              <a:ext cx="2357517" cy="1965043"/>
            </a:xfrm>
            <a:prstGeom prst="flowChartTermina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u="sng" dirty="0"/>
                <a:t>KAKSOISTUTKINTO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i-FI" sz="8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ammatillinen perustutkinto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ylioppilastutkinto</a:t>
              </a:r>
            </a:p>
          </p:txBody>
        </p:sp>
      </p:grpSp>
      <p:grpSp>
        <p:nvGrpSpPr>
          <p:cNvPr id="34" name="Ryhmä 33"/>
          <p:cNvGrpSpPr/>
          <p:nvPr/>
        </p:nvGrpSpPr>
        <p:grpSpPr>
          <a:xfrm>
            <a:off x="5433486" y="2662949"/>
            <a:ext cx="3042092" cy="2025516"/>
            <a:chOff x="5121924" y="2208426"/>
            <a:chExt cx="2684265" cy="2523752"/>
          </a:xfrm>
        </p:grpSpPr>
        <p:sp>
          <p:nvSpPr>
            <p:cNvPr id="35" name="Vuokaaviosymboli: Magneettilevy 34"/>
            <p:cNvSpPr/>
            <p:nvPr/>
          </p:nvSpPr>
          <p:spPr>
            <a:xfrm>
              <a:off x="5121924" y="2445925"/>
              <a:ext cx="2538036" cy="2286253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5148804" y="2208426"/>
              <a:ext cx="2657385" cy="2513115"/>
            </a:xfrm>
            <a:prstGeom prst="flowChartTermina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   </a:t>
              </a:r>
              <a:r>
                <a:rPr lang="fi-FI" b="1" u="sng" dirty="0"/>
                <a:t>KOLME TUTKINTOA</a:t>
              </a:r>
            </a:p>
            <a:p>
              <a:endParaRPr lang="fi-FI" sz="8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ammatillinen perustutkinto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ylioppilastutkinto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lukion päättötodistus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8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27" y="4875288"/>
            <a:ext cx="2459112" cy="175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i 6">
            <a:hlinkClick r:id="rId3" tooltip="Lautakunnan sivuille"/>
          </p:cNvPr>
          <p:cNvSpPr/>
          <p:nvPr/>
        </p:nvSpPr>
        <p:spPr>
          <a:xfrm>
            <a:off x="3278057" y="4351658"/>
            <a:ext cx="3542537" cy="227418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5007" y="200744"/>
            <a:ext cx="6079027" cy="710952"/>
          </a:xfrm>
        </p:spPr>
        <p:txBody>
          <a:bodyPr/>
          <a:lstStyle/>
          <a:p>
            <a:r>
              <a:rPr lang="fi-FI" dirty="0"/>
              <a:t>YLIOPPILASKIRJOITUKSET</a:t>
            </a:r>
          </a:p>
        </p:txBody>
      </p:sp>
      <p:grpSp>
        <p:nvGrpSpPr>
          <p:cNvPr id="5" name="Ryhmä 4"/>
          <p:cNvGrpSpPr/>
          <p:nvPr/>
        </p:nvGrpSpPr>
        <p:grpSpPr>
          <a:xfrm>
            <a:off x="4809232" y="1293622"/>
            <a:ext cx="4292601" cy="4232275"/>
            <a:chOff x="4816476" y="1701800"/>
            <a:chExt cx="4292601" cy="4232275"/>
          </a:xfrm>
        </p:grpSpPr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 rot="7024129">
              <a:off x="5664580" y="3216361"/>
              <a:ext cx="1126366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3">
                <a:lumMod val="5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rot="9411016">
              <a:off x="6216782" y="4043560"/>
              <a:ext cx="1008063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3">
                <a:lumMod val="5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 rot="12344669">
              <a:off x="6148297" y="4773936"/>
              <a:ext cx="1008063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3">
                <a:lumMod val="5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>
              <a:off x="4816476" y="1701800"/>
              <a:ext cx="4292601" cy="4232275"/>
              <a:chOff x="3034" y="1072"/>
              <a:chExt cx="2704" cy="2666"/>
            </a:xfrm>
          </p:grpSpPr>
          <p:sp>
            <p:nvSpPr>
              <p:cNvPr id="56" name="Text Box 42"/>
              <p:cNvSpPr txBox="1">
                <a:spLocks noChangeArrowheads="1"/>
              </p:cNvSpPr>
              <p:nvPr/>
            </p:nvSpPr>
            <p:spPr bwMode="auto">
              <a:xfrm>
                <a:off x="3034" y="2470"/>
                <a:ext cx="878" cy="837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69875" indent="-269875">
                  <a:buClr>
                    <a:schemeClr val="folHlink"/>
                  </a:buClr>
                  <a:buSzPct val="200000"/>
                </a:pPr>
                <a:r>
                  <a:rPr lang="fi-FI" sz="1200" dirty="0">
                    <a:latin typeface="Arial Rounded MT Bold" panose="020F0704030504030204" pitchFamily="34" charset="0"/>
                  </a:rPr>
                  <a:t>Muita kokeita niin, että tutkintoon kuuluu ainakin 5 koetta</a:t>
                </a:r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4513" y="2025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4467" y="2071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45" name="Oval 31"/>
              <p:cNvSpPr>
                <a:spLocks noChangeArrowheads="1"/>
              </p:cNvSpPr>
              <p:nvPr/>
            </p:nvSpPr>
            <p:spPr bwMode="auto">
              <a:xfrm>
                <a:off x="4332" y="2160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4377" y="2341"/>
                <a:ext cx="1089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Reaalikokeita</a:t>
                </a:r>
              </a:p>
            </p:txBody>
          </p:sp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4013" y="1072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3923" y="1163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3787" y="1253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53" name="Text Box 39"/>
              <p:cNvSpPr txBox="1">
                <a:spLocks noChangeArrowheads="1"/>
              </p:cNvSpPr>
              <p:nvPr/>
            </p:nvSpPr>
            <p:spPr bwMode="auto">
              <a:xfrm>
                <a:off x="3877" y="1389"/>
                <a:ext cx="1043" cy="40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fi-FI" sz="1800">
                    <a:latin typeface="Arial Rounded MT Bold" panose="020F0704030504030204" pitchFamily="34" charset="0"/>
                  </a:rPr>
                  <a:t>Kielten kokeita</a:t>
                </a:r>
              </a:p>
            </p:txBody>
          </p:sp>
          <p:sp>
            <p:nvSpPr>
              <p:cNvPr id="54" name="Oval 40"/>
              <p:cNvSpPr>
                <a:spLocks noChangeArrowheads="1"/>
              </p:cNvSpPr>
              <p:nvPr/>
            </p:nvSpPr>
            <p:spPr bwMode="auto">
              <a:xfrm>
                <a:off x="4226" y="3058"/>
                <a:ext cx="1225" cy="68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8100" algn="ctr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55" name="Text Box 41"/>
              <p:cNvSpPr txBox="1">
                <a:spLocks noChangeArrowheads="1"/>
              </p:cNvSpPr>
              <p:nvPr/>
            </p:nvSpPr>
            <p:spPr bwMode="auto">
              <a:xfrm>
                <a:off x="4332" y="3288"/>
                <a:ext cx="1088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Matematiikka</a:t>
                </a:r>
              </a:p>
            </p:txBody>
          </p:sp>
        </p:grpSp>
      </p:grpSp>
      <p:grpSp>
        <p:nvGrpSpPr>
          <p:cNvPr id="3" name="Ryhmä 2"/>
          <p:cNvGrpSpPr/>
          <p:nvPr/>
        </p:nvGrpSpPr>
        <p:grpSpPr>
          <a:xfrm>
            <a:off x="107629" y="5444828"/>
            <a:ext cx="3665861" cy="1092499"/>
            <a:chOff x="107629" y="5444828"/>
            <a:chExt cx="3665861" cy="1092499"/>
          </a:xfrm>
        </p:grpSpPr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452564" y="5695952"/>
              <a:ext cx="2320926" cy="841375"/>
              <a:chOff x="983" y="3588"/>
              <a:chExt cx="1462" cy="530"/>
            </a:xfrm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 flipH="1">
                <a:off x="1515" y="3603"/>
                <a:ext cx="930" cy="515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69875" indent="-269875">
                  <a:buClr>
                    <a:srgbClr val="CC3300"/>
                  </a:buClr>
                  <a:buSzPct val="200000"/>
                </a:pPr>
                <a:r>
                  <a:rPr lang="fi-FI" sz="1400" dirty="0">
                    <a:latin typeface="Arial Rounded MT Bold" panose="020F0704030504030204" pitchFamily="34" charset="0"/>
                  </a:rPr>
                  <a:t>	Kaikille pakollinen koe</a:t>
                </a: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 rot="21277788">
                <a:off x="983" y="3588"/>
                <a:ext cx="635" cy="272"/>
              </a:xfrm>
              <a:prstGeom prst="rightArrow">
                <a:avLst>
                  <a:gd name="adj1" fmla="val 50000"/>
                  <a:gd name="adj2" fmla="val 70864"/>
                </a:avLst>
              </a:prstGeom>
              <a:solidFill>
                <a:srgbClr val="CC3300"/>
              </a:solidFill>
              <a:ln w="38100" algn="ctr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anchor="ctr">
                <a:spAutoFit/>
              </a:bodyPr>
              <a:lstStyle/>
              <a:p>
                <a:endParaRPr lang="fi-FI"/>
              </a:p>
            </p:txBody>
          </p:sp>
        </p:grpSp>
        <p:grpSp>
          <p:nvGrpSpPr>
            <p:cNvPr id="58" name="Group 44"/>
            <p:cNvGrpSpPr>
              <a:grpSpLocks/>
            </p:cNvGrpSpPr>
            <p:nvPr/>
          </p:nvGrpSpPr>
          <p:grpSpPr bwMode="auto">
            <a:xfrm>
              <a:off x="107629" y="5444828"/>
              <a:ext cx="1944688" cy="1079500"/>
              <a:chOff x="272" y="3308"/>
              <a:chExt cx="1225" cy="680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272" y="3308"/>
                <a:ext cx="1225" cy="680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454" y="3532"/>
                <a:ext cx="1043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Äidinkieli</a:t>
                </a:r>
              </a:p>
            </p:txBody>
          </p:sp>
        </p:grpSp>
      </p:grpSp>
      <p:grpSp>
        <p:nvGrpSpPr>
          <p:cNvPr id="4" name="Ryhmä 3"/>
          <p:cNvGrpSpPr/>
          <p:nvPr/>
        </p:nvGrpSpPr>
        <p:grpSpPr>
          <a:xfrm>
            <a:off x="155706" y="1468247"/>
            <a:ext cx="5568951" cy="3343275"/>
            <a:chOff x="83206" y="1772910"/>
            <a:chExt cx="5568951" cy="3343275"/>
          </a:xfrm>
        </p:grpSpPr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2918028" y="3707378"/>
              <a:ext cx="1676541" cy="1123712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9875" indent="-269875">
                <a:buClr>
                  <a:schemeClr val="folHlink"/>
                </a:buClr>
                <a:buSzPct val="200000"/>
              </a:pPr>
              <a:r>
                <a:rPr lang="fi-FI" sz="1200" dirty="0">
                  <a:latin typeface="Arial Rounded MT Bold" panose="020F0704030504030204" pitchFamily="34" charset="0"/>
                </a:rPr>
                <a:t>Tutkintoosi tulee sisältyä näistä kokeista vähintään 3 koetta </a:t>
              </a: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1562523">
              <a:off x="1649103" y="3456584"/>
              <a:ext cx="1287450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 rot="3514048">
              <a:off x="2328238" y="2911287"/>
              <a:ext cx="1287450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 rot="6789064">
              <a:off x="3466311" y="2896370"/>
              <a:ext cx="1287450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 rot="20930888">
              <a:off x="1559198" y="4253935"/>
              <a:ext cx="1287450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grpSp>
          <p:nvGrpSpPr>
            <p:cNvPr id="82" name="Group 43"/>
            <p:cNvGrpSpPr>
              <a:grpSpLocks/>
            </p:cNvGrpSpPr>
            <p:nvPr/>
          </p:nvGrpSpPr>
          <p:grpSpPr bwMode="auto">
            <a:xfrm>
              <a:off x="83206" y="1772910"/>
              <a:ext cx="5568951" cy="3343275"/>
              <a:chOff x="22" y="961"/>
              <a:chExt cx="3508" cy="2106"/>
            </a:xfrm>
          </p:grpSpPr>
          <p:sp>
            <p:nvSpPr>
              <p:cNvPr id="87" name="Oval 10"/>
              <p:cNvSpPr>
                <a:spLocks noChangeArrowheads="1"/>
              </p:cNvSpPr>
              <p:nvPr/>
            </p:nvSpPr>
            <p:spPr bwMode="auto">
              <a:xfrm>
                <a:off x="22" y="2387"/>
                <a:ext cx="1180" cy="680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88" name="Oval 11"/>
              <p:cNvSpPr>
                <a:spLocks noChangeArrowheads="1"/>
              </p:cNvSpPr>
              <p:nvPr/>
            </p:nvSpPr>
            <p:spPr bwMode="auto">
              <a:xfrm>
                <a:off x="158" y="1596"/>
                <a:ext cx="1225" cy="680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89" name="Oval 12"/>
              <p:cNvSpPr>
                <a:spLocks noChangeArrowheads="1"/>
              </p:cNvSpPr>
              <p:nvPr/>
            </p:nvSpPr>
            <p:spPr bwMode="auto">
              <a:xfrm>
                <a:off x="944" y="961"/>
                <a:ext cx="1225" cy="680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0" name="Oval 13"/>
              <p:cNvSpPr>
                <a:spLocks noChangeArrowheads="1"/>
              </p:cNvSpPr>
              <p:nvPr/>
            </p:nvSpPr>
            <p:spPr bwMode="auto">
              <a:xfrm>
                <a:off x="2305" y="961"/>
                <a:ext cx="1225" cy="635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2" name="Text Box 20"/>
              <p:cNvSpPr txBox="1">
                <a:spLocks noChangeArrowheads="1"/>
              </p:cNvSpPr>
              <p:nvPr/>
            </p:nvSpPr>
            <p:spPr bwMode="auto">
              <a:xfrm>
                <a:off x="158" y="2614"/>
                <a:ext cx="998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endParaRPr lang="fi-FI" sz="2400"/>
              </a:p>
            </p:txBody>
          </p:sp>
          <p:sp>
            <p:nvSpPr>
              <p:cNvPr id="93" name="Text Box 22"/>
              <p:cNvSpPr txBox="1">
                <a:spLocks noChangeArrowheads="1"/>
              </p:cNvSpPr>
              <p:nvPr/>
            </p:nvSpPr>
            <p:spPr bwMode="auto">
              <a:xfrm>
                <a:off x="204" y="2568"/>
                <a:ext cx="1134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Vieras kieli</a:t>
                </a:r>
              </a:p>
            </p:txBody>
          </p:sp>
          <p:sp>
            <p:nvSpPr>
              <p:cNvPr id="94" name="Text Box 23"/>
              <p:cNvSpPr txBox="1">
                <a:spLocks noChangeArrowheads="1"/>
              </p:cNvSpPr>
              <p:nvPr/>
            </p:nvSpPr>
            <p:spPr bwMode="auto">
              <a:xfrm>
                <a:off x="204" y="1654"/>
                <a:ext cx="1089" cy="57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Toinen kotimainen kieli</a:t>
                </a:r>
              </a:p>
            </p:txBody>
          </p:sp>
          <p:sp>
            <p:nvSpPr>
              <p:cNvPr id="95" name="Text Box 24"/>
              <p:cNvSpPr txBox="1">
                <a:spLocks noChangeArrowheads="1"/>
              </p:cNvSpPr>
              <p:nvPr/>
            </p:nvSpPr>
            <p:spPr bwMode="auto">
              <a:xfrm>
                <a:off x="1065" y="1184"/>
                <a:ext cx="1089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Matematiikka</a:t>
                </a:r>
              </a:p>
            </p:txBody>
          </p:sp>
          <p:sp>
            <p:nvSpPr>
              <p:cNvPr id="96" name="Text Box 25"/>
              <p:cNvSpPr txBox="1">
                <a:spLocks noChangeArrowheads="1"/>
              </p:cNvSpPr>
              <p:nvPr/>
            </p:nvSpPr>
            <p:spPr bwMode="auto">
              <a:xfrm>
                <a:off x="2532" y="1142"/>
                <a:ext cx="998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>
                  <a:buFontTx/>
                  <a:buNone/>
                </a:pPr>
                <a:r>
                  <a:rPr lang="fi-FI" sz="1800" dirty="0">
                    <a:latin typeface="Arial Rounded MT Bold" panose="020F0704030504030204" pitchFamily="34" charset="0"/>
                  </a:rPr>
                  <a:t>Reaalikoe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4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6346495" cy="638944"/>
          </a:xfrm>
        </p:spPr>
        <p:txBody>
          <a:bodyPr/>
          <a:lstStyle/>
          <a:p>
            <a:r>
              <a:rPr lang="fi-FI" sz="2400" dirty="0"/>
              <a:t>YO-TUTKINNON HAJAUTTAMINEN</a:t>
            </a:r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250826" y="1196752"/>
            <a:ext cx="8893174" cy="1381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98000" tIns="226800" rIns="198000" bIns="2268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oppiaineen pakolliset opinnot on opiskeltava ennen kokeeseen osallistumista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tehtäviä myös valtakunnallisista valinnaisista opinnoista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tutkinnon voi hajauttaa enintään </a:t>
            </a:r>
            <a:r>
              <a:rPr lang="fi-FI" sz="2000" b="1" u="sng" dirty="0">
                <a:solidFill>
                  <a:srgbClr val="C00000"/>
                </a:solidFill>
              </a:rPr>
              <a:t>kolmeen perättäiseen </a:t>
            </a:r>
            <a:r>
              <a:rPr lang="fi-FI" sz="2000" b="1" dirty="0"/>
              <a:t>tutkintokertaan</a:t>
            </a:r>
          </a:p>
        </p:txBody>
      </p:sp>
      <p:grpSp>
        <p:nvGrpSpPr>
          <p:cNvPr id="13" name="Ryhmä 12"/>
          <p:cNvGrpSpPr/>
          <p:nvPr/>
        </p:nvGrpSpPr>
        <p:grpSpPr>
          <a:xfrm>
            <a:off x="1043608" y="2852936"/>
            <a:ext cx="4176464" cy="3456384"/>
            <a:chOff x="1043608" y="2852936"/>
            <a:chExt cx="4176464" cy="3456384"/>
          </a:xfrm>
        </p:grpSpPr>
        <p:cxnSp>
          <p:nvCxnSpPr>
            <p:cNvPr id="50" name="Suora yhdysviiva 49"/>
            <p:cNvCxnSpPr/>
            <p:nvPr/>
          </p:nvCxnSpPr>
          <p:spPr>
            <a:xfrm>
              <a:off x="1907704" y="2852936"/>
              <a:ext cx="0" cy="34563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/>
            <p:cNvCxnSpPr/>
            <p:nvPr/>
          </p:nvCxnSpPr>
          <p:spPr>
            <a:xfrm>
              <a:off x="4067944" y="2852936"/>
              <a:ext cx="0" cy="309634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iruutu 10"/>
            <p:cNvSpPr txBox="1"/>
            <p:nvPr/>
          </p:nvSpPr>
          <p:spPr>
            <a:xfrm>
              <a:off x="1043608" y="28529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2. lv.</a:t>
              </a: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4355976" y="28529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4. lv.</a:t>
              </a:r>
            </a:p>
          </p:txBody>
        </p:sp>
        <p:sp>
          <p:nvSpPr>
            <p:cNvPr id="53" name="Tekstiruutu 52"/>
            <p:cNvSpPr txBox="1"/>
            <p:nvPr/>
          </p:nvSpPr>
          <p:spPr>
            <a:xfrm>
              <a:off x="2555776" y="28529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3. lv.</a:t>
              </a:r>
            </a:p>
          </p:txBody>
        </p:sp>
      </p:grpSp>
      <p:pic>
        <p:nvPicPr>
          <p:cNvPr id="54" name="Kuva 6" descr="DSC_0014.JPG">
            <a:hlinkClick r:id="rId2" tooltip="Lautakunnan sivuil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2000"/>
          </a:blip>
          <a:srcRect/>
          <a:stretch>
            <a:fillRect/>
          </a:stretch>
        </p:blipFill>
        <p:spPr bwMode="auto">
          <a:xfrm>
            <a:off x="6876256" y="3859759"/>
            <a:ext cx="2055580" cy="1369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Ryhmä 15"/>
          <p:cNvGrpSpPr/>
          <p:nvPr/>
        </p:nvGrpSpPr>
        <p:grpSpPr>
          <a:xfrm>
            <a:off x="107504" y="2852936"/>
            <a:ext cx="6696744" cy="1512168"/>
            <a:chOff x="107504" y="2852936"/>
            <a:chExt cx="6696744" cy="1512168"/>
          </a:xfrm>
        </p:grpSpPr>
        <p:sp>
          <p:nvSpPr>
            <p:cNvPr id="3" name="Raidallinen nuoli oikealle 2"/>
            <p:cNvSpPr/>
            <p:nvPr/>
          </p:nvSpPr>
          <p:spPr>
            <a:xfrm>
              <a:off x="107504" y="2852936"/>
              <a:ext cx="6696744" cy="1512168"/>
            </a:xfrm>
            <a:prstGeom prst="strip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899592" y="3284984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35" name="Ellipsi 34"/>
            <p:cNvSpPr/>
            <p:nvPr/>
          </p:nvSpPr>
          <p:spPr>
            <a:xfrm>
              <a:off x="3059832" y="3284984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42" name="Ellipsi 41"/>
            <p:cNvSpPr/>
            <p:nvPr/>
          </p:nvSpPr>
          <p:spPr>
            <a:xfrm>
              <a:off x="1979712" y="3284984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4211960" y="3399383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Tutkinto on mahdollista aloittaa jo 2. lv.</a:t>
              </a: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1520177" y="3941726"/>
            <a:ext cx="5273258" cy="1512168"/>
            <a:chOff x="1520177" y="3941726"/>
            <a:chExt cx="5273258" cy="1512168"/>
          </a:xfrm>
        </p:grpSpPr>
        <p:sp>
          <p:nvSpPr>
            <p:cNvPr id="31" name="Raidallinen nuoli oikealle 30"/>
            <p:cNvSpPr/>
            <p:nvPr/>
          </p:nvSpPr>
          <p:spPr>
            <a:xfrm>
              <a:off x="1520177" y="3941726"/>
              <a:ext cx="5273258" cy="1512168"/>
            </a:xfrm>
            <a:prstGeom prst="striped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/>
            <p:cNvSpPr/>
            <p:nvPr/>
          </p:nvSpPr>
          <p:spPr>
            <a:xfrm>
              <a:off x="4067944" y="4356434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41" name="Ellipsi 40"/>
            <p:cNvSpPr/>
            <p:nvPr/>
          </p:nvSpPr>
          <p:spPr>
            <a:xfrm>
              <a:off x="1979712" y="4369439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44" name="Ellipsi 43"/>
            <p:cNvSpPr/>
            <p:nvPr/>
          </p:nvSpPr>
          <p:spPr>
            <a:xfrm>
              <a:off x="3059832" y="4365104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55" name="Tekstiruutu 54"/>
            <p:cNvSpPr txBox="1"/>
            <p:nvPr/>
          </p:nvSpPr>
          <p:spPr>
            <a:xfrm>
              <a:off x="4932040" y="448550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</a:rPr>
                <a:t>Useimmat suorittavat tutkinnon 3. lv. aikana</a:t>
              </a: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699792" y="4941168"/>
            <a:ext cx="4104455" cy="1512168"/>
            <a:chOff x="2699792" y="4941168"/>
            <a:chExt cx="4104455" cy="1512168"/>
          </a:xfrm>
        </p:grpSpPr>
        <p:sp>
          <p:nvSpPr>
            <p:cNvPr id="30" name="Raidallinen nuoli oikealle 29"/>
            <p:cNvSpPr/>
            <p:nvPr/>
          </p:nvSpPr>
          <p:spPr>
            <a:xfrm>
              <a:off x="2699792" y="4941168"/>
              <a:ext cx="4104455" cy="1512168"/>
            </a:xfrm>
            <a:prstGeom prst="strip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/>
            <p:cNvSpPr/>
            <p:nvPr/>
          </p:nvSpPr>
          <p:spPr>
            <a:xfrm>
              <a:off x="5292080" y="5364546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40" name="Ellipsi 39"/>
            <p:cNvSpPr/>
            <p:nvPr/>
          </p:nvSpPr>
          <p:spPr>
            <a:xfrm>
              <a:off x="4139952" y="5364546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43" name="Ellipsi 42"/>
            <p:cNvSpPr/>
            <p:nvPr/>
          </p:nvSpPr>
          <p:spPr>
            <a:xfrm>
              <a:off x="3131840" y="5364546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57" name="Tekstiruutu 56"/>
            <p:cNvSpPr txBox="1"/>
            <p:nvPr/>
          </p:nvSpPr>
          <p:spPr>
            <a:xfrm>
              <a:off x="3491880" y="6093296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4 vuoden opiskelijat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1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Nuoli oikealle 46"/>
          <p:cNvSpPr/>
          <p:nvPr/>
        </p:nvSpPr>
        <p:spPr>
          <a:xfrm rot="5400000">
            <a:off x="627919" y="4587130"/>
            <a:ext cx="519520" cy="21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6" name="Nuoli oikealle 45"/>
          <p:cNvSpPr/>
          <p:nvPr/>
        </p:nvSpPr>
        <p:spPr>
          <a:xfrm>
            <a:off x="1187624" y="3861048"/>
            <a:ext cx="995321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6552728" cy="710952"/>
          </a:xfrm>
        </p:spPr>
        <p:txBody>
          <a:bodyPr/>
          <a:lstStyle/>
          <a:p>
            <a:r>
              <a:rPr lang="fi-FI" dirty="0"/>
              <a:t>LUKIOSTA AMMATTIIN</a:t>
            </a:r>
          </a:p>
        </p:txBody>
      </p:sp>
      <p:grpSp>
        <p:nvGrpSpPr>
          <p:cNvPr id="19" name="Ryhmä 18"/>
          <p:cNvGrpSpPr/>
          <p:nvPr/>
        </p:nvGrpSpPr>
        <p:grpSpPr>
          <a:xfrm>
            <a:off x="227695" y="1556792"/>
            <a:ext cx="1946864" cy="3090725"/>
            <a:chOff x="3131840" y="781022"/>
            <a:chExt cx="1946864" cy="3090725"/>
          </a:xfrm>
        </p:grpSpPr>
        <p:sp>
          <p:nvSpPr>
            <p:cNvPr id="22" name="Nuoli oikealle 21"/>
            <p:cNvSpPr/>
            <p:nvPr/>
          </p:nvSpPr>
          <p:spPr>
            <a:xfrm>
              <a:off x="4211959" y="1285078"/>
              <a:ext cx="866745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Pyöristetty suorakulmio 22"/>
            <p:cNvSpPr/>
            <p:nvPr/>
          </p:nvSpPr>
          <p:spPr>
            <a:xfrm>
              <a:off x="3131840" y="781022"/>
              <a:ext cx="1319969" cy="3090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3371689" y="2077166"/>
              <a:ext cx="912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/>
                <a:t>Lukio</a:t>
              </a:r>
            </a:p>
          </p:txBody>
        </p:sp>
      </p:grpSp>
      <p:grpSp>
        <p:nvGrpSpPr>
          <p:cNvPr id="6" name="Ryhmä 5"/>
          <p:cNvGrpSpPr/>
          <p:nvPr/>
        </p:nvGrpSpPr>
        <p:grpSpPr>
          <a:xfrm>
            <a:off x="1379984" y="1036960"/>
            <a:ext cx="7584504" cy="2680072"/>
            <a:chOff x="1379984" y="1036960"/>
            <a:chExt cx="7584504" cy="2680072"/>
          </a:xfrm>
        </p:grpSpPr>
        <p:graphicFrame>
          <p:nvGraphicFramePr>
            <p:cNvPr id="16" name="Kaaviokuva 15"/>
            <p:cNvGraphicFramePr/>
            <p:nvPr>
              <p:extLst>
                <p:ext uri="{D42A27DB-BD31-4B8C-83A1-F6EECF244321}">
                  <p14:modId xmlns:p14="http://schemas.microsoft.com/office/powerpoint/2010/main" val="884279013"/>
                </p:ext>
              </p:extLst>
            </p:nvPr>
          </p:nvGraphicFramePr>
          <p:xfrm>
            <a:off x="1379984" y="1036960"/>
            <a:ext cx="6216352" cy="2680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0" name="Tekstiruutu 39">
              <a:hlinkClick r:id="rId7"/>
            </p:cNvPr>
            <p:cNvSpPr txBox="1"/>
            <p:nvPr/>
          </p:nvSpPr>
          <p:spPr>
            <a:xfrm>
              <a:off x="3549095" y="1193079"/>
              <a:ext cx="1166921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i-FI" b="1" u="sng" dirty="0">
                  <a:solidFill>
                    <a:schemeClr val="bg1"/>
                  </a:solidFill>
                </a:rPr>
                <a:t>Yliopistot</a:t>
              </a:r>
            </a:p>
          </p:txBody>
        </p:sp>
        <p:sp>
          <p:nvSpPr>
            <p:cNvPr id="3" name="Tekstiruutu 2"/>
            <p:cNvSpPr txBox="1"/>
            <p:nvPr/>
          </p:nvSpPr>
          <p:spPr>
            <a:xfrm>
              <a:off x="7236296" y="1484784"/>
              <a:ext cx="1728192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lääkäri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lakimies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opettaja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ekonomi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psykologi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…</a:t>
              </a: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644866" y="3201502"/>
            <a:ext cx="7416824" cy="2680072"/>
            <a:chOff x="611560" y="3197200"/>
            <a:chExt cx="7416824" cy="2680072"/>
          </a:xfrm>
        </p:grpSpPr>
        <p:sp>
          <p:nvSpPr>
            <p:cNvPr id="18" name="Tekstiruutu 17"/>
            <p:cNvSpPr txBox="1"/>
            <p:nvPr/>
          </p:nvSpPr>
          <p:spPr>
            <a:xfrm>
              <a:off x="3563888" y="458112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/>
                <a:t>3 </a:t>
              </a:r>
            </a:p>
            <a:p>
              <a:pPr algn="ctr"/>
              <a:r>
                <a:rPr lang="fi-FI" sz="1400" b="1" dirty="0"/>
                <a:t>vuoden </a:t>
              </a:r>
            </a:p>
            <a:p>
              <a:pPr algn="ctr"/>
              <a:r>
                <a:rPr lang="fi-FI" sz="1400" b="1" dirty="0"/>
                <a:t>työkokemus</a:t>
              </a:r>
            </a:p>
          </p:txBody>
        </p:sp>
        <p:graphicFrame>
          <p:nvGraphicFramePr>
            <p:cNvPr id="17" name="Kaaviokuva 16"/>
            <p:cNvGraphicFramePr/>
            <p:nvPr>
              <p:extLst>
                <p:ext uri="{D42A27DB-BD31-4B8C-83A1-F6EECF244321}">
                  <p14:modId xmlns:p14="http://schemas.microsoft.com/office/powerpoint/2010/main" val="1251862561"/>
                </p:ext>
              </p:extLst>
            </p:nvPr>
          </p:nvGraphicFramePr>
          <p:xfrm>
            <a:off x="611560" y="3197200"/>
            <a:ext cx="6216352" cy="2680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1" name="Tekstiruutu 40">
              <a:hlinkClick r:id="rId13"/>
            </p:cNvPr>
            <p:cNvSpPr txBox="1"/>
            <p:nvPr/>
          </p:nvSpPr>
          <p:spPr>
            <a:xfrm>
              <a:off x="2906334" y="3352690"/>
              <a:ext cx="235244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i-FI" b="1" u="sng" dirty="0">
                  <a:solidFill>
                    <a:schemeClr val="bg1"/>
                  </a:solidFill>
                </a:rPr>
                <a:t>Ammattikorkeakoulut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6300192" y="3731548"/>
              <a:ext cx="1728192" cy="15696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fysioterapeutti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insinööri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muotoilija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tradenomi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restonomi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…</a:t>
              </a: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83675" y="5100648"/>
            <a:ext cx="3552221" cy="1686599"/>
            <a:chOff x="83675" y="5100648"/>
            <a:chExt cx="3552221" cy="1686599"/>
          </a:xfrm>
        </p:grpSpPr>
        <p:sp>
          <p:nvSpPr>
            <p:cNvPr id="38" name="Pyöristetty suorakulmio 37">
              <a:hlinkClick r:id="rId14"/>
            </p:cNvPr>
            <p:cNvSpPr/>
            <p:nvPr/>
          </p:nvSpPr>
          <p:spPr>
            <a:xfrm>
              <a:off x="83675" y="5100648"/>
              <a:ext cx="1584180" cy="1496704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9" name="Tekstiruutu 38"/>
            <p:cNvSpPr txBox="1"/>
            <p:nvPr/>
          </p:nvSpPr>
          <p:spPr>
            <a:xfrm>
              <a:off x="83677" y="5580529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Ammatillinen perustutkinto</a:t>
              </a: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1907704" y="5463808"/>
              <a:ext cx="1728192" cy="132343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01600">
                <a:schemeClr val="accent3">
                  <a:lumMod val="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puutarhuri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kosmetologi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asentaja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datanomi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…</a:t>
              </a:r>
            </a:p>
          </p:txBody>
        </p: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3D82898E-76CF-4084-8C08-B759A800440D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26" name="Nuoli: Taipunut ylös 25">
              <a:extLst>
                <a:ext uri="{FF2B5EF4-FFF2-40B4-BE49-F238E27FC236}">
                  <a16:creationId xmlns:a16="http://schemas.microsoft.com/office/drawing/2014/main" id="{5DC405D2-83FA-43DC-92BE-7484939A3584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kstiruutu 26">
              <a:hlinkClick r:id="rId15" action="ppaction://hlinksldjump" tooltip="Siirry valintaan"/>
              <a:extLst>
                <a:ext uri="{FF2B5EF4-FFF2-40B4-BE49-F238E27FC236}">
                  <a16:creationId xmlns:a16="http://schemas.microsoft.com/office/drawing/2014/main" id="{A578040F-F59E-4D30-8456-3E5A3A113F1A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1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i 32"/>
          <p:cNvSpPr/>
          <p:nvPr/>
        </p:nvSpPr>
        <p:spPr>
          <a:xfrm>
            <a:off x="1719688" y="3284984"/>
            <a:ext cx="2419491" cy="1988604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2187352" y="3789040"/>
            <a:ext cx="15925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400" b="1" dirty="0"/>
              <a:t>arviointi ja palaute ovat opiskelijan ja opettajan välistä vuorovaikutusta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67544" y="2564904"/>
            <a:ext cx="217062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arviointi auttaa opettajaa ja lukiota opetuksen arvioinnissa</a:t>
            </a:r>
          </a:p>
          <a:p>
            <a:endParaRPr lang="fi-FI" sz="1600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1475656" y="5622339"/>
            <a:ext cx="43204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C00000"/>
                </a:solidFill>
              </a:rPr>
              <a:t>palaute sekä itse- ja vertaisarviointi </a:t>
            </a:r>
          </a:p>
          <a:p>
            <a:r>
              <a:rPr lang="fi-FI" sz="1600" b="1" dirty="0"/>
              <a:t>auttavat opiskelijaa ymmärtämään oppimistaan, tunnistamaan vahvuuksiaan, korjaamaan virheitään ja kehittämään työskentelyään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6768752" cy="710952"/>
          </a:xfrm>
        </p:spPr>
        <p:txBody>
          <a:bodyPr/>
          <a:lstStyle/>
          <a:p>
            <a:r>
              <a:rPr lang="fi-FI" dirty="0"/>
              <a:t>ARVIOINNIN TAVOITTEET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67544" y="1268760"/>
            <a:ext cx="835292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b="1" dirty="0"/>
              <a:t>Arvioinnilla pyritään </a:t>
            </a:r>
            <a:r>
              <a:rPr lang="fi-FI" sz="2000" b="1" u="sng" dirty="0">
                <a:solidFill>
                  <a:srgbClr val="C00000"/>
                </a:solidFill>
              </a:rPr>
              <a:t>ohjaamaan ja kannustamaan </a:t>
            </a:r>
            <a:r>
              <a:rPr lang="fi-FI" sz="2000" b="1" dirty="0"/>
              <a:t>opiskelua sekä kehittämään opiskelijan edellytyksiä itsearviointiin. Opiskelijan oppimista ja työskentelyä </a:t>
            </a:r>
            <a:r>
              <a:rPr lang="fi-FI" sz="2000" b="1" u="sng" dirty="0">
                <a:solidFill>
                  <a:srgbClr val="C00000"/>
                </a:solidFill>
              </a:rPr>
              <a:t>tulee arvioida monipuolisesti</a:t>
            </a:r>
            <a:r>
              <a:rPr lang="fi-FI" sz="2000" b="1" dirty="0"/>
              <a:t>. (Lukiolaki 37 §) </a:t>
            </a:r>
          </a:p>
        </p:txBody>
      </p:sp>
      <p:sp>
        <p:nvSpPr>
          <p:cNvPr id="3" name="Vuokaaviosymboli: Rajoitin 2"/>
          <p:cNvSpPr/>
          <p:nvPr/>
        </p:nvSpPr>
        <p:spPr>
          <a:xfrm>
            <a:off x="107504" y="3400755"/>
            <a:ext cx="2016224" cy="792088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OPETTAJA</a:t>
            </a:r>
          </a:p>
        </p:txBody>
      </p:sp>
      <p:sp>
        <p:nvSpPr>
          <p:cNvPr id="10" name="Nuoli: Vasen 9">
            <a:extLst>
              <a:ext uri="{FF2B5EF4-FFF2-40B4-BE49-F238E27FC236}">
                <a16:creationId xmlns:a16="http://schemas.microsoft.com/office/drawing/2014/main" id="{28FD9A24-1AA1-4CA0-AF3D-ACFA73D02C1D}"/>
              </a:ext>
            </a:extLst>
          </p:cNvPr>
          <p:cNvSpPr/>
          <p:nvPr/>
        </p:nvSpPr>
        <p:spPr>
          <a:xfrm>
            <a:off x="2724574" y="3173559"/>
            <a:ext cx="216024" cy="218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Vasen 19">
            <a:extLst>
              <a:ext uri="{FF2B5EF4-FFF2-40B4-BE49-F238E27FC236}">
                <a16:creationId xmlns:a16="http://schemas.microsoft.com/office/drawing/2014/main" id="{F54F1004-92BB-437B-85C8-793593FB8868}"/>
              </a:ext>
            </a:extLst>
          </p:cNvPr>
          <p:cNvSpPr/>
          <p:nvPr/>
        </p:nvSpPr>
        <p:spPr>
          <a:xfrm rot="11076807">
            <a:off x="2724574" y="5166920"/>
            <a:ext cx="216024" cy="218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CEEBA66-6AE0-4F0B-8053-BC36FAE38676}"/>
              </a:ext>
            </a:extLst>
          </p:cNvPr>
          <p:cNvGrpSpPr/>
          <p:nvPr/>
        </p:nvGrpSpPr>
        <p:grpSpPr>
          <a:xfrm>
            <a:off x="4284742" y="2708920"/>
            <a:ext cx="4751754" cy="3990637"/>
            <a:chOff x="4284742" y="2708920"/>
            <a:chExt cx="4751754" cy="3990637"/>
          </a:xfrm>
        </p:grpSpPr>
        <p:cxnSp>
          <p:nvCxnSpPr>
            <p:cNvPr id="6" name="Suora nuoliyhdysviiva 5">
              <a:extLst>
                <a:ext uri="{FF2B5EF4-FFF2-40B4-BE49-F238E27FC236}">
                  <a16:creationId xmlns:a16="http://schemas.microsoft.com/office/drawing/2014/main" id="{217D086E-FF08-41BF-9896-A9E068037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4742" y="3237237"/>
              <a:ext cx="1562650" cy="1807399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05FBE196-8ADA-476F-8C3E-0191FF8E6AA3}"/>
                </a:ext>
              </a:extLst>
            </p:cNvPr>
            <p:cNvCxnSpPr>
              <a:cxnSpLocks/>
            </p:cNvCxnSpPr>
            <p:nvPr/>
          </p:nvCxnSpPr>
          <p:spPr>
            <a:xfrm>
              <a:off x="4932363" y="5179033"/>
              <a:ext cx="1604607" cy="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iruutu 13"/>
            <p:cNvSpPr txBox="1"/>
            <p:nvPr/>
          </p:nvSpPr>
          <p:spPr>
            <a:xfrm>
              <a:off x="6213554" y="3248980"/>
              <a:ext cx="2748655" cy="13234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fi-FI" sz="1600" b="1" dirty="0"/>
            </a:p>
            <a:p>
              <a:r>
                <a:rPr lang="fi-FI" sz="1600" b="1" dirty="0"/>
                <a:t>oppilaitokset saavat tietoja opiskelijavalintoihin sekä työelämä taidoista ja kyvyistä</a:t>
              </a: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584993" y="5622339"/>
              <a:ext cx="2451503" cy="10772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fi-FI" sz="1600" b="1" dirty="0"/>
            </a:p>
            <a:p>
              <a:r>
                <a:rPr lang="fi-FI" sz="1600" b="1" dirty="0"/>
                <a:t>saa tietoa opiskelijan työskentelystä ja opintojen edistymisestä</a:t>
              </a:r>
            </a:p>
          </p:txBody>
        </p:sp>
        <p:sp>
          <p:nvSpPr>
            <p:cNvPr id="12" name="Vuokaaviosymboli: Rajoitin 11"/>
            <p:cNvSpPr/>
            <p:nvPr/>
          </p:nvSpPr>
          <p:spPr>
            <a:xfrm>
              <a:off x="5479323" y="2708920"/>
              <a:ext cx="2080063" cy="792088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JATKO-OPISKELU</a:t>
              </a:r>
            </a:p>
            <a:p>
              <a:pPr algn="ctr"/>
              <a:r>
                <a:rPr lang="fi-FI" dirty="0"/>
                <a:t>TYÖELÄMÄ</a:t>
              </a:r>
            </a:p>
          </p:txBody>
        </p:sp>
        <p:sp>
          <p:nvSpPr>
            <p:cNvPr id="13" name="Vuokaaviosymboli: Rajoitin 12"/>
            <p:cNvSpPr/>
            <p:nvPr/>
          </p:nvSpPr>
          <p:spPr>
            <a:xfrm>
              <a:off x="5916401" y="5044636"/>
              <a:ext cx="2080063" cy="792088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HUOLTAJA</a:t>
              </a:r>
            </a:p>
          </p:txBody>
        </p:sp>
        <p:sp>
          <p:nvSpPr>
            <p:cNvPr id="22" name="Nuoli: Vasen 21">
              <a:extLst>
                <a:ext uri="{FF2B5EF4-FFF2-40B4-BE49-F238E27FC236}">
                  <a16:creationId xmlns:a16="http://schemas.microsoft.com/office/drawing/2014/main" id="{BAB26D08-44D4-477B-BAC6-6DBDA9D29A71}"/>
                </a:ext>
              </a:extLst>
            </p:cNvPr>
            <p:cNvSpPr/>
            <p:nvPr/>
          </p:nvSpPr>
          <p:spPr>
            <a:xfrm rot="7471359">
              <a:off x="5480483" y="3433398"/>
              <a:ext cx="216024" cy="218093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Nuoli: Vasen 22">
              <a:extLst>
                <a:ext uri="{FF2B5EF4-FFF2-40B4-BE49-F238E27FC236}">
                  <a16:creationId xmlns:a16="http://schemas.microsoft.com/office/drawing/2014/main" id="{CEC564F9-2BE7-4AA4-BBDE-BFA9A8C57482}"/>
                </a:ext>
              </a:extLst>
            </p:cNvPr>
            <p:cNvSpPr/>
            <p:nvPr/>
          </p:nvSpPr>
          <p:spPr>
            <a:xfrm rot="10800000">
              <a:off x="5796137" y="5069722"/>
              <a:ext cx="216024" cy="218093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" name="Vuokaaviosymboli: Rajoitin 7"/>
          <p:cNvSpPr/>
          <p:nvPr/>
        </p:nvSpPr>
        <p:spPr>
          <a:xfrm>
            <a:off x="3059832" y="4877544"/>
            <a:ext cx="2016224" cy="792088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OPISKELIJA</a:t>
            </a:r>
          </a:p>
        </p:txBody>
      </p:sp>
    </p:spTree>
    <p:extLst>
      <p:ext uri="{BB962C8B-B14F-4D97-AF65-F5344CB8AC3E}">
        <p14:creationId xmlns:p14="http://schemas.microsoft.com/office/powerpoint/2010/main" val="41310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i 25">
            <a:extLst>
              <a:ext uri="{FF2B5EF4-FFF2-40B4-BE49-F238E27FC236}">
                <a16:creationId xmlns:a16="http://schemas.microsoft.com/office/drawing/2014/main" id="{9BA3859A-C1D5-45C4-BB0F-60575F7BEBBE}"/>
              </a:ext>
            </a:extLst>
          </p:cNvPr>
          <p:cNvSpPr/>
          <p:nvPr/>
        </p:nvSpPr>
        <p:spPr>
          <a:xfrm>
            <a:off x="187952" y="2524907"/>
            <a:ext cx="2746648" cy="2763490"/>
          </a:xfrm>
          <a:prstGeom prst="ellipse">
            <a:avLst/>
          </a:prstGeom>
          <a:ln w="952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3" name="Leveä kaari 2"/>
          <p:cNvSpPr/>
          <p:nvPr/>
        </p:nvSpPr>
        <p:spPr>
          <a:xfrm>
            <a:off x="-1116632" y="1359735"/>
            <a:ext cx="4955490" cy="5165609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267555"/>
              <a:satOff val="-4269"/>
              <a:lumOff val="41107"/>
              <a:alphaOff val="0"/>
            </a:schemeClr>
          </a:fillRef>
          <a:effectRef idx="3">
            <a:schemeClr val="accent3">
              <a:shade val="50000"/>
              <a:hueOff val="267555"/>
              <a:satOff val="-4269"/>
              <a:lumOff val="4110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Ryhmä 15"/>
          <p:cNvGrpSpPr/>
          <p:nvPr/>
        </p:nvGrpSpPr>
        <p:grpSpPr>
          <a:xfrm>
            <a:off x="2755246" y="3788884"/>
            <a:ext cx="5578745" cy="3007029"/>
            <a:chOff x="2748126" y="3797814"/>
            <a:chExt cx="5578745" cy="3007029"/>
          </a:xfrm>
        </p:grpSpPr>
        <p:sp>
          <p:nvSpPr>
            <p:cNvPr id="10" name="Tekstiruutu 9"/>
            <p:cNvSpPr txBox="1"/>
            <p:nvPr/>
          </p:nvSpPr>
          <p:spPr>
            <a:xfrm>
              <a:off x="3635895" y="4565987"/>
              <a:ext cx="4608512" cy="1464231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Osa opinnoista voidaan </a:t>
              </a:r>
              <a:r>
                <a:rPr lang="fi-FI" sz="1600" b="1" dirty="0">
                  <a:solidFill>
                    <a:srgbClr val="C00000"/>
                  </a:solidFill>
                </a:rPr>
                <a:t>opiskella itsenäisesti </a:t>
              </a:r>
              <a:r>
                <a:rPr lang="fi-FI" sz="1600" b="1" dirty="0"/>
                <a:t>tai hakemuksesta voidaan myöntää lupa suorittaa opintoja opetukseen osallistumatta. Itsenäisesti opiskelluista opintojaksoista edellytetään hyväksyttävä arvosana</a:t>
              </a: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3862375" y="3797814"/>
              <a:ext cx="4464496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Lukion opetussuunnitelmassa voidaan päättää mahdollisista </a:t>
              </a:r>
              <a:r>
                <a:rPr lang="fi-FI" sz="1600" b="1" dirty="0">
                  <a:solidFill>
                    <a:srgbClr val="C00000"/>
                  </a:solidFill>
                </a:rPr>
                <a:t>etenemisen esteistä</a:t>
              </a: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2748126" y="6157857"/>
              <a:ext cx="5400600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Osaamisen tunnustamisella korvattavien aiempien opintojen arvioinnista päätetään tapauskohtaisesti</a:t>
              </a: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2482746" y="1192218"/>
            <a:ext cx="6282494" cy="2460112"/>
            <a:chOff x="2411759" y="1192396"/>
            <a:chExt cx="6282494" cy="2460112"/>
          </a:xfrm>
        </p:grpSpPr>
        <p:sp>
          <p:nvSpPr>
            <p:cNvPr id="7" name="Tekstiruutu 6"/>
            <p:cNvSpPr txBox="1"/>
            <p:nvPr/>
          </p:nvSpPr>
          <p:spPr>
            <a:xfrm>
              <a:off x="2411759" y="1192396"/>
              <a:ext cx="4685691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Kunkin opintojakson tavoitteet ja arviointiperusteet on selvitettävä opiskelijalle opintojakson alussa</a:t>
              </a:r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3221645" y="1949567"/>
              <a:ext cx="5472608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Arvosana tulee perustua </a:t>
              </a:r>
              <a:r>
                <a:rPr lang="fi-FI" sz="1600" b="1" dirty="0">
                  <a:solidFill>
                    <a:srgbClr val="C00000"/>
                  </a:solidFill>
                </a:rPr>
                <a:t>monipuoliseen näyttöön</a:t>
              </a:r>
              <a:r>
                <a:rPr lang="fi-FI" sz="1600" b="1" dirty="0"/>
                <a:t>: tuotoksiin, havainnointiin, keskusteluihin, itse- ja vertaisarviointiin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3647703" y="2733107"/>
              <a:ext cx="5040560" cy="919401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Opiskelijalla on oikeus korottaa sekä hyväksyttyä että hylättyä arvosanaa lukion opetussuunnitelmassa määritellyllä tavalla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197768"/>
            <a:ext cx="6120680" cy="638944"/>
          </a:xfrm>
        </p:spPr>
        <p:txBody>
          <a:bodyPr/>
          <a:lstStyle/>
          <a:p>
            <a:r>
              <a:rPr lang="fi-FI" sz="2000" dirty="0"/>
              <a:t>OHJEITA ARVIOINTIIN JA SUORITUKSIIN</a:t>
            </a:r>
          </a:p>
        </p:txBody>
      </p:sp>
      <p:sp>
        <p:nvSpPr>
          <p:cNvPr id="6" name="Ellipsi 4"/>
          <p:cNvSpPr/>
          <p:nvPr/>
        </p:nvSpPr>
        <p:spPr>
          <a:xfrm>
            <a:off x="581749" y="2906068"/>
            <a:ext cx="1942173" cy="2043852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kern="1200" dirty="0">
                <a:solidFill>
                  <a:schemeClr val="tx1"/>
                </a:solidFill>
              </a:rPr>
              <a:t>Opiskelijalla on oikeus saada tieto arviointiperusteista ja niiden soveltamisesta häneen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kern="1200" dirty="0">
                <a:solidFill>
                  <a:schemeClr val="tx1"/>
                </a:solidFill>
              </a:rPr>
              <a:t> (Lukiolaki 37 §)</a:t>
            </a:r>
            <a:endParaRPr lang="fi-FI" kern="1200" dirty="0">
              <a:solidFill>
                <a:schemeClr val="tx1"/>
              </a:solidFill>
            </a:endParaRPr>
          </a:p>
        </p:txBody>
      </p:sp>
      <p:sp>
        <p:nvSpPr>
          <p:cNvPr id="17" name="Ellipsi 16"/>
          <p:cNvSpPr/>
          <p:nvPr/>
        </p:nvSpPr>
        <p:spPr>
          <a:xfrm>
            <a:off x="1974541" y="1263318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0" name="Ellipsi 19"/>
          <p:cNvSpPr/>
          <p:nvPr/>
        </p:nvSpPr>
        <p:spPr>
          <a:xfrm>
            <a:off x="2782246" y="2036029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2" name="Ellipsi 21"/>
          <p:cNvSpPr/>
          <p:nvPr/>
        </p:nvSpPr>
        <p:spPr>
          <a:xfrm>
            <a:off x="3192824" y="2860242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3345278" y="3913146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3127896" y="4759779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5" name="Ellipsi 24"/>
          <p:cNvSpPr/>
          <p:nvPr/>
        </p:nvSpPr>
        <p:spPr>
          <a:xfrm>
            <a:off x="2351160" y="5763004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179395"/>
            <a:ext cx="5976664" cy="710952"/>
          </a:xfrm>
        </p:spPr>
        <p:txBody>
          <a:bodyPr/>
          <a:lstStyle/>
          <a:p>
            <a:r>
              <a:rPr lang="fi-FI" dirty="0"/>
              <a:t>OPINTOJAKSON ARVIOINTI</a:t>
            </a:r>
          </a:p>
        </p:txBody>
      </p:sp>
      <p:cxnSp>
        <p:nvCxnSpPr>
          <p:cNvPr id="10" name="Suora yhdysviiva 9"/>
          <p:cNvCxnSpPr/>
          <p:nvPr/>
        </p:nvCxnSpPr>
        <p:spPr>
          <a:xfrm flipV="1">
            <a:off x="2411760" y="1844823"/>
            <a:ext cx="640871" cy="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uokaaviosymboli: Tallennettu tieto 10"/>
          <p:cNvSpPr/>
          <p:nvPr/>
        </p:nvSpPr>
        <p:spPr>
          <a:xfrm>
            <a:off x="168648" y="1494076"/>
            <a:ext cx="2016224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Pakolliset opinnot</a:t>
            </a:r>
          </a:p>
        </p:txBody>
      </p:sp>
      <p:sp>
        <p:nvSpPr>
          <p:cNvPr id="12" name="Ellipsi 11"/>
          <p:cNvSpPr/>
          <p:nvPr/>
        </p:nvSpPr>
        <p:spPr>
          <a:xfrm>
            <a:off x="1979712" y="15567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2757398" y="15567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3563887" y="1412776"/>
            <a:ext cx="532859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kaikki arvioidaan numeroilla (4-10)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poikkeuksena opinto-ohjauksen opinnot      (S = suoritettu, H = hylätty)</a:t>
            </a:r>
          </a:p>
        </p:txBody>
      </p:sp>
      <p:cxnSp>
        <p:nvCxnSpPr>
          <p:cNvPr id="20" name="Suora yhdysviiva 19"/>
          <p:cNvCxnSpPr/>
          <p:nvPr/>
        </p:nvCxnSpPr>
        <p:spPr>
          <a:xfrm>
            <a:off x="2274945" y="2996952"/>
            <a:ext cx="85689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uokaaviosymboli: Tallennettu tieto 20"/>
          <p:cNvSpPr/>
          <p:nvPr/>
        </p:nvSpPr>
        <p:spPr>
          <a:xfrm>
            <a:off x="179512" y="2636912"/>
            <a:ext cx="2016224" cy="720080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Valinnaiset opinnot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3563887" y="2676110"/>
            <a:ext cx="53285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valtakunnalliset valinnaiset opinnot arvioidaan numeroilla (4-10)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D29F6539-5718-4FE7-99B7-31A3B0C2762B}"/>
              </a:ext>
            </a:extLst>
          </p:cNvPr>
          <p:cNvSpPr/>
          <p:nvPr/>
        </p:nvSpPr>
        <p:spPr>
          <a:xfrm>
            <a:off x="2732195" y="2703299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124E1015-F5A7-4646-85CD-5BC6511B16D0}"/>
              </a:ext>
            </a:extLst>
          </p:cNvPr>
          <p:cNvSpPr/>
          <p:nvPr/>
        </p:nvSpPr>
        <p:spPr>
          <a:xfrm>
            <a:off x="1988096" y="270657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3EA961A-0E56-4E34-9DEE-BC36AE62CC8D}"/>
              </a:ext>
            </a:extLst>
          </p:cNvPr>
          <p:cNvGrpSpPr/>
          <p:nvPr/>
        </p:nvGrpSpPr>
        <p:grpSpPr>
          <a:xfrm>
            <a:off x="144016" y="3717032"/>
            <a:ext cx="8727370" cy="2749362"/>
            <a:chOff x="165110" y="4221088"/>
            <a:chExt cx="8727370" cy="2749362"/>
          </a:xfrm>
        </p:grpSpPr>
        <p:grpSp>
          <p:nvGrpSpPr>
            <p:cNvPr id="3" name="Ryhmä 2"/>
            <p:cNvGrpSpPr/>
            <p:nvPr/>
          </p:nvGrpSpPr>
          <p:grpSpPr>
            <a:xfrm>
              <a:off x="165110" y="4221088"/>
              <a:ext cx="8727370" cy="2749362"/>
              <a:chOff x="165110" y="4221088"/>
              <a:chExt cx="8727370" cy="2749362"/>
            </a:xfrm>
          </p:grpSpPr>
          <p:cxnSp>
            <p:nvCxnSpPr>
              <p:cNvPr id="33" name="Suora yhdysviiva 32"/>
              <p:cNvCxnSpPr/>
              <p:nvPr/>
            </p:nvCxnSpPr>
            <p:spPr>
              <a:xfrm>
                <a:off x="2283329" y="4653136"/>
                <a:ext cx="769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uora yhdysviiva 33"/>
              <p:cNvCxnSpPr/>
              <p:nvPr/>
            </p:nvCxnSpPr>
            <p:spPr>
              <a:xfrm>
                <a:off x="2274945" y="4823286"/>
                <a:ext cx="3225958" cy="0"/>
              </a:xfrm>
              <a:prstGeom prst="line">
                <a:avLst/>
              </a:prstGeom>
              <a:ln w="38100">
                <a:noFill/>
                <a:prstDash val="sysDot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Vuokaaviosymboli: Tallennettu tieto 34"/>
              <p:cNvSpPr/>
              <p:nvPr/>
            </p:nvSpPr>
            <p:spPr>
              <a:xfrm>
                <a:off x="165110" y="4293096"/>
                <a:ext cx="2016224" cy="720080"/>
              </a:xfrm>
              <a:prstGeom prst="flowChartOnlineStorag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i-FI" sz="1600" b="1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Muut valinnaiset opinnot</a:t>
                </a:r>
              </a:p>
            </p:txBody>
          </p:sp>
          <p:sp>
            <p:nvSpPr>
              <p:cNvPr id="44" name="Tekstiruutu 43"/>
              <p:cNvSpPr txBox="1"/>
              <p:nvPr/>
            </p:nvSpPr>
            <p:spPr>
              <a:xfrm>
                <a:off x="3563888" y="4221088"/>
                <a:ext cx="5328592" cy="92333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latin typeface="Arial Rounded MT Bold" panose="020F0704030504030204" pitchFamily="34" charset="0"/>
                  </a:rPr>
                  <a:t>muiden valinnaisten opintojen arvioinnista määrätään lukion opetussuunnitelmassa tai kyseisen lukiodiplomin ohjeissa </a:t>
                </a:r>
              </a:p>
            </p:txBody>
          </p:sp>
          <p:sp>
            <p:nvSpPr>
              <p:cNvPr id="45" name="Tekstiruutu 44"/>
              <p:cNvSpPr txBox="1"/>
              <p:nvPr/>
            </p:nvSpPr>
            <p:spPr>
              <a:xfrm>
                <a:off x="1208717" y="6332601"/>
                <a:ext cx="7496541" cy="63784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lIns="180000" tIns="72000" bIns="72000" rtlCol="0">
                <a:spAutoFit/>
              </a:bodyPr>
              <a:lstStyle/>
              <a:p>
                <a:r>
                  <a:rPr lang="fi-FI" sz="1600" b="1" dirty="0"/>
                  <a:t>Kirjallisesti annettu </a:t>
                </a:r>
                <a:r>
                  <a:rPr lang="fi-FI" sz="1600" b="1" u="sng" dirty="0">
                    <a:solidFill>
                      <a:srgbClr val="C00000"/>
                    </a:solidFill>
                  </a:rPr>
                  <a:t>sanallinen arviointi</a:t>
                </a:r>
                <a:r>
                  <a:rPr lang="fi-FI" sz="1600" b="1" dirty="0"/>
                  <a:t> ja suullisesti arviointikeskustelussa annettu </a:t>
                </a:r>
                <a:r>
                  <a:rPr lang="fi-FI" sz="1600" b="1" u="sng" dirty="0">
                    <a:solidFill>
                      <a:srgbClr val="C00000"/>
                    </a:solidFill>
                  </a:rPr>
                  <a:t>palaute</a:t>
                </a:r>
                <a:r>
                  <a:rPr lang="fi-FI" sz="1600" b="1" dirty="0"/>
                  <a:t> voivat täydentää ja täsmentää arvosanaa  </a:t>
                </a:r>
              </a:p>
            </p:txBody>
          </p:sp>
        </p:grp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94A36606-49BE-463F-B5E3-C3927ECB1705}"/>
                </a:ext>
              </a:extLst>
            </p:cNvPr>
            <p:cNvSpPr/>
            <p:nvPr/>
          </p:nvSpPr>
          <p:spPr>
            <a:xfrm>
              <a:off x="2757398" y="436510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228B334F-43C0-4DAA-8B85-FCFDC6B3D3A5}"/>
                </a:ext>
              </a:extLst>
            </p:cNvPr>
            <p:cNvSpPr/>
            <p:nvPr/>
          </p:nvSpPr>
          <p:spPr>
            <a:xfrm>
              <a:off x="1979712" y="436510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0856D99-6F01-46D6-B8FF-CD6B2881C27A}"/>
              </a:ext>
            </a:extLst>
          </p:cNvPr>
          <p:cNvSpPr txBox="1"/>
          <p:nvPr/>
        </p:nvSpPr>
        <p:spPr>
          <a:xfrm>
            <a:off x="144016" y="4941168"/>
            <a:ext cx="8892480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opintojakson koostuessa useammasta saman oppiaineen moduulista, annetaan siitä yksi arvosana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jos on kyse usean oppiaineen yhteisestä opintojaksosta, arvosanat annetaan oppiaineittain</a:t>
            </a:r>
          </a:p>
        </p:txBody>
      </p:sp>
    </p:spTree>
    <p:extLst>
      <p:ext uri="{BB962C8B-B14F-4D97-AF65-F5344CB8AC3E}">
        <p14:creationId xmlns:p14="http://schemas.microsoft.com/office/powerpoint/2010/main" val="1330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uora yhdysviiva 35"/>
          <p:cNvCxnSpPr>
            <a:cxnSpLocks/>
          </p:cNvCxnSpPr>
          <p:nvPr/>
        </p:nvCxnSpPr>
        <p:spPr>
          <a:xfrm flipV="1">
            <a:off x="2346954" y="2348881"/>
            <a:ext cx="3269162" cy="204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uokaaviosymboli: Tallennettu tieto 3"/>
          <p:cNvSpPr/>
          <p:nvPr/>
        </p:nvSpPr>
        <p:spPr>
          <a:xfrm>
            <a:off x="147046" y="1998133"/>
            <a:ext cx="2016224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Pakolliset opinnot</a:t>
            </a:r>
          </a:p>
        </p:txBody>
      </p:sp>
      <p:sp>
        <p:nvSpPr>
          <p:cNvPr id="6" name="Ellipsi 5"/>
          <p:cNvSpPr/>
          <p:nvPr/>
        </p:nvSpPr>
        <p:spPr>
          <a:xfrm>
            <a:off x="2973422" y="2060848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765510" y="2060849"/>
            <a:ext cx="90059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054454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kstiruutu 42"/>
          <p:cNvSpPr txBox="1"/>
          <p:nvPr/>
        </p:nvSpPr>
        <p:spPr>
          <a:xfrm>
            <a:off x="950889" y="2816492"/>
            <a:ext cx="6502322" cy="33855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valtakunnallisesti määritetyt yhteiset tavoitteet ja sisällöt</a:t>
            </a:r>
          </a:p>
        </p:txBody>
      </p:sp>
      <p:sp>
        <p:nvSpPr>
          <p:cNvPr id="46" name="Vuokaaviosymboli: Tallennettu tieto 45"/>
          <p:cNvSpPr/>
          <p:nvPr/>
        </p:nvSpPr>
        <p:spPr>
          <a:xfrm rot="10800000">
            <a:off x="5349687" y="1988841"/>
            <a:ext cx="3607601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6024793" y="1993339"/>
            <a:ext cx="2880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 Rounded MT Bold" panose="020F0704030504030204" pitchFamily="34" charset="0"/>
              </a:rPr>
              <a:t>Jokaisen opiskeltava 94-102 opintopistettä riippuen matematiikan valinnasta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140218" y="1228690"/>
            <a:ext cx="8680254" cy="5847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i-FI" sz="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Lukio-opinnot mitoitetaan opintopisteinä. Opiskelijan on suoritettava vähintään 150 opintopistettä.</a:t>
            </a:r>
          </a:p>
          <a:p>
            <a:pPr algn="ctr"/>
            <a:r>
              <a:rPr lang="fi-FI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4" name="Otsikko 33"/>
          <p:cNvSpPr txBox="1">
            <a:spLocks noGrp="1"/>
          </p:cNvSpPr>
          <p:nvPr>
            <p:ph type="title"/>
          </p:nvPr>
        </p:nvSpPr>
        <p:spPr>
          <a:xfrm>
            <a:off x="1692000" y="223099"/>
            <a:ext cx="459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Arial Rounded MT Bold" panose="020F0704030504030204" pitchFamily="34" charset="0"/>
              </a:rPr>
              <a:t>OPINTOJEN MITOITUS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2691EC17-08E8-4C33-9669-7038308876BB}"/>
              </a:ext>
            </a:extLst>
          </p:cNvPr>
          <p:cNvGrpSpPr/>
          <p:nvPr/>
        </p:nvGrpSpPr>
        <p:grpSpPr>
          <a:xfrm>
            <a:off x="2066856" y="2074998"/>
            <a:ext cx="325519" cy="576064"/>
            <a:chOff x="1954397" y="1340768"/>
            <a:chExt cx="615781" cy="576064"/>
          </a:xfrm>
          <a:solidFill>
            <a:schemeClr val="accent3"/>
          </a:solidFill>
        </p:grpSpPr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371EADFF-FE8C-4D0E-A5C8-36A22E8715DE}"/>
                </a:ext>
              </a:extLst>
            </p:cNvPr>
            <p:cNvSpPr/>
            <p:nvPr/>
          </p:nvSpPr>
          <p:spPr>
            <a:xfrm>
              <a:off x="197971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B200B394-24E5-49C8-9C85-8DEFFBCBDD4D}"/>
                </a:ext>
              </a:extLst>
            </p:cNvPr>
            <p:cNvSpPr txBox="1"/>
            <p:nvPr/>
          </p:nvSpPr>
          <p:spPr>
            <a:xfrm>
              <a:off x="1954397" y="1392019"/>
              <a:ext cx="432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9" name="Tekstiruutu 38">
            <a:extLst>
              <a:ext uri="{FF2B5EF4-FFF2-40B4-BE49-F238E27FC236}">
                <a16:creationId xmlns:a16="http://schemas.microsoft.com/office/drawing/2014/main" id="{621D27F8-A919-4139-8B82-C0ABAFCB0AC3}"/>
              </a:ext>
            </a:extLst>
          </p:cNvPr>
          <p:cNvSpPr txBox="1"/>
          <p:nvPr/>
        </p:nvSpPr>
        <p:spPr>
          <a:xfrm>
            <a:off x="3002787" y="2191284"/>
            <a:ext cx="59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2 op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932688C-2683-4137-BF34-EE68D916DE9F}"/>
              </a:ext>
            </a:extLst>
          </p:cNvPr>
          <p:cNvSpPr txBox="1"/>
          <p:nvPr/>
        </p:nvSpPr>
        <p:spPr>
          <a:xfrm>
            <a:off x="1996033" y="2200799"/>
            <a:ext cx="51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1 op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DD77802-3C32-4A65-A012-C126446E944E}"/>
              </a:ext>
            </a:extLst>
          </p:cNvPr>
          <p:cNvSpPr txBox="1"/>
          <p:nvPr/>
        </p:nvSpPr>
        <p:spPr>
          <a:xfrm>
            <a:off x="3816562" y="2183686"/>
            <a:ext cx="59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3 op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F29A1D5-F417-424A-AC57-F52C3DF62298}"/>
              </a:ext>
            </a:extLst>
          </p:cNvPr>
          <p:cNvSpPr txBox="1"/>
          <p:nvPr/>
        </p:nvSpPr>
        <p:spPr>
          <a:xfrm>
            <a:off x="5108270" y="2180877"/>
            <a:ext cx="59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2 op</a:t>
            </a:r>
          </a:p>
        </p:txBody>
      </p: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BF923AE6-C8AB-4468-A0A1-CE9A8692EFC4}"/>
              </a:ext>
            </a:extLst>
          </p:cNvPr>
          <p:cNvGrpSpPr/>
          <p:nvPr/>
        </p:nvGrpSpPr>
        <p:grpSpPr>
          <a:xfrm>
            <a:off x="2455204" y="2095308"/>
            <a:ext cx="325519" cy="576064"/>
            <a:chOff x="1954397" y="1340768"/>
            <a:chExt cx="615781" cy="576064"/>
          </a:xfrm>
          <a:solidFill>
            <a:schemeClr val="accent3"/>
          </a:solidFill>
        </p:grpSpPr>
        <p:sp>
          <p:nvSpPr>
            <p:cNvPr id="61" name="Ellipsi 60">
              <a:extLst>
                <a:ext uri="{FF2B5EF4-FFF2-40B4-BE49-F238E27FC236}">
                  <a16:creationId xmlns:a16="http://schemas.microsoft.com/office/drawing/2014/main" id="{71E73796-7404-4771-A954-0F85E0156145}"/>
                </a:ext>
              </a:extLst>
            </p:cNvPr>
            <p:cNvSpPr/>
            <p:nvPr/>
          </p:nvSpPr>
          <p:spPr>
            <a:xfrm>
              <a:off x="197971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66D11DE1-69A6-4D5B-A783-4F5F464AC6D5}"/>
                </a:ext>
              </a:extLst>
            </p:cNvPr>
            <p:cNvSpPr txBox="1"/>
            <p:nvPr/>
          </p:nvSpPr>
          <p:spPr>
            <a:xfrm>
              <a:off x="1954397" y="1392019"/>
              <a:ext cx="432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3" name="Tekstiruutu 62">
            <a:extLst>
              <a:ext uri="{FF2B5EF4-FFF2-40B4-BE49-F238E27FC236}">
                <a16:creationId xmlns:a16="http://schemas.microsoft.com/office/drawing/2014/main" id="{FB26D935-1174-48D6-8992-AF393D930936}"/>
              </a:ext>
            </a:extLst>
          </p:cNvPr>
          <p:cNvSpPr txBox="1"/>
          <p:nvPr/>
        </p:nvSpPr>
        <p:spPr>
          <a:xfrm>
            <a:off x="2384117" y="2205628"/>
            <a:ext cx="51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1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EFE436E5-6747-4AC4-B216-546078AEC5AA}"/>
              </a:ext>
            </a:extLst>
          </p:cNvPr>
          <p:cNvGrpSpPr/>
          <p:nvPr/>
        </p:nvGrpSpPr>
        <p:grpSpPr>
          <a:xfrm>
            <a:off x="115897" y="3357000"/>
            <a:ext cx="8810243" cy="3184083"/>
            <a:chOff x="115897" y="3550426"/>
            <a:chExt cx="8810243" cy="3184083"/>
          </a:xfrm>
        </p:grpSpPr>
        <p:cxnSp>
          <p:nvCxnSpPr>
            <p:cNvPr id="35" name="Suora yhdysviiva 34">
              <a:extLst>
                <a:ext uri="{FF2B5EF4-FFF2-40B4-BE49-F238E27FC236}">
                  <a16:creationId xmlns:a16="http://schemas.microsoft.com/office/drawing/2014/main" id="{3283DD04-B8DA-437D-9E16-231A14E10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598" y="3910466"/>
              <a:ext cx="3121370" cy="2148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Vuokaaviosymboli: Tallennettu tieto 47">
              <a:extLst>
                <a:ext uri="{FF2B5EF4-FFF2-40B4-BE49-F238E27FC236}">
                  <a16:creationId xmlns:a16="http://schemas.microsoft.com/office/drawing/2014/main" id="{29592DC3-D90B-41F3-9174-35ED66689986}"/>
                </a:ext>
              </a:extLst>
            </p:cNvPr>
            <p:cNvSpPr/>
            <p:nvPr/>
          </p:nvSpPr>
          <p:spPr>
            <a:xfrm>
              <a:off x="115897" y="3559718"/>
              <a:ext cx="2399187" cy="720080"/>
            </a:xfrm>
            <a:prstGeom prst="flowChartOnlineStorag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Valtakunnalliset valinnaiset opinnot</a:t>
              </a:r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60E03AEA-B157-4652-838A-587F94926154}"/>
                </a:ext>
              </a:extLst>
            </p:cNvPr>
            <p:cNvSpPr/>
            <p:nvPr/>
          </p:nvSpPr>
          <p:spPr>
            <a:xfrm>
              <a:off x="2283328" y="3622434"/>
              <a:ext cx="568874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1BDB3692-8D3C-407E-9FE7-ACB06F0462B4}"/>
                </a:ext>
              </a:extLst>
            </p:cNvPr>
            <p:cNvSpPr/>
            <p:nvPr/>
          </p:nvSpPr>
          <p:spPr>
            <a:xfrm>
              <a:off x="2981816" y="3619669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DC6E2364-0A90-4A72-8389-903F5B91E01D}"/>
                </a:ext>
              </a:extLst>
            </p:cNvPr>
            <p:cNvSpPr/>
            <p:nvPr/>
          </p:nvSpPr>
          <p:spPr>
            <a:xfrm>
              <a:off x="3687103" y="3607030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47FD63E5-CEBD-4C24-8AE0-F14D6078027F}"/>
                </a:ext>
              </a:extLst>
            </p:cNvPr>
            <p:cNvSpPr/>
            <p:nvPr/>
          </p:nvSpPr>
          <p:spPr>
            <a:xfrm>
              <a:off x="5023306" y="3622434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:a16="http://schemas.microsoft.com/office/drawing/2014/main" id="{66B85EE5-4F7B-44A1-A857-88C9D95D96C8}"/>
                </a:ext>
              </a:extLst>
            </p:cNvPr>
            <p:cNvSpPr txBox="1"/>
            <p:nvPr/>
          </p:nvSpPr>
          <p:spPr>
            <a:xfrm>
              <a:off x="931483" y="4361850"/>
              <a:ext cx="6541864" cy="338554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valtakunnallisesti määritetyt yhteiset tavoitteet ja sisällöt</a:t>
              </a:r>
            </a:p>
          </p:txBody>
        </p:sp>
        <p:sp>
          <p:nvSpPr>
            <p:cNvPr id="59" name="Vuokaaviosymboli: Tallennettu tieto 58">
              <a:extLst>
                <a:ext uri="{FF2B5EF4-FFF2-40B4-BE49-F238E27FC236}">
                  <a16:creationId xmlns:a16="http://schemas.microsoft.com/office/drawing/2014/main" id="{CCC02CF7-E783-40DE-A6C3-841FA717BEDB}"/>
                </a:ext>
              </a:extLst>
            </p:cNvPr>
            <p:cNvSpPr/>
            <p:nvPr/>
          </p:nvSpPr>
          <p:spPr>
            <a:xfrm rot="10800000">
              <a:off x="5318539" y="3550426"/>
              <a:ext cx="3607601" cy="720080"/>
            </a:xfrm>
            <a:prstGeom prst="flowChartOnlineStorag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0" name="Tekstiruutu 59">
              <a:extLst>
                <a:ext uri="{FF2B5EF4-FFF2-40B4-BE49-F238E27FC236}">
                  <a16:creationId xmlns:a16="http://schemas.microsoft.com/office/drawing/2014/main" id="{AE055820-0F68-4F7E-9254-17AA013CBBE1}"/>
                </a:ext>
              </a:extLst>
            </p:cNvPr>
            <p:cNvSpPr txBox="1"/>
            <p:nvPr/>
          </p:nvSpPr>
          <p:spPr>
            <a:xfrm>
              <a:off x="6041910" y="3653792"/>
              <a:ext cx="2714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Arial Rounded MT Bold" panose="020F0704030504030204" pitchFamily="34" charset="0"/>
                </a:rPr>
                <a:t>Jokaisen opiskeltava näitä vähintään 20 opintopistettä</a:t>
              </a:r>
            </a:p>
          </p:txBody>
        </p:sp>
        <p:cxnSp>
          <p:nvCxnSpPr>
            <p:cNvPr id="70" name="Suora yhdysviiva 69">
              <a:extLst>
                <a:ext uri="{FF2B5EF4-FFF2-40B4-BE49-F238E27FC236}">
                  <a16:creationId xmlns:a16="http://schemas.microsoft.com/office/drawing/2014/main" id="{9191F401-37F0-4F3B-B021-DBE954383903}"/>
                </a:ext>
              </a:extLst>
            </p:cNvPr>
            <p:cNvCxnSpPr/>
            <p:nvPr/>
          </p:nvCxnSpPr>
          <p:spPr>
            <a:xfrm>
              <a:off x="2359010" y="5362238"/>
              <a:ext cx="322595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uokaaviosymboli: Tallennettu tieto 70">
              <a:extLst>
                <a:ext uri="{FF2B5EF4-FFF2-40B4-BE49-F238E27FC236}">
                  <a16:creationId xmlns:a16="http://schemas.microsoft.com/office/drawing/2014/main" id="{9E797F57-2B84-4351-A98A-22DB41BB7505}"/>
                </a:ext>
              </a:extLst>
            </p:cNvPr>
            <p:cNvSpPr/>
            <p:nvPr/>
          </p:nvSpPr>
          <p:spPr>
            <a:xfrm>
              <a:off x="115898" y="5011490"/>
              <a:ext cx="2016224" cy="72008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Muut valinnaiset opinnot</a:t>
              </a:r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2E23EECD-136C-4D17-9A92-C33A2734F02B}"/>
                </a:ext>
              </a:extLst>
            </p:cNvPr>
            <p:cNvSpPr/>
            <p:nvPr/>
          </p:nvSpPr>
          <p:spPr>
            <a:xfrm>
              <a:off x="2037850" y="5046377"/>
              <a:ext cx="375012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0CC66DAC-D728-40B9-BB29-EC7F241D88A8}"/>
                </a:ext>
              </a:extLst>
            </p:cNvPr>
            <p:cNvSpPr/>
            <p:nvPr/>
          </p:nvSpPr>
          <p:spPr>
            <a:xfrm>
              <a:off x="2704648" y="5074206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F8999871-E03F-4952-97E9-F34E78463C20}"/>
                </a:ext>
              </a:extLst>
            </p:cNvPr>
            <p:cNvSpPr/>
            <p:nvPr/>
          </p:nvSpPr>
          <p:spPr>
            <a:xfrm>
              <a:off x="3496736" y="5074206"/>
              <a:ext cx="1022514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5B1F53DB-7827-441F-8401-DC6D695CB90C}"/>
                </a:ext>
              </a:extLst>
            </p:cNvPr>
            <p:cNvSpPr/>
            <p:nvPr/>
          </p:nvSpPr>
          <p:spPr>
            <a:xfrm>
              <a:off x="4674500" y="5074206"/>
              <a:ext cx="1032630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Tekstiruutu 75">
              <a:extLst>
                <a:ext uri="{FF2B5EF4-FFF2-40B4-BE49-F238E27FC236}">
                  <a16:creationId xmlns:a16="http://schemas.microsoft.com/office/drawing/2014/main" id="{7C937F4E-E605-456D-BEF7-DCDDA064926D}"/>
                </a:ext>
              </a:extLst>
            </p:cNvPr>
            <p:cNvSpPr txBox="1"/>
            <p:nvPr/>
          </p:nvSpPr>
          <p:spPr>
            <a:xfrm>
              <a:off x="639090" y="5942772"/>
              <a:ext cx="8054032" cy="791737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tIns="72000" bIns="72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>
                  <a:latin typeface="Arial Rounded MT Bold" panose="020F0704030504030204" pitchFamily="34" charset="0"/>
                </a:rPr>
                <a:t>lukiodiplomeita, koulutuksen järjestäjän päättämiä opintoja, muualla suoritettuja opintoja, harrastus- järjestötoiminnassa hankittua osaamista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osa opinnoista on järjestettävä yhteistyössä yhden tai useamman korkeakoulun kanssa </a:t>
              </a:r>
            </a:p>
          </p:txBody>
        </p:sp>
        <p:sp>
          <p:nvSpPr>
            <p:cNvPr id="77" name="Vuokaaviosymboli: Tallennettu tieto 76">
              <a:extLst>
                <a:ext uri="{FF2B5EF4-FFF2-40B4-BE49-F238E27FC236}">
                  <a16:creationId xmlns:a16="http://schemas.microsoft.com/office/drawing/2014/main" id="{09262D27-33C2-4280-94F3-ED97A4C1B662}"/>
                </a:ext>
              </a:extLst>
            </p:cNvPr>
            <p:cNvSpPr/>
            <p:nvPr/>
          </p:nvSpPr>
          <p:spPr>
            <a:xfrm rot="10800000">
              <a:off x="5318539" y="5002198"/>
              <a:ext cx="3607601" cy="72008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55636753-2F4D-4A7A-8965-FAD3D7473A25}"/>
                </a:ext>
              </a:extLst>
            </p:cNvPr>
            <p:cNvSpPr txBox="1"/>
            <p:nvPr/>
          </p:nvSpPr>
          <p:spPr>
            <a:xfrm>
              <a:off x="6117828" y="5002198"/>
              <a:ext cx="2711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Arial Rounded MT Bold" panose="020F0704030504030204" pitchFamily="34" charset="0"/>
                </a:rPr>
                <a:t>Näitä ei välttämättä tarvitse opiskella yhtään opintopistettä</a:t>
              </a:r>
            </a:p>
          </p:txBody>
        </p:sp>
        <p:sp>
          <p:nvSpPr>
            <p:cNvPr id="44" name="Tekstiruutu 43">
              <a:extLst>
                <a:ext uri="{FF2B5EF4-FFF2-40B4-BE49-F238E27FC236}">
                  <a16:creationId xmlns:a16="http://schemas.microsoft.com/office/drawing/2014/main" id="{574C16DF-3B71-46BF-AD6F-7214F5350D6B}"/>
                </a:ext>
              </a:extLst>
            </p:cNvPr>
            <p:cNvSpPr txBox="1"/>
            <p:nvPr/>
          </p:nvSpPr>
          <p:spPr>
            <a:xfrm>
              <a:off x="5086919" y="3757102"/>
              <a:ext cx="59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2 op</a:t>
              </a:r>
            </a:p>
          </p:txBody>
        </p:sp>
        <p:sp>
          <p:nvSpPr>
            <p:cNvPr id="45" name="Tekstiruutu 44">
              <a:extLst>
                <a:ext uri="{FF2B5EF4-FFF2-40B4-BE49-F238E27FC236}">
                  <a16:creationId xmlns:a16="http://schemas.microsoft.com/office/drawing/2014/main" id="{ED9A1A8E-449D-4C84-ABB5-9051B273F07E}"/>
                </a:ext>
              </a:extLst>
            </p:cNvPr>
            <p:cNvSpPr txBox="1"/>
            <p:nvPr/>
          </p:nvSpPr>
          <p:spPr>
            <a:xfrm>
              <a:off x="3704601" y="3730386"/>
              <a:ext cx="59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2 op</a:t>
              </a:r>
            </a:p>
          </p:txBody>
        </p:sp>
        <p:sp>
          <p:nvSpPr>
            <p:cNvPr id="49" name="Tekstiruutu 48">
              <a:extLst>
                <a:ext uri="{FF2B5EF4-FFF2-40B4-BE49-F238E27FC236}">
                  <a16:creationId xmlns:a16="http://schemas.microsoft.com/office/drawing/2014/main" id="{8AFD8317-AFE7-49B0-8794-51CA4B45277F}"/>
                </a:ext>
              </a:extLst>
            </p:cNvPr>
            <p:cNvSpPr txBox="1"/>
            <p:nvPr/>
          </p:nvSpPr>
          <p:spPr>
            <a:xfrm>
              <a:off x="3045430" y="3769295"/>
              <a:ext cx="59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2 op</a:t>
              </a:r>
            </a:p>
          </p:txBody>
        </p:sp>
        <p:sp>
          <p:nvSpPr>
            <p:cNvPr id="50" name="Tekstiruutu 49">
              <a:extLst>
                <a:ext uri="{FF2B5EF4-FFF2-40B4-BE49-F238E27FC236}">
                  <a16:creationId xmlns:a16="http://schemas.microsoft.com/office/drawing/2014/main" id="{D0E04BB6-6156-4C78-A436-0857CC3990A3}"/>
                </a:ext>
              </a:extLst>
            </p:cNvPr>
            <p:cNvSpPr txBox="1"/>
            <p:nvPr/>
          </p:nvSpPr>
          <p:spPr>
            <a:xfrm>
              <a:off x="2339751" y="3723079"/>
              <a:ext cx="504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2 op</a:t>
              </a:r>
            </a:p>
          </p:txBody>
        </p:sp>
        <p:sp>
          <p:nvSpPr>
            <p:cNvPr id="64" name="Tekstiruutu 63">
              <a:extLst>
                <a:ext uri="{FF2B5EF4-FFF2-40B4-BE49-F238E27FC236}">
                  <a16:creationId xmlns:a16="http://schemas.microsoft.com/office/drawing/2014/main" id="{5BA6E897-8268-40ED-B96D-6A0CF1C33172}"/>
                </a:ext>
              </a:extLst>
            </p:cNvPr>
            <p:cNvSpPr txBox="1"/>
            <p:nvPr/>
          </p:nvSpPr>
          <p:spPr>
            <a:xfrm>
              <a:off x="3758700" y="5219327"/>
              <a:ext cx="59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3 op</a:t>
              </a:r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3A935ECF-C62F-436C-868B-4FB591AC2EA1}"/>
                </a:ext>
              </a:extLst>
            </p:cNvPr>
            <p:cNvSpPr txBox="1"/>
            <p:nvPr/>
          </p:nvSpPr>
          <p:spPr>
            <a:xfrm>
              <a:off x="1977306" y="5191499"/>
              <a:ext cx="510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1 op</a:t>
              </a:r>
            </a:p>
          </p:txBody>
        </p:sp>
        <p:sp>
          <p:nvSpPr>
            <p:cNvPr id="66" name="Tekstiruutu 65">
              <a:extLst>
                <a:ext uri="{FF2B5EF4-FFF2-40B4-BE49-F238E27FC236}">
                  <a16:creationId xmlns:a16="http://schemas.microsoft.com/office/drawing/2014/main" id="{A26BE5B5-1E63-4099-851E-F82785CE8F95}"/>
                </a:ext>
              </a:extLst>
            </p:cNvPr>
            <p:cNvSpPr txBox="1"/>
            <p:nvPr/>
          </p:nvSpPr>
          <p:spPr>
            <a:xfrm>
              <a:off x="2739458" y="5219289"/>
              <a:ext cx="504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2 op</a:t>
              </a:r>
            </a:p>
          </p:txBody>
        </p:sp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80FE67DF-4383-4A3D-9673-76922A7FD7D2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52" name="Nuoli: Taipunut ylös 51">
              <a:extLst>
                <a:ext uri="{FF2B5EF4-FFF2-40B4-BE49-F238E27FC236}">
                  <a16:creationId xmlns:a16="http://schemas.microsoft.com/office/drawing/2014/main" id="{189EDB08-F4CD-47CE-883E-F288E1BF857A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Tekstiruutu 66">
              <a:hlinkClick r:id="rId2" action="ppaction://hlinksldjump" tooltip="Siirry valintaan"/>
              <a:extLst>
                <a:ext uri="{FF2B5EF4-FFF2-40B4-BE49-F238E27FC236}">
                  <a16:creationId xmlns:a16="http://schemas.microsoft.com/office/drawing/2014/main" id="{8734FF62-6825-403F-9FA6-E785949F9C02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1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9776"/>
            <a:ext cx="6336704" cy="710952"/>
          </a:xfrm>
        </p:spPr>
        <p:txBody>
          <a:bodyPr/>
          <a:lstStyle/>
          <a:p>
            <a:r>
              <a:rPr lang="fi-FI" sz="2000" dirty="0"/>
              <a:t>OPPIAINEEN OPPIMÄÄRÄN ARVIOINTI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95536" y="1292567"/>
            <a:ext cx="806489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i-FI" b="1" dirty="0"/>
          </a:p>
          <a:p>
            <a:r>
              <a:rPr lang="fi-FI" b="1" dirty="0"/>
              <a:t>Oppiaineen oppimäärän arvosana määräytyy opiskelemiesi pakollisten ja valtakunnallisten valinnaisten opintojen arvosanojen opintopisteiden mukaan painotettuna </a:t>
            </a:r>
            <a:r>
              <a:rPr lang="fi-FI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aritmeettisena keskiarvona</a:t>
            </a:r>
          </a:p>
          <a:p>
            <a:endParaRPr lang="fi-FI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Ryhmä 13"/>
          <p:cNvGrpSpPr/>
          <p:nvPr/>
        </p:nvGrpSpPr>
        <p:grpSpPr>
          <a:xfrm>
            <a:off x="3419872" y="3140968"/>
            <a:ext cx="4608512" cy="2475567"/>
            <a:chOff x="3059832" y="2753633"/>
            <a:chExt cx="4608512" cy="2475567"/>
          </a:xfrm>
        </p:grpSpPr>
        <p:sp>
          <p:nvSpPr>
            <p:cNvPr id="7" name="Tekstiruutu 6"/>
            <p:cNvSpPr txBox="1"/>
            <p:nvPr/>
          </p:nvSpPr>
          <p:spPr>
            <a:xfrm>
              <a:off x="5508104" y="3659540"/>
              <a:ext cx="2160240" cy="1569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fi-FI" sz="1600" b="1" dirty="0"/>
            </a:p>
            <a:p>
              <a:r>
                <a:rPr lang="fi-FI" sz="1600" b="1" dirty="0"/>
                <a:t>0 opintopistettä</a:t>
              </a:r>
              <a:endParaRPr lang="fi-FI" sz="1200" b="1" dirty="0"/>
            </a:p>
            <a:p>
              <a:r>
                <a:rPr lang="fi-FI" sz="1600" b="1" dirty="0"/>
                <a:t>2 opintopistettä</a:t>
              </a:r>
            </a:p>
            <a:p>
              <a:r>
                <a:rPr lang="fi-FI" sz="1600" b="1" dirty="0"/>
                <a:t>4 opintopistettä</a:t>
              </a:r>
            </a:p>
            <a:p>
              <a:r>
                <a:rPr lang="fi-FI" sz="1600" b="1" dirty="0"/>
                <a:t>6 opintopistettä</a:t>
              </a:r>
            </a:p>
            <a:p>
              <a:endParaRPr lang="fi-FI" sz="1600" b="1" dirty="0"/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3131840" y="3617729"/>
              <a:ext cx="2160240" cy="1569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fi-FI" sz="1600" b="1" dirty="0"/>
            </a:p>
            <a:p>
              <a:r>
                <a:rPr lang="fi-FI" sz="1600" b="1" dirty="0"/>
                <a:t>2-5 opintopistettä</a:t>
              </a:r>
              <a:endParaRPr lang="fi-FI" sz="1100" b="1" dirty="0"/>
            </a:p>
            <a:p>
              <a:r>
                <a:rPr lang="fi-FI" sz="1600" b="1" dirty="0"/>
                <a:t>6-11 opintopistettä</a:t>
              </a:r>
            </a:p>
            <a:p>
              <a:r>
                <a:rPr lang="fi-FI" sz="1600" b="1" dirty="0"/>
                <a:t>12-17 opintopistettä</a:t>
              </a:r>
            </a:p>
            <a:p>
              <a:r>
                <a:rPr lang="fi-FI" sz="1600" b="1" dirty="0"/>
                <a:t>18 opintopistettä  tai enemmän</a:t>
              </a:r>
            </a:p>
          </p:txBody>
        </p:sp>
        <p:sp>
          <p:nvSpPr>
            <p:cNvPr id="5" name="Pyöristetty suorakulmio 4"/>
            <p:cNvSpPr/>
            <p:nvPr/>
          </p:nvSpPr>
          <p:spPr>
            <a:xfrm>
              <a:off x="3059832" y="2753633"/>
              <a:ext cx="2304256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Opiskeltujen pakollisten ja valtakunnallisten valinnaisten opintojen määrä</a:t>
              </a:r>
            </a:p>
          </p:txBody>
        </p:sp>
        <p:sp>
          <p:nvSpPr>
            <p:cNvPr id="8" name="Pyöristetty suorakulmio 7"/>
            <p:cNvSpPr/>
            <p:nvPr/>
          </p:nvSpPr>
          <p:spPr>
            <a:xfrm>
              <a:off x="5436096" y="2753633"/>
              <a:ext cx="2232248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Hylättyjä opintoja voi olla enintään</a:t>
              </a:r>
            </a:p>
          </p:txBody>
        </p:sp>
      </p:grpSp>
      <p:sp>
        <p:nvSpPr>
          <p:cNvPr id="9" name="Viisikulmio 8"/>
          <p:cNvSpPr/>
          <p:nvPr/>
        </p:nvSpPr>
        <p:spPr>
          <a:xfrm>
            <a:off x="683568" y="3140968"/>
            <a:ext cx="2448272" cy="2088232"/>
          </a:xfrm>
          <a:prstGeom prst="homePlate">
            <a:avLst>
              <a:gd name="adj" fmla="val 34735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683568" y="3200489"/>
            <a:ext cx="2088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Oppiaineen oppimäärässä voi olla myös hylättyjä arvosanoja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</a:rPr>
              <a:t>huomioi kuitenkin etenemisen esteet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C1BE87F-7FBC-4109-B3C2-0F8E1945408B}"/>
              </a:ext>
            </a:extLst>
          </p:cNvPr>
          <p:cNvSpPr txBox="1"/>
          <p:nvPr/>
        </p:nvSpPr>
        <p:spPr>
          <a:xfrm>
            <a:off x="755576" y="5805264"/>
            <a:ext cx="7632848" cy="6994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216000" tIns="72000" bIns="72000" rtlCol="0">
            <a:spAutoFit/>
          </a:bodyPr>
          <a:lstStyle/>
          <a:p>
            <a:r>
              <a:rPr lang="fi-FI" b="1" dirty="0"/>
              <a:t>Jälkikäteen et voi poistaa opiskeltuja pakollisia opintoja eikä hyväksytysti suoritettuja valtakunnallisia valinnaisia opintoja</a:t>
            </a:r>
          </a:p>
        </p:txBody>
      </p:sp>
    </p:spTree>
    <p:extLst>
      <p:ext uri="{BB962C8B-B14F-4D97-AF65-F5344CB8AC3E}">
        <p14:creationId xmlns:p14="http://schemas.microsoft.com/office/powerpoint/2010/main" val="30822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uora yhdysviiva 20"/>
          <p:cNvCxnSpPr/>
          <p:nvPr/>
        </p:nvCxnSpPr>
        <p:spPr>
          <a:xfrm>
            <a:off x="2051720" y="3284984"/>
            <a:ext cx="453650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yöristetty suorakulmio 19"/>
          <p:cNvSpPr/>
          <p:nvPr/>
        </p:nvSpPr>
        <p:spPr>
          <a:xfrm>
            <a:off x="6156176" y="3329697"/>
            <a:ext cx="2808312" cy="22595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Mikäli opiskelijan tiedot ja taidot ovat päättövaiheessa  opintojaksojen keskiarvon perusteella määräytyvää arvosanaa paremmat 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3131840" y="3329697"/>
            <a:ext cx="2592288" cy="22595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Paikallisessa opetussuunnitelmassa määritellyt muut valinnaiset opinnot tai muut opinnot voidaan huomioida korottavina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67644" y="52804"/>
            <a:ext cx="5220580" cy="710952"/>
          </a:xfrm>
        </p:spPr>
        <p:txBody>
          <a:bodyPr/>
          <a:lstStyle/>
          <a:p>
            <a:r>
              <a:rPr lang="fi-FI" sz="2000" dirty="0"/>
              <a:t>OPPIAINEEN ARVOSANAN KOROTTAMINEN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251520" y="3329697"/>
            <a:ext cx="2376264" cy="22595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Mikäli opiskelija osoittaa suurempaa kypsyyttä ja parempaa oppiaineen hallintaa, tulee arvosana korottaa</a:t>
            </a:r>
            <a:endParaRPr lang="fi-FI" sz="1600" b="1" u="sng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251520" y="2924944"/>
            <a:ext cx="2376264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Erillisessä kuulustelussa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3131840" y="2924944"/>
            <a:ext cx="259228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Lisänäytön perusteella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6156176" y="2924944"/>
            <a:ext cx="280831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Opettajien harkinnasta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D103B87-6297-480C-9AEF-E9BE20631802}"/>
              </a:ext>
            </a:extLst>
          </p:cNvPr>
          <p:cNvSpPr txBox="1"/>
          <p:nvPr/>
        </p:nvSpPr>
        <p:spPr>
          <a:xfrm>
            <a:off x="395536" y="1393007"/>
            <a:ext cx="8352928" cy="9233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i="1" dirty="0"/>
              <a:t>Opiskelijalle, joka ei ole tullut hyväksytyksi jossakin oppiaineessa tai joka haluaa korottaa saamaansa arvosanaa, on järjestettävä mahdollisuus suorittaa oppiaineen oppimäärä hyväksytysti tai korottaa arvosanaansa (Lukiolaki 37§)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FD43C29-04EA-4093-A168-A0AC8D3F8FF8}"/>
              </a:ext>
            </a:extLst>
          </p:cNvPr>
          <p:cNvSpPr txBox="1"/>
          <p:nvPr/>
        </p:nvSpPr>
        <p:spPr>
          <a:xfrm>
            <a:off x="611560" y="5877272"/>
            <a:ext cx="7920880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Oppiaineen päättöarvioinnista päättävät rehtori ja opiskelijan opettajat yhdessä</a:t>
            </a:r>
          </a:p>
        </p:txBody>
      </p:sp>
    </p:spTree>
    <p:extLst>
      <p:ext uri="{BB962C8B-B14F-4D97-AF65-F5344CB8AC3E}">
        <p14:creationId xmlns:p14="http://schemas.microsoft.com/office/powerpoint/2010/main" val="3961635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42354"/>
            <a:ext cx="5976664" cy="539477"/>
          </a:xfrm>
        </p:spPr>
        <p:txBody>
          <a:bodyPr/>
          <a:lstStyle/>
          <a:p>
            <a:r>
              <a:rPr lang="fi-FI" sz="2400" dirty="0"/>
              <a:t>LUKION OPPIMÄÄRÄ</a:t>
            </a:r>
          </a:p>
        </p:txBody>
      </p:sp>
      <p:grpSp>
        <p:nvGrpSpPr>
          <p:cNvPr id="24" name="Ryhmä 23"/>
          <p:cNvGrpSpPr/>
          <p:nvPr/>
        </p:nvGrpSpPr>
        <p:grpSpPr>
          <a:xfrm>
            <a:off x="467543" y="1268760"/>
            <a:ext cx="8424937" cy="2431435"/>
            <a:chOff x="251519" y="4787860"/>
            <a:chExt cx="8424937" cy="2431435"/>
          </a:xfrm>
        </p:grpSpPr>
        <p:sp>
          <p:nvSpPr>
            <p:cNvPr id="23" name="Tekstiruutu 22"/>
            <p:cNvSpPr txBox="1"/>
            <p:nvPr/>
          </p:nvSpPr>
          <p:spPr>
            <a:xfrm>
              <a:off x="612526" y="5157192"/>
              <a:ext cx="8063930" cy="20621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pakollisten oppiaineiden ja valinnaisten vieraiden kielten oppimääristä  annetaan numeroarvosana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opinto-ohjauksesta annetaan suoritusmerkintä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mikäli opiskelija pyytää, hän on oikeutettu saamaan suoritusmerkinnän: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fi-FI" sz="1600" dirty="0">
                  <a:latin typeface="Arial Rounded MT Bold" panose="020F0704030504030204" pitchFamily="34" charset="0"/>
                </a:rPr>
                <a:t>liikunnasta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fi-FI" sz="1600" dirty="0">
                  <a:latin typeface="Arial Rounded MT Bold" panose="020F0704030504030204" pitchFamily="34" charset="0"/>
                </a:rPr>
                <a:t>oppiaineista, joissa hänen oppimääränsä käsittää vain 2 opintopistettä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fi-FI" sz="1600" dirty="0">
                  <a:latin typeface="Arial Rounded MT Bold" panose="020F0704030504030204" pitchFamily="34" charset="0"/>
                </a:rPr>
                <a:t>valinnaisista vieraista kielistä, mikäli hänen oppimääränsä käsittää niissä korkeintaan 4 opintopistettä</a:t>
              </a: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251519" y="4787860"/>
              <a:ext cx="4248473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Oppiaineiden oppimäärien loppuarviointi</a:t>
              </a:r>
            </a:p>
          </p:txBody>
        </p:sp>
      </p:grp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79FB3B9-404E-4EC5-B710-9CDE1EE76D02}"/>
              </a:ext>
            </a:extLst>
          </p:cNvPr>
          <p:cNvSpPr txBox="1"/>
          <p:nvPr/>
        </p:nvSpPr>
        <p:spPr>
          <a:xfrm>
            <a:off x="900075" y="4712077"/>
            <a:ext cx="7920880" cy="18172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opiskelija on suorittanut lukion oppimäärän silloin, kun hän on suorittanut oppiaineiden oppimäärät hyväksytysti ja lukio-opintojen vähimmäismäärä 150 opintopistettä täyttyy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valtakunnallisia valinnaisia opintoja täytyy olla vähintään 20 opintopistettä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muista valinnaisista opinnoista huomioidaan vain opiskelijan hyväksytysti suorittamat opinnot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522B0D-4030-4C74-8118-4038D34A4229}"/>
              </a:ext>
            </a:extLst>
          </p:cNvPr>
          <p:cNvSpPr txBox="1"/>
          <p:nvPr/>
        </p:nvSpPr>
        <p:spPr>
          <a:xfrm>
            <a:off x="612043" y="4377303"/>
            <a:ext cx="302385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fi-FI" b="1" dirty="0"/>
              <a:t>Lukion oppimäärän suoritus</a:t>
            </a:r>
          </a:p>
        </p:txBody>
      </p:sp>
    </p:spTree>
    <p:extLst>
      <p:ext uri="{BB962C8B-B14F-4D97-AF65-F5344CB8AC3E}">
        <p14:creationId xmlns:p14="http://schemas.microsoft.com/office/powerpoint/2010/main" val="18032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032" y="64840"/>
            <a:ext cx="5616624" cy="710952"/>
          </a:xfrm>
        </p:spPr>
        <p:txBody>
          <a:bodyPr/>
          <a:lstStyle/>
          <a:p>
            <a:r>
              <a:rPr lang="fi-FI" sz="2000" dirty="0"/>
              <a:t>PÄÄTTÖARVIOINNIN UUSIMINEN JA OIKAISUVAATIMUS</a:t>
            </a:r>
          </a:p>
        </p:txBody>
      </p:sp>
      <p:sp>
        <p:nvSpPr>
          <p:cNvPr id="4" name="Nuoli oikealle 3"/>
          <p:cNvSpPr/>
          <p:nvPr/>
        </p:nvSpPr>
        <p:spPr>
          <a:xfrm>
            <a:off x="611560" y="1124744"/>
            <a:ext cx="8208912" cy="5056336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Ryhmä 5"/>
          <p:cNvGrpSpPr/>
          <p:nvPr/>
        </p:nvGrpSpPr>
        <p:grpSpPr>
          <a:xfrm>
            <a:off x="107504" y="2492896"/>
            <a:ext cx="2448272" cy="2304256"/>
            <a:chOff x="6548" y="1219199"/>
            <a:chExt cx="1962150" cy="1625600"/>
          </a:xfrm>
        </p:grpSpPr>
        <p:sp>
          <p:nvSpPr>
            <p:cNvPr id="13" name="Pyöristetty suorakulmio 12"/>
            <p:cNvSpPr/>
            <p:nvPr/>
          </p:nvSpPr>
          <p:spPr>
            <a:xfrm>
              <a:off x="6548" y="1219199"/>
              <a:ext cx="196215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yöristetty suorakulmio 4"/>
            <p:cNvSpPr/>
            <p:nvPr/>
          </p:nvSpPr>
          <p:spPr>
            <a:xfrm>
              <a:off x="85903" y="1298554"/>
              <a:ext cx="180344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>
                  <a:solidFill>
                    <a:schemeClr val="bg1"/>
                  </a:solidFill>
                </a:rPr>
                <a:t>Opiskelija voi pyytää  </a:t>
              </a:r>
              <a:r>
                <a:rPr lang="fi-FI" b="1" u="sng" kern="1200" dirty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</a:rPr>
                <a:t>rehtorilta</a:t>
              </a:r>
              <a:r>
                <a:rPr lang="fi-FI" b="1" kern="1200" dirty="0">
                  <a:solidFill>
                    <a:schemeClr val="bg1"/>
                  </a:solidFill>
                </a:rPr>
                <a:t> </a:t>
              </a: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>
                  <a:solidFill>
                    <a:schemeClr val="bg1"/>
                  </a:solidFill>
                </a:rPr>
                <a:t> </a:t>
              </a:r>
              <a:r>
                <a:rPr lang="fi-FI" b="1" kern="1200" dirty="0">
                  <a:solidFill>
                    <a:schemeClr val="bg1"/>
                  </a:solidFill>
                </a:rPr>
                <a:t>etenemistä koskevan päätöksen tai päättöarvioinnin uusimista 2 kk kuluessa tiedon saamisesta</a:t>
              </a:r>
            </a:p>
          </p:txBody>
        </p:sp>
      </p:grpSp>
      <p:sp>
        <p:nvSpPr>
          <p:cNvPr id="15" name="Tekstiruutu 14"/>
          <p:cNvSpPr txBox="1"/>
          <p:nvPr/>
        </p:nvSpPr>
        <p:spPr>
          <a:xfrm>
            <a:off x="899592" y="5085184"/>
            <a:ext cx="208823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Uudesta arvioinnista päättävät rehtori ja opiskelijan opettajat yhdessä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73602" y="1486525"/>
            <a:ext cx="430245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Opiskelijoille tulee tiedottaa arvioinnin uusimis- ja oikaisumahdollisuudesta</a:t>
            </a:r>
          </a:p>
        </p:txBody>
      </p:sp>
      <p:grpSp>
        <p:nvGrpSpPr>
          <p:cNvPr id="18" name="Ryhmä 17"/>
          <p:cNvGrpSpPr/>
          <p:nvPr/>
        </p:nvGrpSpPr>
        <p:grpSpPr>
          <a:xfrm>
            <a:off x="2771800" y="2492896"/>
            <a:ext cx="6192688" cy="3453482"/>
            <a:chOff x="2627784" y="2852936"/>
            <a:chExt cx="6192688" cy="3453482"/>
          </a:xfrm>
        </p:grpSpPr>
        <p:grpSp>
          <p:nvGrpSpPr>
            <p:cNvPr id="7" name="Ryhmä 6"/>
            <p:cNvGrpSpPr/>
            <p:nvPr/>
          </p:nvGrpSpPr>
          <p:grpSpPr>
            <a:xfrm>
              <a:off x="2627784" y="2924944"/>
              <a:ext cx="2445081" cy="2128624"/>
              <a:chOff x="2066925" y="1219199"/>
              <a:chExt cx="1962150" cy="1625600"/>
            </a:xfrm>
          </p:grpSpPr>
          <p:sp>
            <p:nvSpPr>
              <p:cNvPr id="11" name="Pyöristetty suorakulmio 10"/>
              <p:cNvSpPr/>
              <p:nvPr/>
            </p:nvSpPr>
            <p:spPr>
              <a:xfrm>
                <a:off x="2066925" y="1219199"/>
                <a:ext cx="1962150" cy="1625600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yöristetty suorakulmio 6"/>
              <p:cNvSpPr/>
              <p:nvPr/>
            </p:nvSpPr>
            <p:spPr>
              <a:xfrm>
                <a:off x="2146280" y="1298554"/>
                <a:ext cx="1803440" cy="1466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b="1" kern="1200" dirty="0">
                    <a:solidFill>
                      <a:schemeClr val="bg1"/>
                    </a:solidFill>
                  </a:rPr>
                  <a:t>Opiskelija voi vaatia </a:t>
                </a:r>
                <a:r>
                  <a:rPr lang="fi-FI" b="1" u="sng" dirty="0">
                    <a:ln w="18000">
                      <a:noFill/>
                      <a:prstDash val="solid"/>
                      <a:miter lim="800000"/>
                    </a:ln>
                    <a:solidFill>
                      <a:srgbClr val="FFC000"/>
                    </a:solidFill>
                  </a:rPr>
                  <a:t>aluehallintovirastolta</a:t>
                </a:r>
                <a:r>
                  <a:rPr lang="fi-FI" b="1" u="sng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 </a:t>
                </a:r>
                <a:r>
                  <a:rPr lang="fi-FI" b="1" kern="1200" dirty="0">
                    <a:solidFill>
                      <a:schemeClr val="bg1"/>
                    </a:solidFill>
                  </a:rPr>
                  <a:t>oikaisua uuteen arviointiin tai ratkaisuun, jolla pyyntö on hylätty </a:t>
                </a:r>
                <a:r>
                  <a:rPr lang="fi-FI" b="1" dirty="0">
                    <a:solidFill>
                      <a:schemeClr val="bg1"/>
                    </a:solidFill>
                  </a:rPr>
                  <a:t>14 päivän kuluessa</a:t>
                </a:r>
                <a:endParaRPr lang="fi-FI" b="1" u="sng" kern="12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Ryhmä 7"/>
            <p:cNvGrpSpPr/>
            <p:nvPr/>
          </p:nvGrpSpPr>
          <p:grpSpPr>
            <a:xfrm>
              <a:off x="5316866" y="2852936"/>
              <a:ext cx="2999550" cy="2232248"/>
              <a:chOff x="4127301" y="1219199"/>
              <a:chExt cx="1962150" cy="1625600"/>
            </a:xfrm>
          </p:grpSpPr>
          <p:sp>
            <p:nvSpPr>
              <p:cNvPr id="9" name="Pyöristetty suorakulmio 8"/>
              <p:cNvSpPr/>
              <p:nvPr/>
            </p:nvSpPr>
            <p:spPr>
              <a:xfrm>
                <a:off x="4127301" y="1219199"/>
                <a:ext cx="1962150" cy="1625600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yöristetty suorakulmio 8"/>
              <p:cNvSpPr/>
              <p:nvPr/>
            </p:nvSpPr>
            <p:spPr>
              <a:xfrm>
                <a:off x="4206656" y="1298554"/>
                <a:ext cx="1803440" cy="1466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b="1" kern="1200" dirty="0"/>
                  <a:t>Aluehallintovirasto voi muuttaa hallintopäätöstä, kumota päätöksen, hylätä oikaisuvaatimuksen tai palauttaa asian rehtorille uudelleen käsiteltäväksi</a:t>
                </a:r>
              </a:p>
            </p:txBody>
          </p:sp>
        </p:grpSp>
        <p:sp>
          <p:nvSpPr>
            <p:cNvPr id="17" name="Tekstiruutu 16"/>
            <p:cNvSpPr txBox="1"/>
            <p:nvPr/>
          </p:nvSpPr>
          <p:spPr>
            <a:xfrm>
              <a:off x="6876256" y="5229200"/>
              <a:ext cx="1944216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Aluehallintoviraston päätökseen ei saa hakea muutosta valittamalla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06EEB0D-39C8-483A-BB92-EC960D4C0A54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20" name="Nuoli: Taipunut ylös 19">
              <a:extLst>
                <a:ext uri="{FF2B5EF4-FFF2-40B4-BE49-F238E27FC236}">
                  <a16:creationId xmlns:a16="http://schemas.microsoft.com/office/drawing/2014/main" id="{A0756664-A1BD-4E5F-BACF-26A96AD0D459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hlinkClick r:id="rId2" action="ppaction://hlinksldjump" tooltip="Siirry valintaan"/>
              <a:extLst>
                <a:ext uri="{FF2B5EF4-FFF2-40B4-BE49-F238E27FC236}">
                  <a16:creationId xmlns:a16="http://schemas.microsoft.com/office/drawing/2014/main" id="{734F4E3D-4E28-4221-94A9-4A0962A1B9E0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B06C6AE-B473-4E71-BDA2-909B10AEE2C9}"/>
              </a:ext>
            </a:extLst>
          </p:cNvPr>
          <p:cNvSpPr/>
          <p:nvPr/>
        </p:nvSpPr>
        <p:spPr>
          <a:xfrm>
            <a:off x="1540412" y="5051648"/>
            <a:ext cx="6199939" cy="1473696"/>
          </a:xfrm>
          <a:custGeom>
            <a:avLst/>
            <a:gdLst>
              <a:gd name="connsiteX0" fmla="*/ 0 w 6079587"/>
              <a:gd name="connsiteY0" fmla="*/ 147370 h 1473696"/>
              <a:gd name="connsiteX1" fmla="*/ 147370 w 6079587"/>
              <a:gd name="connsiteY1" fmla="*/ 0 h 1473696"/>
              <a:gd name="connsiteX2" fmla="*/ 5932217 w 6079587"/>
              <a:gd name="connsiteY2" fmla="*/ 0 h 1473696"/>
              <a:gd name="connsiteX3" fmla="*/ 6079587 w 6079587"/>
              <a:gd name="connsiteY3" fmla="*/ 147370 h 1473696"/>
              <a:gd name="connsiteX4" fmla="*/ 6079587 w 6079587"/>
              <a:gd name="connsiteY4" fmla="*/ 1326326 h 1473696"/>
              <a:gd name="connsiteX5" fmla="*/ 5932217 w 6079587"/>
              <a:gd name="connsiteY5" fmla="*/ 1473696 h 1473696"/>
              <a:gd name="connsiteX6" fmla="*/ 147370 w 6079587"/>
              <a:gd name="connsiteY6" fmla="*/ 1473696 h 1473696"/>
              <a:gd name="connsiteX7" fmla="*/ 0 w 6079587"/>
              <a:gd name="connsiteY7" fmla="*/ 1326326 h 1473696"/>
              <a:gd name="connsiteX8" fmla="*/ 0 w 6079587"/>
              <a:gd name="connsiteY8" fmla="*/ 147370 h 147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9587" h="1473696">
                <a:moveTo>
                  <a:pt x="0" y="147370"/>
                </a:moveTo>
                <a:cubicBezTo>
                  <a:pt x="0" y="65980"/>
                  <a:pt x="65980" y="0"/>
                  <a:pt x="147370" y="0"/>
                </a:cubicBezTo>
                <a:lnTo>
                  <a:pt x="5932217" y="0"/>
                </a:lnTo>
                <a:cubicBezTo>
                  <a:pt x="6013607" y="0"/>
                  <a:pt x="6079587" y="65980"/>
                  <a:pt x="6079587" y="147370"/>
                </a:cubicBezTo>
                <a:lnTo>
                  <a:pt x="6079587" y="1326326"/>
                </a:lnTo>
                <a:cubicBezTo>
                  <a:pt x="6079587" y="1407716"/>
                  <a:pt x="6013607" y="1473696"/>
                  <a:pt x="5932217" y="1473696"/>
                </a:cubicBezTo>
                <a:lnTo>
                  <a:pt x="147370" y="1473696"/>
                </a:lnTo>
                <a:cubicBezTo>
                  <a:pt x="65980" y="1473696"/>
                  <a:pt x="0" y="1407716"/>
                  <a:pt x="0" y="1326326"/>
                </a:cubicBezTo>
                <a:lnTo>
                  <a:pt x="0" y="1473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180000" rIns="792000" bIns="18000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i-FI" sz="1700" kern="1200" dirty="0">
                <a:latin typeface="Arial Rounded MT Bold" panose="020F0704030504030204" pitchFamily="34" charset="0"/>
              </a:rPr>
              <a:t>Opiskelijan on käyttäydyttävä muita kiusaamatta ja vältettävä toimintaa, joka voi vaarantaa muiden opiskelijoiden, oppilaitoksen tai opiskeluympäristön turvallisuutta tai terveyttä</a:t>
            </a:r>
            <a:endParaRPr lang="fi-FI" sz="1700" kern="1200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084C2487-0545-443A-835E-FE0FBAF3D219}"/>
              </a:ext>
            </a:extLst>
          </p:cNvPr>
          <p:cNvGrpSpPr/>
          <p:nvPr/>
        </p:nvGrpSpPr>
        <p:grpSpPr>
          <a:xfrm>
            <a:off x="1003978" y="3332336"/>
            <a:ext cx="6079587" cy="2065630"/>
            <a:chOff x="1003978" y="3332336"/>
            <a:chExt cx="6079587" cy="2065630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BC5836D3-DF07-4129-A1EA-44674483871C}"/>
                </a:ext>
              </a:extLst>
            </p:cNvPr>
            <p:cNvSpPr/>
            <p:nvPr/>
          </p:nvSpPr>
          <p:spPr>
            <a:xfrm>
              <a:off x="1003978" y="3332336"/>
              <a:ext cx="6079587" cy="1473696"/>
            </a:xfrm>
            <a:custGeom>
              <a:avLst/>
              <a:gdLst>
                <a:gd name="connsiteX0" fmla="*/ 0 w 6079587"/>
                <a:gd name="connsiteY0" fmla="*/ 147370 h 1473696"/>
                <a:gd name="connsiteX1" fmla="*/ 147370 w 6079587"/>
                <a:gd name="connsiteY1" fmla="*/ 0 h 1473696"/>
                <a:gd name="connsiteX2" fmla="*/ 5932217 w 6079587"/>
                <a:gd name="connsiteY2" fmla="*/ 0 h 1473696"/>
                <a:gd name="connsiteX3" fmla="*/ 6079587 w 6079587"/>
                <a:gd name="connsiteY3" fmla="*/ 147370 h 1473696"/>
                <a:gd name="connsiteX4" fmla="*/ 6079587 w 6079587"/>
                <a:gd name="connsiteY4" fmla="*/ 1326326 h 1473696"/>
                <a:gd name="connsiteX5" fmla="*/ 5932217 w 6079587"/>
                <a:gd name="connsiteY5" fmla="*/ 1473696 h 1473696"/>
                <a:gd name="connsiteX6" fmla="*/ 147370 w 6079587"/>
                <a:gd name="connsiteY6" fmla="*/ 1473696 h 1473696"/>
                <a:gd name="connsiteX7" fmla="*/ 0 w 6079587"/>
                <a:gd name="connsiteY7" fmla="*/ 1326326 h 1473696"/>
                <a:gd name="connsiteX8" fmla="*/ 0 w 6079587"/>
                <a:gd name="connsiteY8" fmla="*/ 147370 h 147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9587" h="1473696">
                  <a:moveTo>
                    <a:pt x="0" y="147370"/>
                  </a:moveTo>
                  <a:cubicBezTo>
                    <a:pt x="0" y="65980"/>
                    <a:pt x="65980" y="0"/>
                    <a:pt x="147370" y="0"/>
                  </a:cubicBezTo>
                  <a:lnTo>
                    <a:pt x="5932217" y="0"/>
                  </a:lnTo>
                  <a:cubicBezTo>
                    <a:pt x="6013607" y="0"/>
                    <a:pt x="6079587" y="65980"/>
                    <a:pt x="6079587" y="147370"/>
                  </a:cubicBezTo>
                  <a:lnTo>
                    <a:pt x="6079587" y="1326326"/>
                  </a:lnTo>
                  <a:cubicBezTo>
                    <a:pt x="6079587" y="1407716"/>
                    <a:pt x="6013607" y="1473696"/>
                    <a:pt x="5932217" y="1473696"/>
                  </a:cubicBezTo>
                  <a:lnTo>
                    <a:pt x="147370" y="1473696"/>
                  </a:lnTo>
                  <a:cubicBezTo>
                    <a:pt x="65980" y="1473696"/>
                    <a:pt x="0" y="1407716"/>
                    <a:pt x="0" y="1326326"/>
                  </a:cubicBezTo>
                  <a:lnTo>
                    <a:pt x="0" y="14737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111743" rIns="1606079" bIns="111743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fi-FI" sz="1800" b="1" kern="12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Opiskelijan on suoritettava tehtävänsä tunnollisesti ja käyttäydyttävä asiallisesti</a:t>
              </a:r>
              <a:endParaRPr lang="fi-FI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C08DBEB1-E466-4606-85ED-E4428DF55318}"/>
                </a:ext>
              </a:extLst>
            </p:cNvPr>
            <p:cNvSpPr/>
            <p:nvPr/>
          </p:nvSpPr>
          <p:spPr>
            <a:xfrm>
              <a:off x="6125663" y="4440064"/>
              <a:ext cx="957902" cy="957902"/>
            </a:xfrm>
            <a:custGeom>
              <a:avLst/>
              <a:gdLst>
                <a:gd name="connsiteX0" fmla="*/ 0 w 957902"/>
                <a:gd name="connsiteY0" fmla="*/ 526846 h 957902"/>
                <a:gd name="connsiteX1" fmla="*/ 215528 w 957902"/>
                <a:gd name="connsiteY1" fmla="*/ 526846 h 957902"/>
                <a:gd name="connsiteX2" fmla="*/ 215528 w 957902"/>
                <a:gd name="connsiteY2" fmla="*/ 0 h 957902"/>
                <a:gd name="connsiteX3" fmla="*/ 742374 w 957902"/>
                <a:gd name="connsiteY3" fmla="*/ 0 h 957902"/>
                <a:gd name="connsiteX4" fmla="*/ 742374 w 957902"/>
                <a:gd name="connsiteY4" fmla="*/ 526846 h 957902"/>
                <a:gd name="connsiteX5" fmla="*/ 957902 w 957902"/>
                <a:gd name="connsiteY5" fmla="*/ 526846 h 957902"/>
                <a:gd name="connsiteX6" fmla="*/ 478951 w 957902"/>
                <a:gd name="connsiteY6" fmla="*/ 957902 h 957902"/>
                <a:gd name="connsiteX7" fmla="*/ 0 w 957902"/>
                <a:gd name="connsiteY7" fmla="*/ 526846 h 95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902" h="957902">
                  <a:moveTo>
                    <a:pt x="0" y="526846"/>
                  </a:moveTo>
                  <a:lnTo>
                    <a:pt x="215528" y="526846"/>
                  </a:lnTo>
                  <a:lnTo>
                    <a:pt x="215528" y="0"/>
                  </a:lnTo>
                  <a:lnTo>
                    <a:pt x="742374" y="0"/>
                  </a:lnTo>
                  <a:lnTo>
                    <a:pt x="742374" y="526846"/>
                  </a:lnTo>
                  <a:lnTo>
                    <a:pt x="957902" y="526846"/>
                  </a:lnTo>
                  <a:lnTo>
                    <a:pt x="478951" y="957902"/>
                  </a:lnTo>
                  <a:lnTo>
                    <a:pt x="0" y="5268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10716854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4"/>
                <a:satOff val="-13793"/>
                <a:lumOff val="-107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716854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48" tIns="45720" rIns="261248" bIns="28280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3600" kern="12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6E3F936-A2BE-4E6E-954F-E09B9DA8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6419056" cy="648072"/>
          </a:xfrm>
        </p:spPr>
        <p:txBody>
          <a:bodyPr/>
          <a:lstStyle/>
          <a:p>
            <a:r>
              <a:rPr lang="fi-FI" sz="2400" dirty="0"/>
              <a:t>OPISKELIJAN VELVOLLISUUDET</a:t>
            </a: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A484D6C6-834A-4BE1-8A66-FD0AA797EE7A}"/>
              </a:ext>
            </a:extLst>
          </p:cNvPr>
          <p:cNvSpPr/>
          <p:nvPr/>
        </p:nvSpPr>
        <p:spPr>
          <a:xfrm>
            <a:off x="467544" y="1613024"/>
            <a:ext cx="6079587" cy="1473696"/>
          </a:xfrm>
          <a:custGeom>
            <a:avLst/>
            <a:gdLst>
              <a:gd name="connsiteX0" fmla="*/ 0 w 6079587"/>
              <a:gd name="connsiteY0" fmla="*/ 147370 h 1473696"/>
              <a:gd name="connsiteX1" fmla="*/ 147370 w 6079587"/>
              <a:gd name="connsiteY1" fmla="*/ 0 h 1473696"/>
              <a:gd name="connsiteX2" fmla="*/ 5932217 w 6079587"/>
              <a:gd name="connsiteY2" fmla="*/ 0 h 1473696"/>
              <a:gd name="connsiteX3" fmla="*/ 6079587 w 6079587"/>
              <a:gd name="connsiteY3" fmla="*/ 147370 h 1473696"/>
              <a:gd name="connsiteX4" fmla="*/ 6079587 w 6079587"/>
              <a:gd name="connsiteY4" fmla="*/ 1326326 h 1473696"/>
              <a:gd name="connsiteX5" fmla="*/ 5932217 w 6079587"/>
              <a:gd name="connsiteY5" fmla="*/ 1473696 h 1473696"/>
              <a:gd name="connsiteX6" fmla="*/ 147370 w 6079587"/>
              <a:gd name="connsiteY6" fmla="*/ 1473696 h 1473696"/>
              <a:gd name="connsiteX7" fmla="*/ 0 w 6079587"/>
              <a:gd name="connsiteY7" fmla="*/ 1326326 h 1473696"/>
              <a:gd name="connsiteX8" fmla="*/ 0 w 6079587"/>
              <a:gd name="connsiteY8" fmla="*/ 147370 h 147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9587" h="1473696">
                <a:moveTo>
                  <a:pt x="0" y="147370"/>
                </a:moveTo>
                <a:cubicBezTo>
                  <a:pt x="0" y="65980"/>
                  <a:pt x="65980" y="0"/>
                  <a:pt x="147370" y="0"/>
                </a:cubicBezTo>
                <a:lnTo>
                  <a:pt x="5932217" y="0"/>
                </a:lnTo>
                <a:cubicBezTo>
                  <a:pt x="6013607" y="0"/>
                  <a:pt x="6079587" y="65980"/>
                  <a:pt x="6079587" y="147370"/>
                </a:cubicBezTo>
                <a:lnTo>
                  <a:pt x="6079587" y="1326326"/>
                </a:lnTo>
                <a:cubicBezTo>
                  <a:pt x="6079587" y="1407716"/>
                  <a:pt x="6013607" y="1473696"/>
                  <a:pt x="5932217" y="1473696"/>
                </a:cubicBezTo>
                <a:lnTo>
                  <a:pt x="147370" y="1473696"/>
                </a:lnTo>
                <a:cubicBezTo>
                  <a:pt x="65980" y="1473696"/>
                  <a:pt x="0" y="1407716"/>
                  <a:pt x="0" y="1326326"/>
                </a:cubicBezTo>
                <a:lnTo>
                  <a:pt x="0" y="1473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111743" rIns="1615650" bIns="111743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i-FI" sz="1800" b="1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Opiskelijalla on velvollisuus osallistua opetukseen, jollei hänen poissaololleen ole perusteltua syytä</a:t>
            </a:r>
            <a:endParaRPr lang="fi-FI" sz="1800" b="1" kern="1200" dirty="0">
              <a:solidFill>
                <a:schemeClr val="tx1"/>
              </a:solidFill>
            </a:endParaRP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6C7DF68E-C43D-48E6-ADD1-4EC790740555}"/>
              </a:ext>
            </a:extLst>
          </p:cNvPr>
          <p:cNvSpPr/>
          <p:nvPr/>
        </p:nvSpPr>
        <p:spPr>
          <a:xfrm>
            <a:off x="5589229" y="2730576"/>
            <a:ext cx="957902" cy="957902"/>
          </a:xfrm>
          <a:custGeom>
            <a:avLst/>
            <a:gdLst>
              <a:gd name="connsiteX0" fmla="*/ 0 w 957902"/>
              <a:gd name="connsiteY0" fmla="*/ 526846 h 957902"/>
              <a:gd name="connsiteX1" fmla="*/ 215528 w 957902"/>
              <a:gd name="connsiteY1" fmla="*/ 526846 h 957902"/>
              <a:gd name="connsiteX2" fmla="*/ 215528 w 957902"/>
              <a:gd name="connsiteY2" fmla="*/ 0 h 957902"/>
              <a:gd name="connsiteX3" fmla="*/ 742374 w 957902"/>
              <a:gd name="connsiteY3" fmla="*/ 0 h 957902"/>
              <a:gd name="connsiteX4" fmla="*/ 742374 w 957902"/>
              <a:gd name="connsiteY4" fmla="*/ 526846 h 957902"/>
              <a:gd name="connsiteX5" fmla="*/ 957902 w 957902"/>
              <a:gd name="connsiteY5" fmla="*/ 526846 h 957902"/>
              <a:gd name="connsiteX6" fmla="*/ 478951 w 957902"/>
              <a:gd name="connsiteY6" fmla="*/ 957902 h 957902"/>
              <a:gd name="connsiteX7" fmla="*/ 0 w 957902"/>
              <a:gd name="connsiteY7" fmla="*/ 526846 h 9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902" h="957902">
                <a:moveTo>
                  <a:pt x="0" y="526846"/>
                </a:moveTo>
                <a:lnTo>
                  <a:pt x="215528" y="526846"/>
                </a:lnTo>
                <a:lnTo>
                  <a:pt x="215528" y="0"/>
                </a:lnTo>
                <a:lnTo>
                  <a:pt x="742374" y="0"/>
                </a:lnTo>
                <a:lnTo>
                  <a:pt x="742374" y="526846"/>
                </a:lnTo>
                <a:lnTo>
                  <a:pt x="957902" y="526846"/>
                </a:lnTo>
                <a:lnTo>
                  <a:pt x="478951" y="957902"/>
                </a:lnTo>
                <a:lnTo>
                  <a:pt x="0" y="5268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48" tIns="45720" rIns="261248" bIns="28280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E890F74-434B-456B-89F6-FFFF3FA9A613}"/>
              </a:ext>
            </a:extLst>
          </p:cNvPr>
          <p:cNvSpPr txBox="1"/>
          <p:nvPr/>
        </p:nvSpPr>
        <p:spPr>
          <a:xfrm>
            <a:off x="1661167" y="1126856"/>
            <a:ext cx="1902721" cy="33855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Lukiolaki 30 §:</a:t>
            </a:r>
          </a:p>
        </p:txBody>
      </p:sp>
    </p:spTree>
    <p:extLst>
      <p:ext uri="{BB962C8B-B14F-4D97-AF65-F5344CB8AC3E}">
        <p14:creationId xmlns:p14="http://schemas.microsoft.com/office/powerpoint/2010/main" val="3135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3F936-A2BE-4E6E-954F-E09B9DA8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6419056" cy="648072"/>
          </a:xfrm>
        </p:spPr>
        <p:txBody>
          <a:bodyPr/>
          <a:lstStyle/>
          <a:p>
            <a:r>
              <a:rPr lang="fi-FI" sz="2400" dirty="0"/>
              <a:t>OPISKELIJAN OIKEUKSIA</a:t>
            </a:r>
          </a:p>
        </p:txBody>
      </p:sp>
      <p:sp>
        <p:nvSpPr>
          <p:cNvPr id="11" name="Leveä kaari 10">
            <a:extLst>
              <a:ext uri="{FF2B5EF4-FFF2-40B4-BE49-F238E27FC236}">
                <a16:creationId xmlns:a16="http://schemas.microsoft.com/office/drawing/2014/main" id="{058DD8D7-2A59-4E4B-94B4-C99E98FDC34F}"/>
              </a:ext>
            </a:extLst>
          </p:cNvPr>
          <p:cNvSpPr/>
          <p:nvPr/>
        </p:nvSpPr>
        <p:spPr>
          <a:xfrm>
            <a:off x="-4068960" y="571452"/>
            <a:ext cx="6419400" cy="6286548"/>
          </a:xfrm>
          <a:prstGeom prst="blockArc">
            <a:avLst>
              <a:gd name="adj1" fmla="val 18900000"/>
              <a:gd name="adj2" fmla="val 2700000"/>
              <a:gd name="adj3" fmla="val 336"/>
            </a:avLst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B421DAD4-A17E-46B6-BA7E-DFFE10B716D2}"/>
              </a:ext>
            </a:extLst>
          </p:cNvPr>
          <p:cNvSpPr/>
          <p:nvPr/>
        </p:nvSpPr>
        <p:spPr>
          <a:xfrm>
            <a:off x="1717754" y="1269000"/>
            <a:ext cx="5230590" cy="755540"/>
          </a:xfrm>
          <a:custGeom>
            <a:avLst/>
            <a:gdLst>
              <a:gd name="connsiteX0" fmla="*/ 0 w 6414772"/>
              <a:gd name="connsiteY0" fmla="*/ 125926 h 755540"/>
              <a:gd name="connsiteX1" fmla="*/ 125926 w 6414772"/>
              <a:gd name="connsiteY1" fmla="*/ 0 h 755540"/>
              <a:gd name="connsiteX2" fmla="*/ 6288846 w 6414772"/>
              <a:gd name="connsiteY2" fmla="*/ 0 h 755540"/>
              <a:gd name="connsiteX3" fmla="*/ 6414772 w 6414772"/>
              <a:gd name="connsiteY3" fmla="*/ 125926 h 755540"/>
              <a:gd name="connsiteX4" fmla="*/ 6414772 w 6414772"/>
              <a:gd name="connsiteY4" fmla="*/ 629614 h 755540"/>
              <a:gd name="connsiteX5" fmla="*/ 6288846 w 6414772"/>
              <a:gd name="connsiteY5" fmla="*/ 755540 h 755540"/>
              <a:gd name="connsiteX6" fmla="*/ 125926 w 6414772"/>
              <a:gd name="connsiteY6" fmla="*/ 755540 h 755540"/>
              <a:gd name="connsiteX7" fmla="*/ 0 w 6414772"/>
              <a:gd name="connsiteY7" fmla="*/ 629614 h 755540"/>
              <a:gd name="connsiteX8" fmla="*/ 0 w 6414772"/>
              <a:gd name="connsiteY8" fmla="*/ 125926 h 7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772" h="755540">
                <a:moveTo>
                  <a:pt x="0" y="125926"/>
                </a:moveTo>
                <a:cubicBezTo>
                  <a:pt x="0" y="56379"/>
                  <a:pt x="56379" y="0"/>
                  <a:pt x="125926" y="0"/>
                </a:cubicBezTo>
                <a:lnTo>
                  <a:pt x="6288846" y="0"/>
                </a:lnTo>
                <a:cubicBezTo>
                  <a:pt x="6358393" y="0"/>
                  <a:pt x="6414772" y="56379"/>
                  <a:pt x="6414772" y="125926"/>
                </a:cubicBezTo>
                <a:lnTo>
                  <a:pt x="6414772" y="629614"/>
                </a:lnTo>
                <a:cubicBezTo>
                  <a:pt x="6414772" y="699161"/>
                  <a:pt x="6358393" y="755540"/>
                  <a:pt x="6288846" y="755540"/>
                </a:cubicBezTo>
                <a:lnTo>
                  <a:pt x="125926" y="755540"/>
                </a:lnTo>
                <a:cubicBezTo>
                  <a:pt x="56379" y="755540"/>
                  <a:pt x="0" y="699161"/>
                  <a:pt x="0" y="629614"/>
                </a:cubicBezTo>
                <a:lnTo>
                  <a:pt x="0" y="1259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50" tIns="87682" rIns="87682" bIns="8768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Oikeus turvalliseen opiskeluympäristöön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6F94BE6-5DD5-4AEF-AB9C-95D8AC0A88FE}"/>
              </a:ext>
            </a:extLst>
          </p:cNvPr>
          <p:cNvSpPr/>
          <p:nvPr/>
        </p:nvSpPr>
        <p:spPr>
          <a:xfrm>
            <a:off x="1404000" y="1333016"/>
            <a:ext cx="627508" cy="6275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4853D8C0-CF77-4B5A-913C-CD26A77BBF9B}"/>
              </a:ext>
            </a:extLst>
          </p:cNvPr>
          <p:cNvSpPr/>
          <p:nvPr/>
        </p:nvSpPr>
        <p:spPr>
          <a:xfrm>
            <a:off x="2170563" y="2133000"/>
            <a:ext cx="6001437" cy="755540"/>
          </a:xfrm>
          <a:custGeom>
            <a:avLst/>
            <a:gdLst>
              <a:gd name="connsiteX0" fmla="*/ 0 w 6001837"/>
              <a:gd name="connsiteY0" fmla="*/ 125926 h 755540"/>
              <a:gd name="connsiteX1" fmla="*/ 125926 w 6001837"/>
              <a:gd name="connsiteY1" fmla="*/ 0 h 755540"/>
              <a:gd name="connsiteX2" fmla="*/ 5875911 w 6001837"/>
              <a:gd name="connsiteY2" fmla="*/ 0 h 755540"/>
              <a:gd name="connsiteX3" fmla="*/ 6001837 w 6001837"/>
              <a:gd name="connsiteY3" fmla="*/ 125926 h 755540"/>
              <a:gd name="connsiteX4" fmla="*/ 6001837 w 6001837"/>
              <a:gd name="connsiteY4" fmla="*/ 629614 h 755540"/>
              <a:gd name="connsiteX5" fmla="*/ 5875911 w 6001837"/>
              <a:gd name="connsiteY5" fmla="*/ 755540 h 755540"/>
              <a:gd name="connsiteX6" fmla="*/ 125926 w 6001837"/>
              <a:gd name="connsiteY6" fmla="*/ 755540 h 755540"/>
              <a:gd name="connsiteX7" fmla="*/ 0 w 6001837"/>
              <a:gd name="connsiteY7" fmla="*/ 629614 h 755540"/>
              <a:gd name="connsiteX8" fmla="*/ 0 w 6001837"/>
              <a:gd name="connsiteY8" fmla="*/ 125926 h 7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1837" h="755540">
                <a:moveTo>
                  <a:pt x="0" y="125926"/>
                </a:moveTo>
                <a:cubicBezTo>
                  <a:pt x="0" y="56379"/>
                  <a:pt x="56379" y="0"/>
                  <a:pt x="125926" y="0"/>
                </a:cubicBezTo>
                <a:lnTo>
                  <a:pt x="5875911" y="0"/>
                </a:lnTo>
                <a:cubicBezTo>
                  <a:pt x="5945458" y="0"/>
                  <a:pt x="6001837" y="56379"/>
                  <a:pt x="6001837" y="125926"/>
                </a:cubicBezTo>
                <a:lnTo>
                  <a:pt x="6001837" y="629614"/>
                </a:lnTo>
                <a:cubicBezTo>
                  <a:pt x="6001837" y="699161"/>
                  <a:pt x="5945458" y="755540"/>
                  <a:pt x="5875911" y="755540"/>
                </a:cubicBezTo>
                <a:lnTo>
                  <a:pt x="125926" y="755540"/>
                </a:lnTo>
                <a:cubicBezTo>
                  <a:pt x="56379" y="755540"/>
                  <a:pt x="0" y="699161"/>
                  <a:pt x="0" y="629614"/>
                </a:cubicBezTo>
                <a:lnTo>
                  <a:pt x="0" y="12592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250053"/>
              <a:satOff val="-3376"/>
              <a:lumOff val="-549"/>
              <a:alphaOff val="0"/>
            </a:schemeClr>
          </a:fillRef>
          <a:effectRef idx="3">
            <a:schemeClr val="accent3">
              <a:hueOff val="2250053"/>
              <a:satOff val="-3376"/>
              <a:lumOff val="-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50" tIns="87682" rIns="87682" bIns="8768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Mahdollisuus vaikuttaa koulun toimintaan ja sen kehittämiseen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83EDD2C-0E70-4C34-8E1F-FEBF23663663}"/>
              </a:ext>
            </a:extLst>
          </p:cNvPr>
          <p:cNvSpPr/>
          <p:nvPr/>
        </p:nvSpPr>
        <p:spPr>
          <a:xfrm>
            <a:off x="1856809" y="2197016"/>
            <a:ext cx="627508" cy="627508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C0A916B5-5A59-418D-B90A-C6A07ACEF1A1}"/>
              </a:ext>
            </a:extLst>
          </p:cNvPr>
          <p:cNvSpPr/>
          <p:nvPr/>
        </p:nvSpPr>
        <p:spPr>
          <a:xfrm>
            <a:off x="2365474" y="2997000"/>
            <a:ext cx="6238526" cy="755540"/>
          </a:xfrm>
          <a:custGeom>
            <a:avLst/>
            <a:gdLst>
              <a:gd name="connsiteX0" fmla="*/ 0 w 5813012"/>
              <a:gd name="connsiteY0" fmla="*/ 125926 h 755540"/>
              <a:gd name="connsiteX1" fmla="*/ 125926 w 5813012"/>
              <a:gd name="connsiteY1" fmla="*/ 0 h 755540"/>
              <a:gd name="connsiteX2" fmla="*/ 5687086 w 5813012"/>
              <a:gd name="connsiteY2" fmla="*/ 0 h 755540"/>
              <a:gd name="connsiteX3" fmla="*/ 5813012 w 5813012"/>
              <a:gd name="connsiteY3" fmla="*/ 125926 h 755540"/>
              <a:gd name="connsiteX4" fmla="*/ 5813012 w 5813012"/>
              <a:gd name="connsiteY4" fmla="*/ 629614 h 755540"/>
              <a:gd name="connsiteX5" fmla="*/ 5687086 w 5813012"/>
              <a:gd name="connsiteY5" fmla="*/ 755540 h 755540"/>
              <a:gd name="connsiteX6" fmla="*/ 125926 w 5813012"/>
              <a:gd name="connsiteY6" fmla="*/ 755540 h 755540"/>
              <a:gd name="connsiteX7" fmla="*/ 0 w 5813012"/>
              <a:gd name="connsiteY7" fmla="*/ 629614 h 755540"/>
              <a:gd name="connsiteX8" fmla="*/ 0 w 5813012"/>
              <a:gd name="connsiteY8" fmla="*/ 125926 h 7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012" h="755540">
                <a:moveTo>
                  <a:pt x="0" y="125926"/>
                </a:moveTo>
                <a:cubicBezTo>
                  <a:pt x="0" y="56379"/>
                  <a:pt x="56379" y="0"/>
                  <a:pt x="125926" y="0"/>
                </a:cubicBezTo>
                <a:lnTo>
                  <a:pt x="5687086" y="0"/>
                </a:lnTo>
                <a:cubicBezTo>
                  <a:pt x="5756633" y="0"/>
                  <a:pt x="5813012" y="56379"/>
                  <a:pt x="5813012" y="125926"/>
                </a:cubicBezTo>
                <a:lnTo>
                  <a:pt x="5813012" y="629614"/>
                </a:lnTo>
                <a:cubicBezTo>
                  <a:pt x="5813012" y="699161"/>
                  <a:pt x="5756633" y="755540"/>
                  <a:pt x="5687086" y="755540"/>
                </a:cubicBezTo>
                <a:lnTo>
                  <a:pt x="125926" y="755540"/>
                </a:lnTo>
                <a:cubicBezTo>
                  <a:pt x="56379" y="755540"/>
                  <a:pt x="0" y="699161"/>
                  <a:pt x="0" y="629614"/>
                </a:cubicBezTo>
                <a:lnTo>
                  <a:pt x="0" y="1259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4500106"/>
              <a:satOff val="-6752"/>
              <a:lumOff val="-1098"/>
              <a:alphaOff val="0"/>
            </a:schemeClr>
          </a:fillRef>
          <a:effectRef idx="3">
            <a:schemeClr val="accent3">
              <a:hueOff val="4500106"/>
              <a:satOff val="-6752"/>
              <a:lumOff val="-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50" tIns="87682" rIns="87682" bIns="8768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Osallistua opiskelijoita koskevien ja opiskelijoiden asemaan vaikuttavien päätösten valmisteluun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268E675D-BC26-4DD4-A6C6-84A32BFD4EA9}"/>
              </a:ext>
            </a:extLst>
          </p:cNvPr>
          <p:cNvSpPr/>
          <p:nvPr/>
        </p:nvSpPr>
        <p:spPr>
          <a:xfrm>
            <a:off x="2051720" y="3061016"/>
            <a:ext cx="627508" cy="6275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17E6C7E-AAAD-401E-9967-C111EEB86A60}"/>
              </a:ext>
            </a:extLst>
          </p:cNvPr>
          <p:cNvGrpSpPr/>
          <p:nvPr/>
        </p:nvGrpSpPr>
        <p:grpSpPr>
          <a:xfrm>
            <a:off x="1259632" y="3861000"/>
            <a:ext cx="6912368" cy="2448000"/>
            <a:chOff x="1259632" y="3861000"/>
            <a:chExt cx="6912368" cy="2448000"/>
          </a:xfrm>
        </p:grpSpPr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63EC2491-025F-47EE-9B78-99F79A799D61}"/>
                </a:ext>
              </a:extLst>
            </p:cNvPr>
            <p:cNvSpPr/>
            <p:nvPr/>
          </p:nvSpPr>
          <p:spPr>
            <a:xfrm>
              <a:off x="2365474" y="3861000"/>
              <a:ext cx="5806526" cy="755540"/>
            </a:xfrm>
            <a:custGeom>
              <a:avLst/>
              <a:gdLst>
                <a:gd name="connsiteX0" fmla="*/ 0 w 5813012"/>
                <a:gd name="connsiteY0" fmla="*/ 125926 h 755540"/>
                <a:gd name="connsiteX1" fmla="*/ 125926 w 5813012"/>
                <a:gd name="connsiteY1" fmla="*/ 0 h 755540"/>
                <a:gd name="connsiteX2" fmla="*/ 5687086 w 5813012"/>
                <a:gd name="connsiteY2" fmla="*/ 0 h 755540"/>
                <a:gd name="connsiteX3" fmla="*/ 5813012 w 5813012"/>
                <a:gd name="connsiteY3" fmla="*/ 125926 h 755540"/>
                <a:gd name="connsiteX4" fmla="*/ 5813012 w 5813012"/>
                <a:gd name="connsiteY4" fmla="*/ 629614 h 755540"/>
                <a:gd name="connsiteX5" fmla="*/ 5687086 w 5813012"/>
                <a:gd name="connsiteY5" fmla="*/ 755540 h 755540"/>
                <a:gd name="connsiteX6" fmla="*/ 125926 w 5813012"/>
                <a:gd name="connsiteY6" fmla="*/ 755540 h 755540"/>
                <a:gd name="connsiteX7" fmla="*/ 0 w 5813012"/>
                <a:gd name="connsiteY7" fmla="*/ 629614 h 755540"/>
                <a:gd name="connsiteX8" fmla="*/ 0 w 5813012"/>
                <a:gd name="connsiteY8" fmla="*/ 125926 h 7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3012" h="755540">
                  <a:moveTo>
                    <a:pt x="0" y="125926"/>
                  </a:moveTo>
                  <a:cubicBezTo>
                    <a:pt x="0" y="56379"/>
                    <a:pt x="56379" y="0"/>
                    <a:pt x="125926" y="0"/>
                  </a:cubicBezTo>
                  <a:lnTo>
                    <a:pt x="5687086" y="0"/>
                  </a:lnTo>
                  <a:cubicBezTo>
                    <a:pt x="5756633" y="0"/>
                    <a:pt x="5813012" y="56379"/>
                    <a:pt x="5813012" y="125926"/>
                  </a:cubicBezTo>
                  <a:lnTo>
                    <a:pt x="5813012" y="629614"/>
                  </a:lnTo>
                  <a:cubicBezTo>
                    <a:pt x="5813012" y="699161"/>
                    <a:pt x="5756633" y="755540"/>
                    <a:pt x="5687086" y="755540"/>
                  </a:cubicBezTo>
                  <a:lnTo>
                    <a:pt x="125926" y="755540"/>
                  </a:lnTo>
                  <a:cubicBezTo>
                    <a:pt x="56379" y="755540"/>
                    <a:pt x="0" y="699161"/>
                    <a:pt x="0" y="629614"/>
                  </a:cubicBezTo>
                  <a:lnTo>
                    <a:pt x="0" y="12592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3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5350" tIns="87682" rIns="87682" bIns="87682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Oikeus maksuttomaan ateriaan työpäivinä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301E99B-4533-4D77-ADBE-5EAE1AAB8A74}"/>
                </a:ext>
              </a:extLst>
            </p:cNvPr>
            <p:cNvSpPr/>
            <p:nvPr/>
          </p:nvSpPr>
          <p:spPr>
            <a:xfrm>
              <a:off x="2051720" y="3925016"/>
              <a:ext cx="627508" cy="62750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86F418B-A160-47A2-AFEB-C4D26AB30885}"/>
                </a:ext>
              </a:extLst>
            </p:cNvPr>
            <p:cNvSpPr/>
            <p:nvPr/>
          </p:nvSpPr>
          <p:spPr>
            <a:xfrm>
              <a:off x="2170564" y="4726874"/>
              <a:ext cx="5806526" cy="755540"/>
            </a:xfrm>
            <a:custGeom>
              <a:avLst/>
              <a:gdLst>
                <a:gd name="connsiteX0" fmla="*/ 0 w 6001837"/>
                <a:gd name="connsiteY0" fmla="*/ 125926 h 755540"/>
                <a:gd name="connsiteX1" fmla="*/ 125926 w 6001837"/>
                <a:gd name="connsiteY1" fmla="*/ 0 h 755540"/>
                <a:gd name="connsiteX2" fmla="*/ 5875911 w 6001837"/>
                <a:gd name="connsiteY2" fmla="*/ 0 h 755540"/>
                <a:gd name="connsiteX3" fmla="*/ 6001837 w 6001837"/>
                <a:gd name="connsiteY3" fmla="*/ 125926 h 755540"/>
                <a:gd name="connsiteX4" fmla="*/ 6001837 w 6001837"/>
                <a:gd name="connsiteY4" fmla="*/ 629614 h 755540"/>
                <a:gd name="connsiteX5" fmla="*/ 5875911 w 6001837"/>
                <a:gd name="connsiteY5" fmla="*/ 755540 h 755540"/>
                <a:gd name="connsiteX6" fmla="*/ 125926 w 6001837"/>
                <a:gd name="connsiteY6" fmla="*/ 755540 h 755540"/>
                <a:gd name="connsiteX7" fmla="*/ 0 w 6001837"/>
                <a:gd name="connsiteY7" fmla="*/ 629614 h 755540"/>
                <a:gd name="connsiteX8" fmla="*/ 0 w 6001837"/>
                <a:gd name="connsiteY8" fmla="*/ 125926 h 7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1837" h="755540">
                  <a:moveTo>
                    <a:pt x="0" y="125926"/>
                  </a:moveTo>
                  <a:cubicBezTo>
                    <a:pt x="0" y="56379"/>
                    <a:pt x="56379" y="0"/>
                    <a:pt x="125926" y="0"/>
                  </a:cubicBezTo>
                  <a:lnTo>
                    <a:pt x="5875911" y="0"/>
                  </a:lnTo>
                  <a:cubicBezTo>
                    <a:pt x="5945458" y="0"/>
                    <a:pt x="6001837" y="56379"/>
                    <a:pt x="6001837" y="125926"/>
                  </a:cubicBezTo>
                  <a:lnTo>
                    <a:pt x="6001837" y="629614"/>
                  </a:lnTo>
                  <a:cubicBezTo>
                    <a:pt x="6001837" y="699161"/>
                    <a:pt x="5945458" y="755540"/>
                    <a:pt x="5875911" y="755540"/>
                  </a:cubicBezTo>
                  <a:lnTo>
                    <a:pt x="125926" y="755540"/>
                  </a:lnTo>
                  <a:cubicBezTo>
                    <a:pt x="56379" y="755540"/>
                    <a:pt x="0" y="699161"/>
                    <a:pt x="0" y="629614"/>
                  </a:cubicBezTo>
                  <a:lnTo>
                    <a:pt x="0" y="12592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3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5350" tIns="87682" rIns="87682" bIns="87682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Oikeus saada erityisopetusta ja muuta oppimisen tukea yksilöllisten tarpeidensa mukaan</a:t>
              </a: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D658BF0A-C5A7-402A-BE2F-962C96D4B581}"/>
                </a:ext>
              </a:extLst>
            </p:cNvPr>
            <p:cNvSpPr/>
            <p:nvPr/>
          </p:nvSpPr>
          <p:spPr>
            <a:xfrm>
              <a:off x="1856809" y="4777737"/>
              <a:ext cx="627508" cy="6275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B720A2A9-ECDD-4A1E-9F3E-1F206CAD4740}"/>
                </a:ext>
              </a:extLst>
            </p:cNvPr>
            <p:cNvSpPr/>
            <p:nvPr/>
          </p:nvSpPr>
          <p:spPr>
            <a:xfrm>
              <a:off x="1592755" y="5553460"/>
              <a:ext cx="5355589" cy="755540"/>
            </a:xfrm>
            <a:custGeom>
              <a:avLst/>
              <a:gdLst>
                <a:gd name="connsiteX0" fmla="*/ 0 w 6546660"/>
                <a:gd name="connsiteY0" fmla="*/ 131676 h 790038"/>
                <a:gd name="connsiteX1" fmla="*/ 131676 w 6546660"/>
                <a:gd name="connsiteY1" fmla="*/ 0 h 790038"/>
                <a:gd name="connsiteX2" fmla="*/ 6414984 w 6546660"/>
                <a:gd name="connsiteY2" fmla="*/ 0 h 790038"/>
                <a:gd name="connsiteX3" fmla="*/ 6546660 w 6546660"/>
                <a:gd name="connsiteY3" fmla="*/ 131676 h 790038"/>
                <a:gd name="connsiteX4" fmla="*/ 6546660 w 6546660"/>
                <a:gd name="connsiteY4" fmla="*/ 658362 h 790038"/>
                <a:gd name="connsiteX5" fmla="*/ 6414984 w 6546660"/>
                <a:gd name="connsiteY5" fmla="*/ 790038 h 790038"/>
                <a:gd name="connsiteX6" fmla="*/ 131676 w 6546660"/>
                <a:gd name="connsiteY6" fmla="*/ 790038 h 790038"/>
                <a:gd name="connsiteX7" fmla="*/ 0 w 6546660"/>
                <a:gd name="connsiteY7" fmla="*/ 658362 h 790038"/>
                <a:gd name="connsiteX8" fmla="*/ 0 w 6546660"/>
                <a:gd name="connsiteY8" fmla="*/ 131676 h 79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6660" h="790038">
                  <a:moveTo>
                    <a:pt x="0" y="131676"/>
                  </a:moveTo>
                  <a:cubicBezTo>
                    <a:pt x="0" y="58953"/>
                    <a:pt x="58953" y="0"/>
                    <a:pt x="131676" y="0"/>
                  </a:cubicBezTo>
                  <a:lnTo>
                    <a:pt x="6414984" y="0"/>
                  </a:lnTo>
                  <a:cubicBezTo>
                    <a:pt x="6487707" y="0"/>
                    <a:pt x="6546660" y="58953"/>
                    <a:pt x="6546660" y="131676"/>
                  </a:cubicBezTo>
                  <a:lnTo>
                    <a:pt x="6546660" y="658362"/>
                  </a:lnTo>
                  <a:cubicBezTo>
                    <a:pt x="6546660" y="731085"/>
                    <a:pt x="6487707" y="790038"/>
                    <a:pt x="6414984" y="790038"/>
                  </a:cubicBezTo>
                  <a:lnTo>
                    <a:pt x="131676" y="790038"/>
                  </a:lnTo>
                  <a:cubicBezTo>
                    <a:pt x="58953" y="790038"/>
                    <a:pt x="0" y="731085"/>
                    <a:pt x="0" y="658362"/>
                  </a:cubicBezTo>
                  <a:lnTo>
                    <a:pt x="0" y="13167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3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034" tIns="84286" rIns="84286" bIns="8428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1" kern="1200" dirty="0">
                  <a:solidFill>
                    <a:schemeClr val="tx1"/>
                  </a:solidFill>
                </a:rPr>
                <a:t>Osaan opinnoista voidaan antaa lupa suorittaa itsenäisesti, jos se ei vaaranna tavoitteita 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ADBB1C38-0324-440C-B8E4-50B92C441185}"/>
                </a:ext>
              </a:extLst>
            </p:cNvPr>
            <p:cNvSpPr/>
            <p:nvPr/>
          </p:nvSpPr>
          <p:spPr>
            <a:xfrm>
              <a:off x="1259632" y="5567200"/>
              <a:ext cx="627508" cy="6275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kstiruutu 23">
            <a:extLst>
              <a:ext uri="{FF2B5EF4-FFF2-40B4-BE49-F238E27FC236}">
                <a16:creationId xmlns:a16="http://schemas.microsoft.com/office/drawing/2014/main" id="{39085B55-E7E9-4D0F-B9B4-E6CA13A43DDE}"/>
              </a:ext>
            </a:extLst>
          </p:cNvPr>
          <p:cNvSpPr txBox="1"/>
          <p:nvPr/>
        </p:nvSpPr>
        <p:spPr>
          <a:xfrm>
            <a:off x="213803" y="2873648"/>
            <a:ext cx="1739562" cy="1514773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endParaRPr lang="fi-FI" sz="1600" dirty="0">
              <a:latin typeface="Arial Rounded MT Bold" panose="020F0704030504030204" pitchFamily="34" charset="0"/>
            </a:endParaRPr>
          </a:p>
          <a:p>
            <a:r>
              <a:rPr lang="fi-FI" sz="1600" dirty="0">
                <a:latin typeface="Arial Rounded MT Bold" panose="020F0704030504030204" pitchFamily="34" charset="0"/>
              </a:rPr>
              <a:t>Lukiolaki (5 luku)</a:t>
            </a:r>
          </a:p>
          <a:p>
            <a:endParaRPr lang="fi-FI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3F936-A2BE-4E6E-954F-E09B9DA8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08038"/>
            <a:ext cx="5461839" cy="648072"/>
          </a:xfrm>
        </p:spPr>
        <p:txBody>
          <a:bodyPr/>
          <a:lstStyle/>
          <a:p>
            <a:r>
              <a:rPr lang="fi-FI" sz="2000" dirty="0"/>
              <a:t>TURVALLINEN OPISKELUYMPÄRISTÖ</a:t>
            </a:r>
          </a:p>
        </p:txBody>
      </p:sp>
      <p:sp>
        <p:nvSpPr>
          <p:cNvPr id="4" name="Nuoli: Viisikulmio 3">
            <a:extLst>
              <a:ext uri="{FF2B5EF4-FFF2-40B4-BE49-F238E27FC236}">
                <a16:creationId xmlns:a16="http://schemas.microsoft.com/office/drawing/2014/main" id="{DB48406E-A19C-46D7-ADD4-58225D9A7DE6}"/>
              </a:ext>
            </a:extLst>
          </p:cNvPr>
          <p:cNvSpPr/>
          <p:nvPr/>
        </p:nvSpPr>
        <p:spPr>
          <a:xfrm>
            <a:off x="309446" y="2195237"/>
            <a:ext cx="4392000" cy="2016224"/>
          </a:xfrm>
          <a:prstGeom prst="homePlate">
            <a:avLst/>
          </a:prstGeom>
          <a:solidFill>
            <a:schemeClr val="accent5"/>
          </a:solidFill>
          <a:ln w="571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Oppilaitokseen ei saa tuoda eikä pitää hallussa sellaista esinettä tai ainetta, jolla voidaan vaarantaa omaa tai toisen turvallisuutta taikka joka erityisesti soveltuu omaisuuden vahingoittamiseen</a:t>
            </a:r>
          </a:p>
        </p:txBody>
      </p:sp>
      <p:sp>
        <p:nvSpPr>
          <p:cNvPr id="27" name="Nuoli: Nuolenkärki 26">
            <a:extLst>
              <a:ext uri="{FF2B5EF4-FFF2-40B4-BE49-F238E27FC236}">
                <a16:creationId xmlns:a16="http://schemas.microsoft.com/office/drawing/2014/main" id="{E23DDD68-BAA5-4526-84A4-215304E59B7B}"/>
              </a:ext>
            </a:extLst>
          </p:cNvPr>
          <p:cNvSpPr/>
          <p:nvPr/>
        </p:nvSpPr>
        <p:spPr>
          <a:xfrm>
            <a:off x="4889455" y="2229634"/>
            <a:ext cx="4075033" cy="1670191"/>
          </a:xfrm>
          <a:prstGeom prst="roundRect">
            <a:avLst/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bg1"/>
                </a:solidFill>
              </a:rPr>
              <a:t>Rehtorilla ja opettajalla on oikeus ottaa haltuunsa kielletty esine tai aine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tarvittaessa on oikeus käyttää tilanteeseen sopivia voimakeinoja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765D6AB2-E065-4132-962B-375CFC6F2A8D}"/>
              </a:ext>
            </a:extLst>
          </p:cNvPr>
          <p:cNvGrpSpPr/>
          <p:nvPr/>
        </p:nvGrpSpPr>
        <p:grpSpPr>
          <a:xfrm>
            <a:off x="309446" y="4796999"/>
            <a:ext cx="8655042" cy="1556887"/>
            <a:chOff x="309446" y="4796999"/>
            <a:chExt cx="8655042" cy="1556887"/>
          </a:xfrm>
        </p:grpSpPr>
        <p:sp>
          <p:nvSpPr>
            <p:cNvPr id="28" name="Nuoli: Viisikulmio 27">
              <a:extLst>
                <a:ext uri="{FF2B5EF4-FFF2-40B4-BE49-F238E27FC236}">
                  <a16:creationId xmlns:a16="http://schemas.microsoft.com/office/drawing/2014/main" id="{9639A555-2D6E-424E-B2ED-AC79A38ED84A}"/>
                </a:ext>
              </a:extLst>
            </p:cNvPr>
            <p:cNvSpPr/>
            <p:nvPr/>
          </p:nvSpPr>
          <p:spPr>
            <a:xfrm>
              <a:off x="309446" y="4869000"/>
              <a:ext cx="4262554" cy="1440200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accent4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Rehtorilla ja opettajalla on oikeus poistaa opetustilasta opiskelija, joka ei noudata näitä turvallisuusohjeita</a:t>
              </a:r>
            </a:p>
          </p:txBody>
        </p:sp>
        <p:sp>
          <p:nvSpPr>
            <p:cNvPr id="29" name="Nuoli: Nuolenkärki 28">
              <a:extLst>
                <a:ext uri="{FF2B5EF4-FFF2-40B4-BE49-F238E27FC236}">
                  <a16:creationId xmlns:a16="http://schemas.microsoft.com/office/drawing/2014/main" id="{E75315D5-018C-45E6-9E61-B00B72850A2A}"/>
                </a:ext>
              </a:extLst>
            </p:cNvPr>
            <p:cNvSpPr/>
            <p:nvPr/>
          </p:nvSpPr>
          <p:spPr>
            <a:xfrm>
              <a:off x="5004000" y="4796999"/>
              <a:ext cx="3960488" cy="155688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accent4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Jos opiskelija koettaa vastarintaa tekemällä välttää poistamisen, rehtorilla ja opettajalla on oikeus käyttää tilanteeseen sopivia voimakeinoja</a:t>
              </a:r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564E821E-C27A-4DA9-B4CE-9535D4469906}"/>
              </a:ext>
            </a:extLst>
          </p:cNvPr>
          <p:cNvSpPr txBox="1"/>
          <p:nvPr/>
        </p:nvSpPr>
        <p:spPr>
          <a:xfrm>
            <a:off x="1116000" y="1268509"/>
            <a:ext cx="6768464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Lukiolaki 40 §: Koulutuksen järjestäjän tulee suojata opiskelijaa kiusaamiselta, väkivallalta ja häirinnältä</a:t>
            </a:r>
          </a:p>
        </p:txBody>
      </p:sp>
    </p:spTree>
    <p:extLst>
      <p:ext uri="{BB962C8B-B14F-4D97-AF65-F5344CB8AC3E}">
        <p14:creationId xmlns:p14="http://schemas.microsoft.com/office/powerpoint/2010/main" val="29284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3F936-A2BE-4E6E-954F-E09B9DA8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0" y="288450"/>
            <a:ext cx="5461839" cy="648072"/>
          </a:xfrm>
        </p:spPr>
        <p:txBody>
          <a:bodyPr/>
          <a:lstStyle/>
          <a:p>
            <a:r>
              <a:rPr lang="fi-FI" sz="2400" dirty="0"/>
              <a:t>KURINPITO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0D6CCA4C-3730-42B0-B33F-B1DEFB2B4C05}"/>
              </a:ext>
            </a:extLst>
          </p:cNvPr>
          <p:cNvSpPr/>
          <p:nvPr/>
        </p:nvSpPr>
        <p:spPr>
          <a:xfrm>
            <a:off x="128264" y="1484784"/>
            <a:ext cx="2695073" cy="1025359"/>
          </a:xfrm>
          <a:prstGeom prst="flowChartTerminator">
            <a:avLst/>
          </a:prstGeom>
          <a:solidFill>
            <a:schemeClr val="accent4"/>
          </a:solidFill>
          <a:ln w="381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Kirjallinen varoitus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7FAA84B4-F456-459C-B6CF-94EBE3EC0C82}"/>
              </a:ext>
            </a:extLst>
          </p:cNvPr>
          <p:cNvSpPr/>
          <p:nvPr/>
        </p:nvSpPr>
        <p:spPr>
          <a:xfrm>
            <a:off x="128263" y="2700743"/>
            <a:ext cx="2695073" cy="1025359"/>
          </a:xfrm>
          <a:prstGeom prst="flowChartTerminator">
            <a:avLst/>
          </a:prstGeom>
          <a:solidFill>
            <a:schemeClr val="accent4"/>
          </a:solidFill>
          <a:ln w="381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Erottaminen määräajaksi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7B17EF7-D908-45E9-9308-0E887F7866F7}"/>
              </a:ext>
            </a:extLst>
          </p:cNvPr>
          <p:cNvSpPr txBox="1"/>
          <p:nvPr/>
        </p:nvSpPr>
        <p:spPr>
          <a:xfrm>
            <a:off x="2987824" y="1589891"/>
            <a:ext cx="5941168" cy="95677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80000" tIns="108000" rIns="108000" bIns="108000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Opiskelijalle, joka häiritsee opetusta tai muuten rikkoo järjestystä taikka menettelee vilpillisesti, voidaan antaa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kirjallinen varoitus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7372EFF-E988-46A1-AB7A-C5E7C09A40D2}"/>
              </a:ext>
            </a:extLst>
          </p:cNvPr>
          <p:cNvSpPr txBox="1"/>
          <p:nvPr/>
        </p:nvSpPr>
        <p:spPr>
          <a:xfrm>
            <a:off x="2987824" y="2694575"/>
            <a:ext cx="5941168" cy="95677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80000" tIns="108000" rIns="180000" bIns="108000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Jos rikkomus on vakava tai opiskelija jatkaa varoituksen saatuaan epäasiallista käytöstään, hänet voidaan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erottaa</a:t>
            </a:r>
            <a:r>
              <a:rPr lang="fi-FI" sz="1600" u="sng" dirty="0">
                <a:latin typeface="Arial Rounded MT Bold" panose="020F0704030504030204" pitchFamily="34" charset="0"/>
              </a:rPr>
              <a:t>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enintään yhden vuoden määräajaksi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66007C5B-5C4C-4CE2-BA4D-962E43FA2E3D}"/>
              </a:ext>
            </a:extLst>
          </p:cNvPr>
          <p:cNvGrpSpPr/>
          <p:nvPr/>
        </p:nvGrpSpPr>
        <p:grpSpPr>
          <a:xfrm>
            <a:off x="128263" y="3816307"/>
            <a:ext cx="8800729" cy="2553899"/>
            <a:chOff x="128263" y="3953205"/>
            <a:chExt cx="8800729" cy="2553899"/>
          </a:xfrm>
        </p:grpSpPr>
        <p:sp>
          <p:nvSpPr>
            <p:cNvPr id="13" name="Vuokaaviosymboli: Rajoitin 12">
              <a:extLst>
                <a:ext uri="{FF2B5EF4-FFF2-40B4-BE49-F238E27FC236}">
                  <a16:creationId xmlns:a16="http://schemas.microsoft.com/office/drawing/2014/main" id="{2E916C5F-3444-43E2-9B8B-D19BEB34475D}"/>
                </a:ext>
              </a:extLst>
            </p:cNvPr>
            <p:cNvSpPr/>
            <p:nvPr/>
          </p:nvSpPr>
          <p:spPr>
            <a:xfrm>
              <a:off x="128263" y="4005064"/>
              <a:ext cx="2695073" cy="1025359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riblet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Opetukseen osallistumisen evääminen</a:t>
              </a:r>
            </a:p>
          </p:txBody>
        </p:sp>
        <p:sp>
          <p:nvSpPr>
            <p:cNvPr id="14" name="Vuokaaviosymboli: Rajoitin 13">
              <a:extLst>
                <a:ext uri="{FF2B5EF4-FFF2-40B4-BE49-F238E27FC236}">
                  <a16:creationId xmlns:a16="http://schemas.microsoft.com/office/drawing/2014/main" id="{18B842F0-4714-44B7-BF5C-2D05B1F42BC2}"/>
                </a:ext>
              </a:extLst>
            </p:cNvPr>
            <p:cNvSpPr/>
            <p:nvPr/>
          </p:nvSpPr>
          <p:spPr>
            <a:xfrm>
              <a:off x="147426" y="5283961"/>
              <a:ext cx="2695073" cy="1025359"/>
            </a:xfrm>
            <a:prstGeom prst="flowChartTerminator">
              <a:avLst/>
            </a:prstGeom>
            <a:solidFill>
              <a:srgbClr val="C00000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riblet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Opiskeluoikeuden pidättäminen</a:t>
              </a: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34E28B92-64B0-4EA0-A0EE-D85DCF285CC7}"/>
                </a:ext>
              </a:extLst>
            </p:cNvPr>
            <p:cNvSpPr txBox="1"/>
            <p:nvPr/>
          </p:nvSpPr>
          <p:spPr>
            <a:xfrm>
              <a:off x="2987824" y="3953205"/>
              <a:ext cx="5941168" cy="1202994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180000" tIns="108000" rIns="180000" bIns="108000" rtlCol="0">
              <a:spAutoFit/>
            </a:bodyPr>
            <a:lstStyle/>
            <a:p>
              <a:r>
                <a:rPr lang="fi-FI" sz="1600" dirty="0">
                  <a:latin typeface="Arial Rounded MT Bold" panose="020F0704030504030204" pitchFamily="34" charset="0"/>
                </a:rPr>
                <a:t>Opetukseen osallistuminen voidaan evätä </a:t>
              </a:r>
              <a:r>
                <a:rPr lang="fi-FI" sz="1600" u="sng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enintään kolmen työpäivän</a:t>
              </a:r>
              <a:r>
                <a:rPr lang="fi-FI" sz="1600" dirty="0">
                  <a:latin typeface="Arial Rounded MT Bold" panose="020F0704030504030204" pitchFamily="34" charset="0"/>
                </a:rPr>
                <a:t> ajaksi, jos toisen henkilön turvallisuus kärsii väkivaltaisen tai uhkaavan käyttäytymisen vuoksi tai opetus vaikeutuu kohtuuttomasti </a:t>
              </a: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4D17A094-0208-4DDB-9AC6-CB3C8CB47F58}"/>
                </a:ext>
              </a:extLst>
            </p:cNvPr>
            <p:cNvSpPr txBox="1"/>
            <p:nvPr/>
          </p:nvSpPr>
          <p:spPr>
            <a:xfrm>
              <a:off x="2987824" y="5304110"/>
              <a:ext cx="5941168" cy="1202994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180000" tIns="108000" rIns="180000" bIns="108000" rtlCol="0">
              <a:spAutoFit/>
            </a:bodyPr>
            <a:lstStyle/>
            <a:p>
              <a:r>
                <a:rPr lang="fi-FI" sz="1600" dirty="0">
                  <a:latin typeface="Arial Rounded MT Bold" panose="020F0704030504030204" pitchFamily="34" charset="0"/>
                </a:rPr>
                <a:t>Jos opiskelija on tutkimuksen alaisena rikoksesta, häneltä voidaan tutkimuksen ajaksi pidättää oikeus opiskeluun, jos se epäiltyyn rikokseen tai siihen liittyvien seikkoihin nähden on perusteltua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351ABA08-F920-4138-9633-D1D5BE8AC32B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20" name="Nuoli: Taipunut ylös 19">
              <a:extLst>
                <a:ext uri="{FF2B5EF4-FFF2-40B4-BE49-F238E27FC236}">
                  <a16:creationId xmlns:a16="http://schemas.microsoft.com/office/drawing/2014/main" id="{A9BC5404-9E44-415B-86AA-7BAC9946C28D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hlinkClick r:id="rId2" action="ppaction://hlinksldjump" tooltip="Siirry valintaan"/>
              <a:extLst>
                <a:ext uri="{FF2B5EF4-FFF2-40B4-BE49-F238E27FC236}">
                  <a16:creationId xmlns:a16="http://schemas.microsoft.com/office/drawing/2014/main" id="{9B7D931F-EBD4-479A-B9F8-41184EA4DAC2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6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624736" cy="710952"/>
          </a:xfrm>
        </p:spPr>
        <p:txBody>
          <a:bodyPr/>
          <a:lstStyle/>
          <a:p>
            <a:r>
              <a:rPr lang="fi-FI" dirty="0"/>
              <a:t>OPPIMISKÄSITYS</a:t>
            </a:r>
          </a:p>
        </p:txBody>
      </p:sp>
      <p:grpSp>
        <p:nvGrpSpPr>
          <p:cNvPr id="28" name="Ryhmä 27"/>
          <p:cNvGrpSpPr/>
          <p:nvPr/>
        </p:nvGrpSpPr>
        <p:grpSpPr>
          <a:xfrm>
            <a:off x="3057405" y="2531446"/>
            <a:ext cx="2666723" cy="2625746"/>
            <a:chOff x="-1" y="4064462"/>
            <a:chExt cx="2511760" cy="1420939"/>
          </a:xfrm>
          <a:solidFill>
            <a:schemeClr val="accent3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0"/>
            </a:lightRig>
          </a:scene3d>
        </p:grpSpPr>
        <p:sp>
          <p:nvSpPr>
            <p:cNvPr id="29" name="Pyöristetty suorakulmio 28"/>
            <p:cNvSpPr/>
            <p:nvPr/>
          </p:nvSpPr>
          <p:spPr>
            <a:xfrm>
              <a:off x="-1" y="4064462"/>
              <a:ext cx="2439996" cy="1420939"/>
            </a:xfrm>
            <a:prstGeom prst="ellips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yöristetty suorakulmio 4"/>
            <p:cNvSpPr/>
            <p:nvPr/>
          </p:nvSpPr>
          <p:spPr>
            <a:xfrm>
              <a:off x="41618" y="4106080"/>
              <a:ext cx="2470141" cy="1337703"/>
            </a:xfrm>
            <a:prstGeom prst="ellips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b="1" kern="1200" dirty="0">
                  <a:solidFill>
                    <a:schemeClr val="tx1"/>
                  </a:solidFill>
                </a:rPr>
                <a:t>Oppiminen on seurausta aktiivisesta, tavoitteellisesta toiminnasta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4406003" y="5242638"/>
            <a:ext cx="3743984" cy="1164377"/>
            <a:chOff x="2905617" y="3617923"/>
            <a:chExt cx="2181652" cy="1308991"/>
          </a:xfr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Pyöristetty suorakulmio 13"/>
            <p:cNvSpPr/>
            <p:nvPr/>
          </p:nvSpPr>
          <p:spPr>
            <a:xfrm>
              <a:off x="2905617" y="3617923"/>
              <a:ext cx="2181652" cy="1308991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yöristetty suorakulmio 4"/>
            <p:cNvSpPr/>
            <p:nvPr/>
          </p:nvSpPr>
          <p:spPr>
            <a:xfrm>
              <a:off x="2943956" y="3656262"/>
              <a:ext cx="2104974" cy="1232313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kern="1200" dirty="0">
                  <a:solidFill>
                    <a:schemeClr val="tx1"/>
                  </a:solidFill>
                </a:rPr>
                <a:t>Oppiminen tapahtuu vuorovaikutuksessa muiden opiskelijoiden, opettajien, asiantuntijoiden ja yhteisöjen kanssa</a:t>
              </a: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4958613" y="1342442"/>
            <a:ext cx="3357387" cy="1399398"/>
            <a:chOff x="4019" y="1981684"/>
            <a:chExt cx="2181652" cy="1308991"/>
          </a:xfr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2" name="Pyöristetty suorakulmio 31"/>
            <p:cNvSpPr/>
            <p:nvPr/>
          </p:nvSpPr>
          <p:spPr>
            <a:xfrm>
              <a:off x="4019" y="1981684"/>
              <a:ext cx="2181652" cy="1308991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yöristetty suorakulmio 4"/>
            <p:cNvSpPr/>
            <p:nvPr/>
          </p:nvSpPr>
          <p:spPr>
            <a:xfrm>
              <a:off x="42358" y="2020023"/>
              <a:ext cx="2104974" cy="1232313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kern="1200" dirty="0">
                  <a:solidFill>
                    <a:schemeClr val="tx1"/>
                  </a:solidFill>
                </a:rPr>
                <a:t>Opiskelija tulkitsee, analysoi ja arvioi informaatiota, rakentaa uutta tietoa aikaisempien kokemusten ja tietojen pohjalta</a:t>
              </a:r>
            </a:p>
          </p:txBody>
        </p:sp>
      </p:grpSp>
      <p:sp>
        <p:nvSpPr>
          <p:cNvPr id="35" name="Pyöristetty suorakulmio 34"/>
          <p:cNvSpPr/>
          <p:nvPr/>
        </p:nvSpPr>
        <p:spPr>
          <a:xfrm>
            <a:off x="5770931" y="3256698"/>
            <a:ext cx="3294053" cy="143844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Pyöristetty suorakulmio 4"/>
          <p:cNvSpPr/>
          <p:nvPr/>
        </p:nvSpPr>
        <p:spPr>
          <a:xfrm>
            <a:off x="5871909" y="3234334"/>
            <a:ext cx="3085726" cy="1507270"/>
          </a:xfrm>
          <a:prstGeom prst="flowChartTerminator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b="1" kern="1200" dirty="0">
                <a:solidFill>
                  <a:schemeClr val="tx1"/>
                </a:solidFill>
              </a:rPr>
              <a:t>Ohjaus ja rakentava palaute vahvistavat itseluottamusta ja auttavat opiskelijaa asettamaan omia tavoitteita ja kehittämään ajatteluaan ja työskentelyään</a:t>
            </a:r>
          </a:p>
        </p:txBody>
      </p:sp>
      <p:sp>
        <p:nvSpPr>
          <p:cNvPr id="57" name="Nuoli oikealle 56"/>
          <p:cNvSpPr/>
          <p:nvPr/>
        </p:nvSpPr>
        <p:spPr>
          <a:xfrm rot="3823876">
            <a:off x="6194886" y="2755591"/>
            <a:ext cx="633201" cy="41852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Nuoli oikealle 57"/>
          <p:cNvSpPr/>
          <p:nvPr/>
        </p:nvSpPr>
        <p:spPr>
          <a:xfrm rot="6606203">
            <a:off x="6330533" y="4778588"/>
            <a:ext cx="633201" cy="41852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FB9CE35B-7DE2-4C1A-9474-BAF5D0632205}"/>
              </a:ext>
            </a:extLst>
          </p:cNvPr>
          <p:cNvGrpSpPr/>
          <p:nvPr/>
        </p:nvGrpSpPr>
        <p:grpSpPr>
          <a:xfrm>
            <a:off x="79017" y="1268760"/>
            <a:ext cx="4345270" cy="5036313"/>
            <a:chOff x="79017" y="1268760"/>
            <a:chExt cx="4345270" cy="5036313"/>
          </a:xfrm>
        </p:grpSpPr>
        <p:grpSp>
          <p:nvGrpSpPr>
            <p:cNvPr id="16" name="Ryhmä 15"/>
            <p:cNvGrpSpPr/>
            <p:nvPr/>
          </p:nvGrpSpPr>
          <p:grpSpPr>
            <a:xfrm>
              <a:off x="108855" y="4970543"/>
              <a:ext cx="3792776" cy="1334530"/>
              <a:chOff x="2905617" y="1981684"/>
              <a:chExt cx="2181652" cy="1308991"/>
            </a:xfrm>
            <a:solidFill>
              <a:schemeClr val="tx2">
                <a:lumMod val="40000"/>
                <a:lumOff val="60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7" name="Pyöristetty suorakulmio 16"/>
              <p:cNvSpPr/>
              <p:nvPr/>
            </p:nvSpPr>
            <p:spPr>
              <a:xfrm>
                <a:off x="2905617" y="1981684"/>
                <a:ext cx="2181652" cy="1308991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yöristetty suorakulmio 4"/>
              <p:cNvSpPr/>
              <p:nvPr/>
            </p:nvSpPr>
            <p:spPr>
              <a:xfrm>
                <a:off x="2943956" y="2020023"/>
                <a:ext cx="2104974" cy="1232313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Opiskelijoita ohjataan havaitsemaan käsitteiden, tiedonalojen ja osaamisen välisiä yhteyksiä sekä soveltamaan aiemmin oppimaansa muuttuvissa tilanteissa</a:t>
                </a:r>
              </a:p>
            </p:txBody>
          </p:sp>
        </p:grpSp>
        <p:grpSp>
          <p:nvGrpSpPr>
            <p:cNvPr id="22" name="Ryhmä 21"/>
            <p:cNvGrpSpPr/>
            <p:nvPr/>
          </p:nvGrpSpPr>
          <p:grpSpPr>
            <a:xfrm>
              <a:off x="79017" y="2916004"/>
              <a:ext cx="2931586" cy="1334530"/>
              <a:chOff x="2905617" y="345444"/>
              <a:chExt cx="2181652" cy="1308991"/>
            </a:xfrm>
            <a:solidFill>
              <a:schemeClr val="tx2">
                <a:lumMod val="40000"/>
                <a:lumOff val="60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3" name="Pyöristetty suorakulmio 22"/>
              <p:cNvSpPr/>
              <p:nvPr/>
            </p:nvSpPr>
            <p:spPr>
              <a:xfrm>
                <a:off x="2905617" y="345444"/>
                <a:ext cx="2181652" cy="1308991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Pyöristetty suorakulmio 4"/>
              <p:cNvSpPr/>
              <p:nvPr/>
            </p:nvSpPr>
            <p:spPr>
              <a:xfrm>
                <a:off x="2943956" y="383783"/>
                <a:ext cx="2104974" cy="1232313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Jatkuvan oppimisen taidot kehittyvät</a:t>
                </a:r>
                <a:r>
                  <a:rPr lang="fi-FI" sz="1600" b="1" dirty="0">
                    <a:solidFill>
                      <a:schemeClr val="tx1"/>
                    </a:solidFill>
                  </a:rPr>
                  <a:t> ja</a:t>
                </a:r>
                <a:r>
                  <a:rPr lang="fi-FI" sz="1600" b="1" kern="1200" dirty="0">
                    <a:solidFill>
                      <a:schemeClr val="tx1"/>
                    </a:solidFill>
                  </a:rPr>
                  <a:t> opiskelijat osaavat arvioida ja kehittää opiskelu-  ja ajattelutaitojaan</a:t>
                </a:r>
              </a:p>
            </p:txBody>
          </p:sp>
        </p:grpSp>
        <p:sp>
          <p:nvSpPr>
            <p:cNvPr id="27" name="Pyöristetty suorakulmio 4"/>
            <p:cNvSpPr/>
            <p:nvPr/>
          </p:nvSpPr>
          <p:spPr>
            <a:xfrm>
              <a:off x="302288" y="1268760"/>
              <a:ext cx="3792776" cy="1217328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b="1" kern="1200" dirty="0">
                  <a:solidFill>
                    <a:schemeClr val="bg1"/>
                  </a:solidFill>
                </a:rPr>
                <a:t>Opintoihin liittyvät onnistumiset ja rohkaiseva ohjaus vahvistavat uskoa omia mahdollisuuksiin ja innostavat opiskeluun</a:t>
              </a:r>
            </a:p>
          </p:txBody>
        </p:sp>
        <p:sp>
          <p:nvSpPr>
            <p:cNvPr id="60" name="Nuoli oikealle 59"/>
            <p:cNvSpPr/>
            <p:nvPr/>
          </p:nvSpPr>
          <p:spPr>
            <a:xfrm rot="10800000">
              <a:off x="3791086" y="5673582"/>
              <a:ext cx="633201" cy="418527"/>
            </a:xfrm>
            <a:prstGeom prst="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Nuoli oikealle 60"/>
            <p:cNvSpPr/>
            <p:nvPr/>
          </p:nvSpPr>
          <p:spPr>
            <a:xfrm rot="14676366">
              <a:off x="1529778" y="4403866"/>
              <a:ext cx="898598" cy="418527"/>
            </a:xfrm>
            <a:prstGeom prst="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Nuoli oikealle 61"/>
            <p:cNvSpPr/>
            <p:nvPr/>
          </p:nvSpPr>
          <p:spPr>
            <a:xfrm rot="18708471">
              <a:off x="1799975" y="2419397"/>
              <a:ext cx="633201" cy="418527"/>
            </a:xfrm>
            <a:prstGeom prst="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86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2051720" y="2066923"/>
            <a:ext cx="4176464" cy="30902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4925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66123" y="188640"/>
            <a:ext cx="5598165" cy="576064"/>
          </a:xfrm>
        </p:spPr>
        <p:txBody>
          <a:bodyPr/>
          <a:lstStyle/>
          <a:p>
            <a:r>
              <a:rPr lang="fi-FI" sz="2000" dirty="0"/>
              <a:t>KASVU YHTEISKUNNAN JÄSENEKSI</a:t>
            </a:r>
          </a:p>
        </p:txBody>
      </p:sp>
      <p:grpSp>
        <p:nvGrpSpPr>
          <p:cNvPr id="28" name="Diagram group"/>
          <p:cNvGrpSpPr/>
          <p:nvPr/>
        </p:nvGrpSpPr>
        <p:grpSpPr>
          <a:xfrm>
            <a:off x="35496" y="1218859"/>
            <a:ext cx="3168352" cy="2210141"/>
            <a:chOff x="2544291" y="3054738"/>
            <a:chExt cx="1007417" cy="100741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29" name="Ryhmä 28"/>
            <p:cNvGrpSpPr/>
            <p:nvPr/>
          </p:nvGrpSpPr>
          <p:grpSpPr>
            <a:xfrm>
              <a:off x="2544291" y="3054738"/>
              <a:ext cx="1007417" cy="1007417"/>
              <a:chOff x="2544291" y="3054738"/>
              <a:chExt cx="1007417" cy="1007417"/>
            </a:xfrm>
          </p:grpSpPr>
          <p:sp>
            <p:nvSpPr>
              <p:cNvPr id="30" name="Ellipsi 29"/>
              <p:cNvSpPr/>
              <p:nvPr/>
            </p:nvSpPr>
            <p:spPr>
              <a:xfrm>
                <a:off x="2544291" y="3054738"/>
                <a:ext cx="1007417" cy="100741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1" name="Ellipsi 4"/>
              <p:cNvSpPr/>
              <p:nvPr/>
            </p:nvSpPr>
            <p:spPr>
              <a:xfrm>
                <a:off x="2691824" y="3202271"/>
                <a:ext cx="712351" cy="7123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i-FI" sz="1800" kern="1200"/>
              </a:p>
            </p:txBody>
          </p:sp>
        </p:grpSp>
      </p:grpSp>
      <p:sp>
        <p:nvSpPr>
          <p:cNvPr id="4" name="Tekstiruutu 3"/>
          <p:cNvSpPr txBox="1"/>
          <p:nvPr/>
        </p:nvSpPr>
        <p:spPr>
          <a:xfrm>
            <a:off x="2987824" y="2564904"/>
            <a:ext cx="224592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Kasvu sivistyneeksi yhteiskunnan jäseneksi</a:t>
            </a:r>
          </a:p>
          <a:p>
            <a:pPr algn="ctr"/>
            <a:r>
              <a:rPr lang="fi-FI" sz="1600" b="1" dirty="0">
                <a:ln w="11430"/>
              </a:rPr>
              <a:t>(Lukioasetus 1 §)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83567" y="1758950"/>
            <a:ext cx="1944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TUETAAN</a:t>
            </a:r>
            <a:r>
              <a:rPr lang="fi-FI" sz="1600" b="1" dirty="0"/>
              <a:t> opiskelijan tasapainoista henkistä, fyysistä ja sosiaalista kasvua</a:t>
            </a:r>
          </a:p>
        </p:txBody>
      </p:sp>
      <p:grpSp>
        <p:nvGrpSpPr>
          <p:cNvPr id="7" name="Ryhmä 6"/>
          <p:cNvGrpSpPr/>
          <p:nvPr/>
        </p:nvGrpSpPr>
        <p:grpSpPr>
          <a:xfrm>
            <a:off x="4644008" y="4077072"/>
            <a:ext cx="3600400" cy="2499989"/>
            <a:chOff x="-180528" y="1196752"/>
            <a:chExt cx="3600400" cy="2499989"/>
          </a:xfrm>
        </p:grpSpPr>
        <p:grpSp>
          <p:nvGrpSpPr>
            <p:cNvPr id="36" name="Diagram group"/>
            <p:cNvGrpSpPr/>
            <p:nvPr/>
          </p:nvGrpSpPr>
          <p:grpSpPr>
            <a:xfrm>
              <a:off x="-180528" y="1196752"/>
              <a:ext cx="3600400" cy="2499989"/>
              <a:chOff x="2544291" y="3054738"/>
              <a:chExt cx="1007417" cy="1007417"/>
            </a:xfrm>
            <a:scene3d>
              <a:camera prst="perspectiveLeft" zoom="91000"/>
              <a:lightRig rig="threePt" dir="t">
                <a:rot lat="0" lon="0" rev="20640000"/>
              </a:lightRig>
            </a:scene3d>
          </p:grpSpPr>
          <p:grpSp>
            <p:nvGrpSpPr>
              <p:cNvPr id="37" name="Ryhmä 36"/>
              <p:cNvGrpSpPr/>
              <p:nvPr/>
            </p:nvGrpSpPr>
            <p:grpSpPr>
              <a:xfrm>
                <a:off x="2544291" y="3054738"/>
                <a:ext cx="1007417" cy="1007417"/>
                <a:chOff x="2544291" y="3054738"/>
                <a:chExt cx="1007417" cy="1007417"/>
              </a:xfrm>
            </p:grpSpPr>
            <p:sp>
              <p:nvSpPr>
                <p:cNvPr id="38" name="Ellipsi 37"/>
                <p:cNvSpPr/>
                <p:nvPr/>
              </p:nvSpPr>
              <p:spPr>
                <a:xfrm>
                  <a:off x="2544291" y="3054738"/>
                  <a:ext cx="1007417" cy="1007417"/>
                </a:xfrm>
                <a:prstGeom prst="ellipse">
                  <a:avLst/>
                </a:prstGeom>
                <a:sp3d extrusionH="50600" prstMaterial="metal">
                  <a:bevelT w="101600" h="80600" prst="relaxedInset"/>
                  <a:bevelB w="80600" h="806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39" name="Ellipsi 4"/>
                <p:cNvSpPr/>
                <p:nvPr/>
              </p:nvSpPr>
              <p:spPr>
                <a:xfrm>
                  <a:off x="2691824" y="3202271"/>
                  <a:ext cx="712351" cy="712351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i-FI" sz="1800" kern="1200"/>
                </a:p>
              </p:txBody>
            </p:sp>
          </p:grpSp>
        </p:grpSp>
        <p:sp>
          <p:nvSpPr>
            <p:cNvPr id="40" name="Tekstiruutu 39"/>
            <p:cNvSpPr txBox="1"/>
            <p:nvPr/>
          </p:nvSpPr>
          <p:spPr>
            <a:xfrm>
              <a:off x="323528" y="1700808"/>
              <a:ext cx="26642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OHJATAAN</a:t>
              </a:r>
              <a:r>
                <a:rPr lang="fi-FI" sz="1600" b="1" dirty="0"/>
                <a:t> toimimaan demokraattisesti, vastuullisena ja aktiivisena osana paikallista, kansallista, eurooppalaista ja globaalia yhteisöä</a:t>
              </a: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5292080" y="1412776"/>
            <a:ext cx="3024336" cy="2210141"/>
            <a:chOff x="539552" y="4293096"/>
            <a:chExt cx="3024336" cy="2210141"/>
          </a:xfrm>
        </p:grpSpPr>
        <p:grpSp>
          <p:nvGrpSpPr>
            <p:cNvPr id="46" name="Diagram group"/>
            <p:cNvGrpSpPr/>
            <p:nvPr/>
          </p:nvGrpSpPr>
          <p:grpSpPr>
            <a:xfrm>
              <a:off x="539552" y="4293096"/>
              <a:ext cx="3024336" cy="2210141"/>
              <a:chOff x="2544291" y="3054738"/>
              <a:chExt cx="1007417" cy="1007417"/>
            </a:xfrm>
            <a:scene3d>
              <a:camera prst="perspectiveLeft" zoom="91000"/>
              <a:lightRig rig="threePt" dir="t">
                <a:rot lat="0" lon="0" rev="20640000"/>
              </a:lightRig>
            </a:scene3d>
          </p:grpSpPr>
          <p:grpSp>
            <p:nvGrpSpPr>
              <p:cNvPr id="47" name="Ryhmä 46"/>
              <p:cNvGrpSpPr/>
              <p:nvPr/>
            </p:nvGrpSpPr>
            <p:grpSpPr>
              <a:xfrm>
                <a:off x="2544291" y="3054738"/>
                <a:ext cx="1007417" cy="1007417"/>
                <a:chOff x="2544291" y="3054738"/>
                <a:chExt cx="1007417" cy="1007417"/>
              </a:xfrm>
            </p:grpSpPr>
            <p:sp>
              <p:nvSpPr>
                <p:cNvPr id="48" name="Ellipsi 47"/>
                <p:cNvSpPr/>
                <p:nvPr/>
              </p:nvSpPr>
              <p:spPr>
                <a:xfrm>
                  <a:off x="2544291" y="3054738"/>
                  <a:ext cx="1007417" cy="1007417"/>
                </a:xfrm>
                <a:prstGeom prst="ellipse">
                  <a:avLst/>
                </a:prstGeom>
                <a:sp3d extrusionH="50600" prstMaterial="metal">
                  <a:bevelT w="101600" h="80600" prst="relaxedInset"/>
                  <a:bevelB w="80600" h="806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49" name="Ellipsi 4"/>
                <p:cNvSpPr/>
                <p:nvPr/>
              </p:nvSpPr>
              <p:spPr>
                <a:xfrm>
                  <a:off x="2691824" y="3202271"/>
                  <a:ext cx="712351" cy="712351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i-FI" sz="1800" kern="1200"/>
                </a:p>
              </p:txBody>
            </p:sp>
          </p:grpSp>
        </p:grpSp>
        <p:sp>
          <p:nvSpPr>
            <p:cNvPr id="50" name="Tekstiruutu 49"/>
            <p:cNvSpPr txBox="1"/>
            <p:nvPr/>
          </p:nvSpPr>
          <p:spPr>
            <a:xfrm>
              <a:off x="971600" y="4725144"/>
              <a:ext cx="23042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TUETAAN</a:t>
              </a:r>
              <a:r>
                <a:rPr lang="fi-FI" sz="1600" b="1" dirty="0"/>
                <a:t> kaikessa oppilaitoksen toiminnassa aktiivisesti tasa-arvoa ja yhdenvertaisuutta</a:t>
              </a:r>
            </a:p>
          </p:txBody>
        </p:sp>
      </p:grpSp>
      <p:grpSp>
        <p:nvGrpSpPr>
          <p:cNvPr id="9" name="Ryhmä 8"/>
          <p:cNvGrpSpPr/>
          <p:nvPr/>
        </p:nvGrpSpPr>
        <p:grpSpPr>
          <a:xfrm>
            <a:off x="-108520" y="3953347"/>
            <a:ext cx="3600400" cy="2499989"/>
            <a:chOff x="4932040" y="1052736"/>
            <a:chExt cx="3600400" cy="2499989"/>
          </a:xfrm>
        </p:grpSpPr>
        <p:grpSp>
          <p:nvGrpSpPr>
            <p:cNvPr id="51" name="Diagram group"/>
            <p:cNvGrpSpPr/>
            <p:nvPr/>
          </p:nvGrpSpPr>
          <p:grpSpPr>
            <a:xfrm>
              <a:off x="4932040" y="1052736"/>
              <a:ext cx="3600400" cy="2499989"/>
              <a:chOff x="2544291" y="3054738"/>
              <a:chExt cx="1007417" cy="1007417"/>
            </a:xfrm>
            <a:scene3d>
              <a:camera prst="perspectiveLeft" zoom="91000"/>
              <a:lightRig rig="threePt" dir="t">
                <a:rot lat="0" lon="0" rev="20640000"/>
              </a:lightRig>
            </a:scene3d>
          </p:grpSpPr>
          <p:grpSp>
            <p:nvGrpSpPr>
              <p:cNvPr id="52" name="Ryhmä 51"/>
              <p:cNvGrpSpPr/>
              <p:nvPr/>
            </p:nvGrpSpPr>
            <p:grpSpPr>
              <a:xfrm>
                <a:off x="2544291" y="3054738"/>
                <a:ext cx="1007417" cy="1007417"/>
                <a:chOff x="2544291" y="3054738"/>
                <a:chExt cx="1007417" cy="1007417"/>
              </a:xfrm>
            </p:grpSpPr>
            <p:sp>
              <p:nvSpPr>
                <p:cNvPr id="53" name="Ellipsi 52"/>
                <p:cNvSpPr/>
                <p:nvPr/>
              </p:nvSpPr>
              <p:spPr>
                <a:xfrm>
                  <a:off x="2544291" y="3054738"/>
                  <a:ext cx="1007417" cy="1007417"/>
                </a:xfrm>
                <a:prstGeom prst="ellipse">
                  <a:avLst/>
                </a:prstGeom>
                <a:sp3d extrusionH="50600" prstMaterial="metal">
                  <a:bevelT w="101600" h="80600" prst="relaxedInset"/>
                  <a:bevelB w="80600" h="806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54" name="Ellipsi 4"/>
                <p:cNvSpPr/>
                <p:nvPr/>
              </p:nvSpPr>
              <p:spPr>
                <a:xfrm>
                  <a:off x="2691824" y="3202271"/>
                  <a:ext cx="712351" cy="712351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i-FI" sz="1800" kern="1200"/>
                </a:p>
              </p:txBody>
            </p:sp>
          </p:grpSp>
        </p:grpSp>
        <p:sp>
          <p:nvSpPr>
            <p:cNvPr id="45" name="Tekstiruutu 44"/>
            <p:cNvSpPr txBox="1"/>
            <p:nvPr/>
          </p:nvSpPr>
          <p:spPr>
            <a:xfrm>
              <a:off x="5580112" y="1536501"/>
              <a:ext cx="2448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EDISTETÄÄN</a:t>
              </a:r>
              <a:r>
                <a:rPr lang="fi-FI" sz="1600" b="1" dirty="0"/>
                <a:t> elämän, ihmisoikeuksien, kestävän kehityksen, ympäristön ja kulttuurien monimuotoisuuden kunnioittamista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9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328592" cy="792190"/>
          </a:xfrm>
        </p:spPr>
        <p:txBody>
          <a:bodyPr/>
          <a:lstStyle/>
          <a:p>
            <a:r>
              <a:rPr lang="fi-FI" sz="2400" dirty="0">
                <a:latin typeface="Arial Rounded MT Bold" panose="020F0704030504030204" pitchFamily="34" charset="0"/>
              </a:rPr>
              <a:t>ÄIDINKIELI JA KIRJALLISUUS</a:t>
            </a:r>
          </a:p>
        </p:txBody>
      </p:sp>
      <p:cxnSp>
        <p:nvCxnSpPr>
          <p:cNvPr id="121" name="Suora yhdysviiva 120">
            <a:extLst>
              <a:ext uri="{FF2B5EF4-FFF2-40B4-BE49-F238E27FC236}">
                <a16:creationId xmlns:a16="http://schemas.microsoft.com/office/drawing/2014/main" id="{A7A15EF6-ACC6-4104-AFA3-9523FACB2864}"/>
              </a:ext>
            </a:extLst>
          </p:cNvPr>
          <p:cNvCxnSpPr/>
          <p:nvPr/>
        </p:nvCxnSpPr>
        <p:spPr>
          <a:xfrm>
            <a:off x="1864499" y="2146067"/>
            <a:ext cx="5170174" cy="45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Vuokaaviosymboli: Tallennettu tieto 121">
            <a:hlinkClick r:id="rId2" tooltip="Katso ops-perusteet"/>
            <a:extLst>
              <a:ext uri="{FF2B5EF4-FFF2-40B4-BE49-F238E27FC236}">
                <a16:creationId xmlns:a16="http://schemas.microsoft.com/office/drawing/2014/main" id="{12A0590B-44DF-4BCB-8E71-8CEEA2CD1EF3}"/>
              </a:ext>
            </a:extLst>
          </p:cNvPr>
          <p:cNvSpPr/>
          <p:nvPr/>
        </p:nvSpPr>
        <p:spPr>
          <a:xfrm>
            <a:off x="35496" y="1786027"/>
            <a:ext cx="1670585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Äidinkieli ja kirjallisuus</a:t>
            </a:r>
          </a:p>
        </p:txBody>
      </p:sp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F355941A-2B5B-4972-9687-0F3E6B098A0A}"/>
              </a:ext>
            </a:extLst>
          </p:cNvPr>
          <p:cNvGrpSpPr/>
          <p:nvPr/>
        </p:nvGrpSpPr>
        <p:grpSpPr>
          <a:xfrm>
            <a:off x="1490057" y="1858035"/>
            <a:ext cx="325519" cy="576064"/>
            <a:chOff x="1954397" y="1340768"/>
            <a:chExt cx="615781" cy="576064"/>
          </a:xfrm>
          <a:solidFill>
            <a:schemeClr val="accent3"/>
          </a:solidFill>
        </p:grpSpPr>
        <p:sp>
          <p:nvSpPr>
            <p:cNvPr id="185" name="Ellipsi 184">
              <a:extLst>
                <a:ext uri="{FF2B5EF4-FFF2-40B4-BE49-F238E27FC236}">
                  <a16:creationId xmlns:a16="http://schemas.microsoft.com/office/drawing/2014/main" id="{16674A10-7AF1-4223-9437-672C6985211C}"/>
                </a:ext>
              </a:extLst>
            </p:cNvPr>
            <p:cNvSpPr/>
            <p:nvPr/>
          </p:nvSpPr>
          <p:spPr>
            <a:xfrm>
              <a:off x="197971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6" name="Tekstiruutu 185">
              <a:hlinkClick r:id="rId3" action="ppaction://hlinksldjump" tooltip="Tekstien tulkinta ja kirjoittaminen"/>
              <a:extLst>
                <a:ext uri="{FF2B5EF4-FFF2-40B4-BE49-F238E27FC236}">
                  <a16:creationId xmlns:a16="http://schemas.microsoft.com/office/drawing/2014/main" id="{9DF9ECFF-9031-4C6A-90EF-6E6967D3DCB6}"/>
                </a:ext>
              </a:extLst>
            </p:cNvPr>
            <p:cNvSpPr txBox="1"/>
            <p:nvPr/>
          </p:nvSpPr>
          <p:spPr>
            <a:xfrm>
              <a:off x="1954397" y="1392019"/>
              <a:ext cx="432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3862FD04-4728-4EDD-9246-513641014219}"/>
              </a:ext>
            </a:extLst>
          </p:cNvPr>
          <p:cNvGrpSpPr/>
          <p:nvPr/>
        </p:nvGrpSpPr>
        <p:grpSpPr>
          <a:xfrm>
            <a:off x="4207697" y="1858035"/>
            <a:ext cx="590466" cy="576064"/>
            <a:chOff x="4557598" y="1340768"/>
            <a:chExt cx="590466" cy="576064"/>
          </a:xfrm>
          <a:solidFill>
            <a:schemeClr val="accent3"/>
          </a:solidFill>
        </p:grpSpPr>
        <p:sp>
          <p:nvSpPr>
            <p:cNvPr id="183" name="Ellipsi 182">
              <a:hlinkClick r:id="rId3" action="ppaction://hlinksldjump" tooltip="Vuorovaikutus 2"/>
              <a:extLst>
                <a:ext uri="{FF2B5EF4-FFF2-40B4-BE49-F238E27FC236}">
                  <a16:creationId xmlns:a16="http://schemas.microsoft.com/office/drawing/2014/main" id="{1B6133A7-D5BB-4360-A1A0-8ED9401E9ABB}"/>
                </a:ext>
              </a:extLst>
            </p:cNvPr>
            <p:cNvSpPr/>
            <p:nvPr/>
          </p:nvSpPr>
          <p:spPr>
            <a:xfrm>
              <a:off x="4557598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4" name="Tekstiruutu 183">
              <a:hlinkClick r:id="rId3" action="ppaction://hlinksldjump" tooltip="Vuorovaikutus 2"/>
              <a:extLst>
                <a:ext uri="{FF2B5EF4-FFF2-40B4-BE49-F238E27FC236}">
                  <a16:creationId xmlns:a16="http://schemas.microsoft.com/office/drawing/2014/main" id="{43386134-3091-4BEB-9895-0724030F60C2}"/>
                </a:ext>
              </a:extLst>
            </p:cNvPr>
            <p:cNvSpPr txBox="1"/>
            <p:nvPr/>
          </p:nvSpPr>
          <p:spPr>
            <a:xfrm>
              <a:off x="4644008" y="1412776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7</a:t>
              </a:r>
            </a:p>
          </p:txBody>
        </p:sp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F0B7E90D-4FA6-4348-9CB1-0F02B8D64D98}"/>
              </a:ext>
            </a:extLst>
          </p:cNvPr>
          <p:cNvGrpSpPr/>
          <p:nvPr/>
        </p:nvGrpSpPr>
        <p:grpSpPr>
          <a:xfrm>
            <a:off x="2858209" y="1858035"/>
            <a:ext cx="590466" cy="576064"/>
            <a:chOff x="3189446" y="1340768"/>
            <a:chExt cx="590466" cy="576064"/>
          </a:xfrm>
          <a:solidFill>
            <a:schemeClr val="accent3"/>
          </a:solidFill>
        </p:grpSpPr>
        <p:sp>
          <p:nvSpPr>
            <p:cNvPr id="143" name="Ellipsi 142">
              <a:extLst>
                <a:ext uri="{FF2B5EF4-FFF2-40B4-BE49-F238E27FC236}">
                  <a16:creationId xmlns:a16="http://schemas.microsoft.com/office/drawing/2014/main" id="{11BC45F1-EF98-42C9-A495-E7EF7164997C}"/>
                </a:ext>
              </a:extLst>
            </p:cNvPr>
            <p:cNvSpPr/>
            <p:nvPr/>
          </p:nvSpPr>
          <p:spPr>
            <a:xfrm>
              <a:off x="3189446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4" name="Tekstiruutu 143">
              <a:hlinkClick r:id="rId3" action="ppaction://hlinksldjump" tooltip="Kirjallisuus 1"/>
              <a:extLst>
                <a:ext uri="{FF2B5EF4-FFF2-40B4-BE49-F238E27FC236}">
                  <a16:creationId xmlns:a16="http://schemas.microsoft.com/office/drawing/2014/main" id="{307D08BC-129C-46D2-A00A-D7AFBC049F63}"/>
                </a:ext>
              </a:extLst>
            </p:cNvPr>
            <p:cNvSpPr txBox="1"/>
            <p:nvPr/>
          </p:nvSpPr>
          <p:spPr>
            <a:xfrm>
              <a:off x="3268655" y="1418181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0157190A-2713-4D4D-B5CB-A3DE797523B8}"/>
              </a:ext>
            </a:extLst>
          </p:cNvPr>
          <p:cNvGrpSpPr/>
          <p:nvPr/>
        </p:nvGrpSpPr>
        <p:grpSpPr>
          <a:xfrm>
            <a:off x="2210137" y="1858035"/>
            <a:ext cx="590466" cy="576064"/>
            <a:chOff x="2613382" y="1340768"/>
            <a:chExt cx="590466" cy="576064"/>
          </a:xfrm>
          <a:solidFill>
            <a:schemeClr val="accent3"/>
          </a:solidFill>
        </p:grpSpPr>
        <p:sp>
          <p:nvSpPr>
            <p:cNvPr id="141" name="Ellipsi 140">
              <a:extLst>
                <a:ext uri="{FF2B5EF4-FFF2-40B4-BE49-F238E27FC236}">
                  <a16:creationId xmlns:a16="http://schemas.microsoft.com/office/drawing/2014/main" id="{EE99E099-A7D0-4E31-A561-A6BD7DF0581B}"/>
                </a:ext>
              </a:extLst>
            </p:cNvPr>
            <p:cNvSpPr/>
            <p:nvPr/>
          </p:nvSpPr>
          <p:spPr>
            <a:xfrm>
              <a:off x="261338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2" name="Tekstiruutu 141">
              <a:hlinkClick r:id="rId3" action="ppaction://hlinksldjump" tooltip="Vuorovaikutus 1"/>
              <a:extLst>
                <a:ext uri="{FF2B5EF4-FFF2-40B4-BE49-F238E27FC236}">
                  <a16:creationId xmlns:a16="http://schemas.microsoft.com/office/drawing/2014/main" id="{72350A06-AF2A-4A54-A73F-A9EC66D6651E}"/>
                </a:ext>
              </a:extLst>
            </p:cNvPr>
            <p:cNvSpPr txBox="1"/>
            <p:nvPr/>
          </p:nvSpPr>
          <p:spPr>
            <a:xfrm>
              <a:off x="2699792" y="1412776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F58793CD-FF45-4B85-B047-F90460F57B93}"/>
              </a:ext>
            </a:extLst>
          </p:cNvPr>
          <p:cNvGrpSpPr/>
          <p:nvPr/>
        </p:nvGrpSpPr>
        <p:grpSpPr>
          <a:xfrm>
            <a:off x="4855769" y="1858035"/>
            <a:ext cx="590466" cy="576064"/>
            <a:chOff x="5205670" y="1340768"/>
            <a:chExt cx="590466" cy="576064"/>
          </a:xfrm>
          <a:solidFill>
            <a:schemeClr val="accent3"/>
          </a:solidFill>
        </p:grpSpPr>
        <p:sp>
          <p:nvSpPr>
            <p:cNvPr id="139" name="Ellipsi 138">
              <a:hlinkClick r:id="rId3" action="ppaction://hlinksldjump" tooltip="Kirjallisuus 2"/>
              <a:extLst>
                <a:ext uri="{FF2B5EF4-FFF2-40B4-BE49-F238E27FC236}">
                  <a16:creationId xmlns:a16="http://schemas.microsoft.com/office/drawing/2014/main" id="{AA8E9B2F-8312-4398-BD51-4147E13DEEFF}"/>
                </a:ext>
              </a:extLst>
            </p:cNvPr>
            <p:cNvSpPr/>
            <p:nvPr/>
          </p:nvSpPr>
          <p:spPr>
            <a:xfrm>
              <a:off x="5205670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0" name="Tekstiruutu 139">
              <a:hlinkClick r:id="rId3" action="ppaction://hlinksldjump" tooltip="Kirjallisuus 2"/>
              <a:extLst>
                <a:ext uri="{FF2B5EF4-FFF2-40B4-BE49-F238E27FC236}">
                  <a16:creationId xmlns:a16="http://schemas.microsoft.com/office/drawing/2014/main" id="{7F8F405B-2BEE-4C7D-948E-2EDA99384BB0}"/>
                </a:ext>
              </a:extLst>
            </p:cNvPr>
            <p:cNvSpPr txBox="1"/>
            <p:nvPr/>
          </p:nvSpPr>
          <p:spPr>
            <a:xfrm>
              <a:off x="5292080" y="1412776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8</a:t>
              </a:r>
            </a:p>
          </p:txBody>
        </p:sp>
      </p:grpSp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1315703D-C9B1-4FD5-8EA1-16DB52A524F1}"/>
              </a:ext>
            </a:extLst>
          </p:cNvPr>
          <p:cNvGrpSpPr/>
          <p:nvPr/>
        </p:nvGrpSpPr>
        <p:grpSpPr>
          <a:xfrm>
            <a:off x="5503841" y="1821473"/>
            <a:ext cx="590466" cy="649188"/>
            <a:chOff x="5853742" y="1304206"/>
            <a:chExt cx="590466" cy="649188"/>
          </a:xfrm>
          <a:solidFill>
            <a:schemeClr val="accent6">
              <a:lumMod val="75000"/>
            </a:schemeClr>
          </a:solidFill>
        </p:grpSpPr>
        <p:sp>
          <p:nvSpPr>
            <p:cNvPr id="137" name="Kuusikulmio 136">
              <a:hlinkClick r:id="rId3" action="ppaction://hlinksldjump" tooltip="Vuorovaikutus 3"/>
              <a:extLst>
                <a:ext uri="{FF2B5EF4-FFF2-40B4-BE49-F238E27FC236}">
                  <a16:creationId xmlns:a16="http://schemas.microsoft.com/office/drawing/2014/main" id="{864A89DB-91FA-461E-B9D6-89C8F7A753FC}"/>
                </a:ext>
              </a:extLst>
            </p:cNvPr>
            <p:cNvSpPr/>
            <p:nvPr/>
          </p:nvSpPr>
          <p:spPr>
            <a:xfrm>
              <a:off x="585374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8" name="Tekstiruutu 137">
              <a:hlinkClick r:id="rId3" action="ppaction://hlinksldjump" tooltip="Vuorovaikutus 3"/>
              <a:extLst>
                <a:ext uri="{FF2B5EF4-FFF2-40B4-BE49-F238E27FC236}">
                  <a16:creationId xmlns:a16="http://schemas.microsoft.com/office/drawing/2014/main" id="{B4032C6C-FEA5-4845-BDC9-F4485CBDCEC1}"/>
                </a:ext>
              </a:extLst>
            </p:cNvPr>
            <p:cNvSpPr txBox="1"/>
            <p:nvPr/>
          </p:nvSpPr>
          <p:spPr>
            <a:xfrm>
              <a:off x="5911349" y="1304206"/>
              <a:ext cx="432048" cy="649188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9</a:t>
              </a:r>
            </a:p>
          </p:txBody>
        </p:sp>
      </p:grpSp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08C7FD26-45C1-420E-B318-7887A29D553E}"/>
              </a:ext>
            </a:extLst>
          </p:cNvPr>
          <p:cNvGrpSpPr/>
          <p:nvPr/>
        </p:nvGrpSpPr>
        <p:grpSpPr>
          <a:xfrm>
            <a:off x="6015098" y="1821473"/>
            <a:ext cx="875559" cy="649188"/>
            <a:chOff x="6364999" y="1304206"/>
            <a:chExt cx="875559" cy="649188"/>
          </a:xfrm>
          <a:solidFill>
            <a:schemeClr val="accent6">
              <a:lumMod val="75000"/>
            </a:schemeClr>
          </a:solidFill>
        </p:grpSpPr>
        <p:sp>
          <p:nvSpPr>
            <p:cNvPr id="135" name="Kuusikulmio 134">
              <a:extLst>
                <a:ext uri="{FF2B5EF4-FFF2-40B4-BE49-F238E27FC236}">
                  <a16:creationId xmlns:a16="http://schemas.microsoft.com/office/drawing/2014/main" id="{935C8D2B-DA40-4A30-8134-6467FE4FB077}"/>
                </a:ext>
              </a:extLst>
            </p:cNvPr>
            <p:cNvSpPr/>
            <p:nvPr/>
          </p:nvSpPr>
          <p:spPr>
            <a:xfrm>
              <a:off x="6501814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6" name="Tekstiruutu 135">
              <a:hlinkClick r:id="rId3" action="ppaction://hlinksldjump" tooltip="Kirjoittaminen 2"/>
              <a:extLst>
                <a:ext uri="{FF2B5EF4-FFF2-40B4-BE49-F238E27FC236}">
                  <a16:creationId xmlns:a16="http://schemas.microsoft.com/office/drawing/2014/main" id="{1E82C603-952E-44F7-BA33-4B423FCFE018}"/>
                </a:ext>
              </a:extLst>
            </p:cNvPr>
            <p:cNvSpPr txBox="1"/>
            <p:nvPr/>
          </p:nvSpPr>
          <p:spPr>
            <a:xfrm>
              <a:off x="6364999" y="1304206"/>
              <a:ext cx="875559" cy="649188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10</a:t>
              </a:r>
            </a:p>
          </p:txBody>
        </p:sp>
      </p:grpSp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06C0E431-4FEF-4BDB-A4CE-ABE938BBDF42}"/>
              </a:ext>
            </a:extLst>
          </p:cNvPr>
          <p:cNvGrpSpPr/>
          <p:nvPr/>
        </p:nvGrpSpPr>
        <p:grpSpPr>
          <a:xfrm>
            <a:off x="6674633" y="1821473"/>
            <a:ext cx="784887" cy="649188"/>
            <a:chOff x="7085079" y="1304206"/>
            <a:chExt cx="784887" cy="649188"/>
          </a:xfrm>
          <a:solidFill>
            <a:schemeClr val="accent6">
              <a:lumMod val="75000"/>
            </a:schemeClr>
          </a:solidFill>
        </p:grpSpPr>
        <p:sp>
          <p:nvSpPr>
            <p:cNvPr id="133" name="Kuusikulmio 132">
              <a:hlinkClick r:id="rId3" action="ppaction://hlinksldjump" tooltip="Lukutaitojen syventäminen"/>
              <a:extLst>
                <a:ext uri="{FF2B5EF4-FFF2-40B4-BE49-F238E27FC236}">
                  <a16:creationId xmlns:a16="http://schemas.microsoft.com/office/drawing/2014/main" id="{3B4FEE4D-D7F7-4CEB-AF5C-D556D9BC5A17}"/>
                </a:ext>
              </a:extLst>
            </p:cNvPr>
            <p:cNvSpPr/>
            <p:nvPr/>
          </p:nvSpPr>
          <p:spPr>
            <a:xfrm>
              <a:off x="7214693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4" name="Tekstiruutu 133">
              <a:hlinkClick r:id="rId3" action="ppaction://hlinksldjump" tooltip="Tekstien tulkinta 2"/>
              <a:extLst>
                <a:ext uri="{FF2B5EF4-FFF2-40B4-BE49-F238E27FC236}">
                  <a16:creationId xmlns:a16="http://schemas.microsoft.com/office/drawing/2014/main" id="{5409409C-56B8-4354-8979-85F9141DF9B9}"/>
                </a:ext>
              </a:extLst>
            </p:cNvPr>
            <p:cNvSpPr txBox="1"/>
            <p:nvPr/>
          </p:nvSpPr>
          <p:spPr>
            <a:xfrm>
              <a:off x="7085079" y="1304206"/>
              <a:ext cx="784887" cy="649188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11</a:t>
              </a:r>
            </a:p>
          </p:txBody>
        </p:sp>
      </p:grpSp>
      <p:sp>
        <p:nvSpPr>
          <p:cNvPr id="187" name="Vuokaaviosymboli: Tallennettu tieto 186">
            <a:extLst>
              <a:ext uri="{FF2B5EF4-FFF2-40B4-BE49-F238E27FC236}">
                <a16:creationId xmlns:a16="http://schemas.microsoft.com/office/drawing/2014/main" id="{92FBF290-1FE8-4674-A260-C467BD6D8C9C}"/>
              </a:ext>
            </a:extLst>
          </p:cNvPr>
          <p:cNvSpPr/>
          <p:nvPr/>
        </p:nvSpPr>
        <p:spPr>
          <a:xfrm rot="10800000">
            <a:off x="7113882" y="1786027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8" name="Ellipsi 187">
            <a:extLst>
              <a:ext uri="{FF2B5EF4-FFF2-40B4-BE49-F238E27FC236}">
                <a16:creationId xmlns:a16="http://schemas.microsoft.com/office/drawing/2014/main" id="{8016A5BA-87B6-4D98-9DFA-7AE6B1F54078}"/>
              </a:ext>
            </a:extLst>
          </p:cNvPr>
          <p:cNvSpPr/>
          <p:nvPr/>
        </p:nvSpPr>
        <p:spPr>
          <a:xfrm>
            <a:off x="7495524" y="1852087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9" name="Ellipsi 188">
            <a:extLst>
              <a:ext uri="{FF2B5EF4-FFF2-40B4-BE49-F238E27FC236}">
                <a16:creationId xmlns:a16="http://schemas.microsoft.com/office/drawing/2014/main" id="{5845B10B-D333-4724-8861-DA793B9027C0}"/>
              </a:ext>
            </a:extLst>
          </p:cNvPr>
          <p:cNvSpPr/>
          <p:nvPr/>
        </p:nvSpPr>
        <p:spPr>
          <a:xfrm>
            <a:off x="8335079" y="1852087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0" name="Tekstiruutu 189">
            <a:extLst>
              <a:ext uri="{FF2B5EF4-FFF2-40B4-BE49-F238E27FC236}">
                <a16:creationId xmlns:a16="http://schemas.microsoft.com/office/drawing/2014/main" id="{87C2B7A4-332C-490D-B31D-A916DCFB888E}"/>
              </a:ext>
            </a:extLst>
          </p:cNvPr>
          <p:cNvSpPr txBox="1"/>
          <p:nvPr/>
        </p:nvSpPr>
        <p:spPr>
          <a:xfrm>
            <a:off x="7427423" y="1742599"/>
            <a:ext cx="799642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12 op</a:t>
            </a:r>
          </a:p>
        </p:txBody>
      </p:sp>
      <p:sp>
        <p:nvSpPr>
          <p:cNvPr id="191" name="Tekstiruutu 190">
            <a:extLst>
              <a:ext uri="{FF2B5EF4-FFF2-40B4-BE49-F238E27FC236}">
                <a16:creationId xmlns:a16="http://schemas.microsoft.com/office/drawing/2014/main" id="{B8CA4F96-CF5B-47D8-B7B6-876F6B51DDB8}"/>
              </a:ext>
            </a:extLst>
          </p:cNvPr>
          <p:cNvSpPr txBox="1"/>
          <p:nvPr/>
        </p:nvSpPr>
        <p:spPr>
          <a:xfrm>
            <a:off x="8320595" y="1742598"/>
            <a:ext cx="691437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6 op</a:t>
            </a:r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CDC4E854-A668-4831-A48E-AF1DF69B6681}"/>
              </a:ext>
            </a:extLst>
          </p:cNvPr>
          <p:cNvSpPr txBox="1"/>
          <p:nvPr/>
        </p:nvSpPr>
        <p:spPr>
          <a:xfrm>
            <a:off x="7113882" y="1422543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9F48136D-AD5C-4AAF-A9D8-E49A636344F2}"/>
              </a:ext>
            </a:extLst>
          </p:cNvPr>
          <p:cNvSpPr txBox="1"/>
          <p:nvPr/>
        </p:nvSpPr>
        <p:spPr>
          <a:xfrm>
            <a:off x="8024827" y="1865312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95286A6C-B0A6-43D8-9054-E973C68BEBC8}"/>
              </a:ext>
            </a:extLst>
          </p:cNvPr>
          <p:cNvGrpSpPr/>
          <p:nvPr/>
        </p:nvGrpSpPr>
        <p:grpSpPr>
          <a:xfrm>
            <a:off x="428601" y="2767903"/>
            <a:ext cx="8496944" cy="3716660"/>
            <a:chOff x="428601" y="2767903"/>
            <a:chExt cx="8496944" cy="3716660"/>
          </a:xfrm>
        </p:grpSpPr>
        <p:sp>
          <p:nvSpPr>
            <p:cNvPr id="192" name="Tekstiruutu 191">
              <a:extLst>
                <a:ext uri="{FF2B5EF4-FFF2-40B4-BE49-F238E27FC236}">
                  <a16:creationId xmlns:a16="http://schemas.microsoft.com/office/drawing/2014/main" id="{0DFAE682-0165-4C6E-B23E-3DC822ED82AB}"/>
                </a:ext>
              </a:extLst>
            </p:cNvPr>
            <p:cNvSpPr txBox="1"/>
            <p:nvPr/>
          </p:nvSpPr>
          <p:spPr>
            <a:xfrm>
              <a:off x="428601" y="2767903"/>
              <a:ext cx="8496944" cy="230832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latin typeface="Arial Rounded MT Bold" panose="020F0704030504030204" pitchFamily="34" charset="0"/>
                </a:rPr>
                <a:t>opetus ohjaa monipuoliseen itsensä ilmaisemiseen, vuorovaikutus-taitojen kehittämiseen, tekstien tulkintaan, aktiiviseen tiedonhankintaan sekä tiedon kriittiseen ja eettiseen pohdintaan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latin typeface="Arial Rounded MT Bold" panose="020F0704030504030204" pitchFamily="34" charset="0"/>
                </a:rPr>
                <a:t>syvennät kiinnostustasi kieleen, kirjallisuuteen ja muuhun kulttuuriin sekä lisäät tietoisuutta omista taidoistasi viestijänä ja kielenkäyttäjänä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latin typeface="Arial Rounded MT Bold" panose="020F0704030504030204" pitchFamily="34" charset="0"/>
                </a:rPr>
                <a:t>opit sellaisia taitoja, jotka tukevat jatko-opintoja ja aktiivista kansalaisuutta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>
                  <a:latin typeface="Arial Rounded MT Bold" panose="020F0704030504030204" pitchFamily="34" charset="0"/>
                </a:rPr>
                <a:t>…</a:t>
              </a:r>
            </a:p>
          </p:txBody>
        </p:sp>
        <p:sp>
          <p:nvSpPr>
            <p:cNvPr id="193" name="Tekstiruutu 192">
              <a:extLst>
                <a:ext uri="{FF2B5EF4-FFF2-40B4-BE49-F238E27FC236}">
                  <a16:creationId xmlns:a16="http://schemas.microsoft.com/office/drawing/2014/main" id="{752455B9-FDCB-49C8-842F-B8DC9808544A}"/>
                </a:ext>
              </a:extLst>
            </p:cNvPr>
            <p:cNvSpPr txBox="1"/>
            <p:nvPr/>
          </p:nvSpPr>
          <p:spPr>
            <a:xfrm>
              <a:off x="1339475" y="5435457"/>
              <a:ext cx="6502322" cy="10491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180000" tIns="108000" rIns="180000" bIns="108000" rtlCol="0">
              <a:spAutoFit/>
            </a:bodyPr>
            <a:lstStyle/>
            <a:p>
              <a:r>
                <a:rPr lang="fi-FI" dirty="0">
                  <a:latin typeface="Arial Rounded MT Bold" panose="020F0704030504030204" pitchFamily="34" charset="0"/>
                </a:rPr>
                <a:t>Opiskelijoita, joiden äidinkieli ei ole suomi, ruotsi tai saame, voidaan opettaa suomi/ruotsi toisena kielenä ja kirjallisuus ‑oppimäärän mukaan</a:t>
              </a:r>
            </a:p>
          </p:txBody>
        </p:sp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8180327D-95BC-451D-BE2B-3C88303A465B}"/>
              </a:ext>
            </a:extLst>
          </p:cNvPr>
          <p:cNvGrpSpPr/>
          <p:nvPr/>
        </p:nvGrpSpPr>
        <p:grpSpPr>
          <a:xfrm>
            <a:off x="1812610" y="1858036"/>
            <a:ext cx="325519" cy="576064"/>
            <a:chOff x="1954397" y="1340768"/>
            <a:chExt cx="615781" cy="576064"/>
          </a:xfrm>
          <a:solidFill>
            <a:schemeClr val="accent3"/>
          </a:solidFill>
        </p:grpSpPr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E0D27956-45B2-474B-AAEF-E2CB5273AB9F}"/>
                </a:ext>
              </a:extLst>
            </p:cNvPr>
            <p:cNvSpPr/>
            <p:nvPr/>
          </p:nvSpPr>
          <p:spPr>
            <a:xfrm>
              <a:off x="197971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Tekstiruutu 42">
              <a:hlinkClick r:id="rId3" action="ppaction://hlinksldjump" tooltip="Kieli ja tekstitietoisuus"/>
              <a:extLst>
                <a:ext uri="{FF2B5EF4-FFF2-40B4-BE49-F238E27FC236}">
                  <a16:creationId xmlns:a16="http://schemas.microsoft.com/office/drawing/2014/main" id="{FEEB72C5-FBF7-41B8-B884-02DC1E86E45F}"/>
                </a:ext>
              </a:extLst>
            </p:cNvPr>
            <p:cNvSpPr txBox="1"/>
            <p:nvPr/>
          </p:nvSpPr>
          <p:spPr>
            <a:xfrm>
              <a:off x="1954397" y="1392019"/>
              <a:ext cx="432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D244DFEB-4F01-4805-954F-E3FD5891AA62}"/>
              </a:ext>
            </a:extLst>
          </p:cNvPr>
          <p:cNvGrpSpPr/>
          <p:nvPr/>
        </p:nvGrpSpPr>
        <p:grpSpPr>
          <a:xfrm>
            <a:off x="3503315" y="1858036"/>
            <a:ext cx="325519" cy="576064"/>
            <a:chOff x="1954397" y="1340768"/>
            <a:chExt cx="615781" cy="576064"/>
          </a:xfrm>
          <a:solidFill>
            <a:schemeClr val="accent3"/>
          </a:solidFill>
        </p:grpSpPr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C2C17D04-A3AC-46AC-9B9F-191C7A70FDE0}"/>
                </a:ext>
              </a:extLst>
            </p:cNvPr>
            <p:cNvSpPr/>
            <p:nvPr/>
          </p:nvSpPr>
          <p:spPr>
            <a:xfrm>
              <a:off x="197971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Tekstiruutu 45">
              <a:hlinkClick r:id="rId3" action="ppaction://hlinksldjump" tooltip="Tekstien tulkinta 1"/>
              <a:extLst>
                <a:ext uri="{FF2B5EF4-FFF2-40B4-BE49-F238E27FC236}">
                  <a16:creationId xmlns:a16="http://schemas.microsoft.com/office/drawing/2014/main" id="{46F6E83F-AA8E-41B3-BFEC-A58E0CA09F0C}"/>
                </a:ext>
              </a:extLst>
            </p:cNvPr>
            <p:cNvSpPr txBox="1"/>
            <p:nvPr/>
          </p:nvSpPr>
          <p:spPr>
            <a:xfrm>
              <a:off x="1954397" y="1392019"/>
              <a:ext cx="432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5</a:t>
              </a:r>
            </a:p>
          </p:txBody>
        </p: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FDB6B999-E9BB-4A20-906F-E3C0AAE07193}"/>
              </a:ext>
            </a:extLst>
          </p:cNvPr>
          <p:cNvGrpSpPr/>
          <p:nvPr/>
        </p:nvGrpSpPr>
        <p:grpSpPr>
          <a:xfrm>
            <a:off x="3828834" y="1858036"/>
            <a:ext cx="325519" cy="576064"/>
            <a:chOff x="1954397" y="1340768"/>
            <a:chExt cx="615781" cy="576064"/>
          </a:xfrm>
          <a:solidFill>
            <a:schemeClr val="accent3"/>
          </a:solidFill>
        </p:grpSpPr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FD5BF0B5-6833-4711-B1DF-316CBB83EABF}"/>
                </a:ext>
              </a:extLst>
            </p:cNvPr>
            <p:cNvSpPr/>
            <p:nvPr/>
          </p:nvSpPr>
          <p:spPr>
            <a:xfrm>
              <a:off x="1979712" y="1340768"/>
              <a:ext cx="590466" cy="576064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Tekstiruutu 48">
              <a:hlinkClick r:id="rId3" action="ppaction://hlinksldjump" tooltip="Kirjoittaminen 1"/>
              <a:extLst>
                <a:ext uri="{FF2B5EF4-FFF2-40B4-BE49-F238E27FC236}">
                  <a16:creationId xmlns:a16="http://schemas.microsoft.com/office/drawing/2014/main" id="{DAF6C354-CB3B-4C38-B3E1-181F3E62071C}"/>
                </a:ext>
              </a:extLst>
            </p:cNvPr>
            <p:cNvSpPr txBox="1"/>
            <p:nvPr/>
          </p:nvSpPr>
          <p:spPr>
            <a:xfrm>
              <a:off x="1954397" y="1392019"/>
              <a:ext cx="432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6</a:t>
              </a:r>
            </a:p>
          </p:txBody>
        </p:sp>
      </p:grpSp>
      <p:sp>
        <p:nvSpPr>
          <p:cNvPr id="56" name="Tekstiruutu 55">
            <a:extLst>
              <a:ext uri="{FF2B5EF4-FFF2-40B4-BE49-F238E27FC236}">
                <a16:creationId xmlns:a16="http://schemas.microsoft.com/office/drawing/2014/main" id="{E17741BC-9E30-4C28-A844-844E8BFAB5A7}"/>
              </a:ext>
            </a:extLst>
          </p:cNvPr>
          <p:cNvSpPr txBox="1"/>
          <p:nvPr/>
        </p:nvSpPr>
        <p:spPr>
          <a:xfrm>
            <a:off x="3430011" y="1292985"/>
            <a:ext cx="1080120" cy="306467"/>
          </a:xfrm>
          <a:prstGeom prst="wedgeRoundRectCallout">
            <a:avLst>
              <a:gd name="adj1" fmla="val -13764"/>
              <a:gd name="adj2" fmla="val 139791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1 opintopiste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84F9DEC8-18B2-43CC-A7D2-2421AADD5F13}"/>
              </a:ext>
            </a:extLst>
          </p:cNvPr>
          <p:cNvSpPr txBox="1"/>
          <p:nvPr/>
        </p:nvSpPr>
        <p:spPr>
          <a:xfrm>
            <a:off x="2052000" y="1282546"/>
            <a:ext cx="1245102" cy="306467"/>
          </a:xfrm>
          <a:prstGeom prst="wedgeRoundRectCallout">
            <a:avLst>
              <a:gd name="adj1" fmla="val 2564"/>
              <a:gd name="adj2" fmla="val 134108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2 opintopistettä</a:t>
            </a:r>
          </a:p>
        </p:txBody>
      </p: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AB8660FE-43F8-46E8-A9C3-610CD5C561F9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51" name="Nuoli: Taipunut ylös 50">
              <a:extLst>
                <a:ext uri="{FF2B5EF4-FFF2-40B4-BE49-F238E27FC236}">
                  <a16:creationId xmlns:a16="http://schemas.microsoft.com/office/drawing/2014/main" id="{C1F17257-C38B-43DE-8A2B-67CCAB01B208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Tekstiruutu 51">
              <a:hlinkClick r:id="rId4" action="ppaction://hlinksldjump" tooltip="Siirry valintaan"/>
              <a:extLst>
                <a:ext uri="{FF2B5EF4-FFF2-40B4-BE49-F238E27FC236}">
                  <a16:creationId xmlns:a16="http://schemas.microsoft.com/office/drawing/2014/main" id="{8C742D83-F74B-4AE1-A06D-1D84811F853F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7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2699792" y="2034418"/>
            <a:ext cx="3456384" cy="30902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4752528" cy="638944"/>
          </a:xfrm>
        </p:spPr>
        <p:txBody>
          <a:bodyPr/>
          <a:lstStyle/>
          <a:p>
            <a:r>
              <a:rPr lang="fi-FI" sz="2400" dirty="0"/>
              <a:t>TIEDOT JA TAIDOT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262177" y="2733888"/>
            <a:ext cx="2245927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Tietojen ja taitojen hankkiminen</a:t>
            </a:r>
          </a:p>
          <a:p>
            <a:pPr algn="ctr"/>
            <a:r>
              <a:rPr lang="fi-FI" sz="1600" b="1" dirty="0">
                <a:ln w="11430"/>
              </a:rPr>
              <a:t>(Lukioasetus 2 §)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179512" y="1251534"/>
            <a:ext cx="3816488" cy="1667238"/>
            <a:chOff x="358091" y="1251533"/>
            <a:chExt cx="3061781" cy="1554547"/>
          </a:xfrm>
        </p:grpSpPr>
        <p:sp>
          <p:nvSpPr>
            <p:cNvPr id="60" name="Pyöristetty suorakulmio 59"/>
            <p:cNvSpPr/>
            <p:nvPr/>
          </p:nvSpPr>
          <p:spPr>
            <a:xfrm>
              <a:off x="358091" y="1251533"/>
              <a:ext cx="3061781" cy="145738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467544" y="1412776"/>
              <a:ext cx="2808312" cy="139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KEHITETÄÄN</a:t>
              </a:r>
              <a:r>
                <a:rPr lang="fi-FI" sz="1600" b="1" dirty="0"/>
                <a:t> opiskelijan valmiuksia omaksua, yhdistää ja käyttää tietojaan ja taitojaan sekä  soveltaa oppimaansa monipuolisesti myös oppiainerajat ylittävästi 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150095" y="3104835"/>
            <a:ext cx="2762947" cy="1384994"/>
            <a:chOff x="6444208" y="4977171"/>
            <a:chExt cx="2305479" cy="1468247"/>
          </a:xfrm>
        </p:grpSpPr>
        <p:sp>
          <p:nvSpPr>
            <p:cNvPr id="3" name="Pyöristetty suorakulmio 2"/>
            <p:cNvSpPr/>
            <p:nvPr/>
          </p:nvSpPr>
          <p:spPr>
            <a:xfrm>
              <a:off x="6444208" y="4977171"/>
              <a:ext cx="2305479" cy="146824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6563956" y="5137063"/>
              <a:ext cx="2112499" cy="1305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KEHITETÄÄN </a:t>
              </a:r>
              <a:r>
                <a:rPr lang="fi-FI" sz="1600" b="1" dirty="0"/>
                <a:t>opiskelijan jatko-opinto-, työelämä-, yrittäjyys- ja yhteiskunta- ja kansainvälisyysvalmiuksia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586031" y="4832739"/>
            <a:ext cx="3311993" cy="1963398"/>
            <a:chOff x="414998" y="5049179"/>
            <a:chExt cx="2428810" cy="2100686"/>
          </a:xfrm>
        </p:grpSpPr>
        <p:sp>
          <p:nvSpPr>
            <p:cNvPr id="62" name="Pyöristetty suorakulmio 61"/>
            <p:cNvSpPr/>
            <p:nvPr/>
          </p:nvSpPr>
          <p:spPr>
            <a:xfrm>
              <a:off x="414998" y="5049179"/>
              <a:ext cx="2428810" cy="174962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45" name="Tekstiruutu 44"/>
            <p:cNvSpPr txBox="1"/>
            <p:nvPr/>
          </p:nvSpPr>
          <p:spPr>
            <a:xfrm>
              <a:off x="477644" y="5207010"/>
              <a:ext cx="2303517" cy="194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VAHVISTETAAN JA SYVENNETÄÄN</a:t>
              </a:r>
              <a:endParaRPr lang="fi-FI" sz="1600" b="1" dirty="0"/>
            </a:p>
            <a:p>
              <a:pPr algn="ctr"/>
              <a:r>
                <a:rPr lang="fi-FI" sz="1600" b="1" dirty="0"/>
                <a:t>opiskelijan yleissivistystä muuttuvassa toimintaympäristössä ja annetaan tietoja ja taitoja eri oppiaineissa</a:t>
              </a: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5122955" y="1324099"/>
            <a:ext cx="3793669" cy="1868694"/>
            <a:chOff x="6136457" y="2896859"/>
            <a:chExt cx="2900039" cy="1862334"/>
          </a:xfrm>
        </p:grpSpPr>
        <p:sp>
          <p:nvSpPr>
            <p:cNvPr id="63" name="Pyöristetty suorakulmio 62"/>
            <p:cNvSpPr/>
            <p:nvPr/>
          </p:nvSpPr>
          <p:spPr>
            <a:xfrm>
              <a:off x="6136457" y="2896859"/>
              <a:ext cx="2900039" cy="16122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6136457" y="3040875"/>
              <a:ext cx="2808312" cy="171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VAHVISTETAAN </a:t>
              </a:r>
              <a:r>
                <a:rPr lang="fi-FI" sz="1600" b="1" dirty="0"/>
                <a:t>perustaa fyysiselle, henkiselle ja sosiaaliselle hyvinvoinnille ja annetaan valmiuksia ja halua niiden ylläpitämiseen sekä tuetaan eettisen pohdinnan kehittymistä</a:t>
              </a: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4400229" y="4928708"/>
            <a:ext cx="3825785" cy="1385459"/>
            <a:chOff x="5507713" y="4155504"/>
            <a:chExt cx="3825785" cy="1289471"/>
          </a:xfrm>
        </p:grpSpPr>
        <p:sp>
          <p:nvSpPr>
            <p:cNvPr id="64" name="Pyöristetty suorakulmio 63"/>
            <p:cNvSpPr/>
            <p:nvPr/>
          </p:nvSpPr>
          <p:spPr>
            <a:xfrm>
              <a:off x="5507713" y="4155504"/>
              <a:ext cx="3825785" cy="12894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5623017" y="4281957"/>
              <a:ext cx="3577357" cy="1000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VAHVISTETAAN </a:t>
              </a:r>
              <a:r>
                <a:rPr lang="fi-FI" sz="1400" b="1" dirty="0"/>
                <a:t>tiedon hankinta- ja hallintataitoja, tietoteknisiä käyttö- ja soveltamistaitoja sekä taitoa ilmaista itseänsä kirjallisesti ja suullisesti kotimaisilla ja muilla kielillä sekä taiteen keinoin</a:t>
              </a:r>
            </a:p>
          </p:txBody>
        </p:sp>
      </p:grp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6751E979-31C3-4949-A13F-1256F76C8786}"/>
              </a:ext>
            </a:extLst>
          </p:cNvPr>
          <p:cNvGrpSpPr/>
          <p:nvPr/>
        </p:nvGrpSpPr>
        <p:grpSpPr>
          <a:xfrm>
            <a:off x="5763769" y="3312533"/>
            <a:ext cx="3343362" cy="1385459"/>
            <a:chOff x="5868144" y="4221087"/>
            <a:chExt cx="3577357" cy="2025226"/>
          </a:xfrm>
        </p:grpSpPr>
        <p:sp>
          <p:nvSpPr>
            <p:cNvPr id="21" name="Pyöristetty suorakulmio 63">
              <a:extLst>
                <a:ext uri="{FF2B5EF4-FFF2-40B4-BE49-F238E27FC236}">
                  <a16:creationId xmlns:a16="http://schemas.microsoft.com/office/drawing/2014/main" id="{D60A70BF-A3A2-4E81-BE11-CFF111F6B03A}"/>
                </a:ext>
              </a:extLst>
            </p:cNvPr>
            <p:cNvSpPr/>
            <p:nvPr/>
          </p:nvSpPr>
          <p:spPr>
            <a:xfrm>
              <a:off x="5868144" y="4221087"/>
              <a:ext cx="3577357" cy="202522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8E9A661F-7DCD-4890-B7DA-C4336D77A3B4}"/>
                </a:ext>
              </a:extLst>
            </p:cNvPr>
            <p:cNvSpPr txBox="1"/>
            <p:nvPr/>
          </p:nvSpPr>
          <p:spPr>
            <a:xfrm>
              <a:off x="6009386" y="4338045"/>
              <a:ext cx="3243134" cy="94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VAHVISTETAAN </a:t>
              </a:r>
              <a:r>
                <a:rPr lang="fi-FI" sz="1400" b="1" dirty="0"/>
                <a:t>kokonaisuuksien hallintaa, oppimisen taitoja, tieteellistä ja kriittistä ajattelua, luovuutta, työskentelyn taitoja, vuorovaikutus- ja yhteistyötaitoja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8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2339752" y="2066923"/>
            <a:ext cx="3672408" cy="30366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674051" cy="648072"/>
          </a:xfrm>
        </p:spPr>
        <p:txBody>
          <a:bodyPr/>
          <a:lstStyle/>
          <a:p>
            <a:r>
              <a:rPr lang="fi-FI" sz="2000" dirty="0"/>
              <a:t>JATKUVA OPPIMINEN JA OHJAUS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987824" y="2733888"/>
            <a:ext cx="2245927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Jatkuva oppiminen ja ohjaus</a:t>
            </a:r>
          </a:p>
          <a:p>
            <a:pPr algn="ctr"/>
            <a:r>
              <a:rPr lang="fi-FI" sz="1600" b="1" dirty="0">
                <a:ln w="11430"/>
              </a:rPr>
              <a:t>(Lukioasetus 3 §)</a:t>
            </a:r>
          </a:p>
        </p:txBody>
      </p:sp>
      <p:grpSp>
        <p:nvGrpSpPr>
          <p:cNvPr id="11" name="Ryhmä 10"/>
          <p:cNvGrpSpPr/>
          <p:nvPr/>
        </p:nvGrpSpPr>
        <p:grpSpPr>
          <a:xfrm>
            <a:off x="4211960" y="4869160"/>
            <a:ext cx="3960440" cy="1922079"/>
            <a:chOff x="5763148" y="1605989"/>
            <a:chExt cx="3343362" cy="1721103"/>
          </a:xfrm>
        </p:grpSpPr>
        <p:sp>
          <p:nvSpPr>
            <p:cNvPr id="41" name="Vuokaaviosymboli: Rajoitin 40"/>
            <p:cNvSpPr/>
            <p:nvPr/>
          </p:nvSpPr>
          <p:spPr>
            <a:xfrm>
              <a:off x="5763148" y="1605989"/>
              <a:ext cx="3343362" cy="1562047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6102681" y="1701082"/>
              <a:ext cx="2664296" cy="162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Opiskelija </a:t>
              </a:r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KYKENEE</a:t>
              </a:r>
              <a:r>
                <a:rPr lang="fi-FI" sz="1600" b="1" dirty="0"/>
                <a:t> hyödyntämään saamaansa opinto-ohjausta ja perehtyy monipuolisesti jatko-opintovaihtoehtoihin ja osaa tehdä mielekkään jatko-opinto- ja urasuunnitelman</a:t>
              </a:r>
            </a:p>
          </p:txBody>
        </p:sp>
      </p:grpSp>
      <p:grpSp>
        <p:nvGrpSpPr>
          <p:cNvPr id="3" name="Ryhmä 2"/>
          <p:cNvGrpSpPr/>
          <p:nvPr/>
        </p:nvGrpSpPr>
        <p:grpSpPr>
          <a:xfrm>
            <a:off x="179512" y="4509120"/>
            <a:ext cx="3343362" cy="1472778"/>
            <a:chOff x="683568" y="1360019"/>
            <a:chExt cx="3343362" cy="1472778"/>
          </a:xfrm>
        </p:grpSpPr>
        <p:sp>
          <p:nvSpPr>
            <p:cNvPr id="33" name="Vuokaaviosymboli: Rajoitin 32"/>
            <p:cNvSpPr/>
            <p:nvPr/>
          </p:nvSpPr>
          <p:spPr>
            <a:xfrm>
              <a:off x="683568" y="1360019"/>
              <a:ext cx="3343362" cy="1472778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Tekstiruutu 49"/>
            <p:cNvSpPr txBox="1"/>
            <p:nvPr/>
          </p:nvSpPr>
          <p:spPr>
            <a:xfrm>
              <a:off x="899592" y="1432027"/>
              <a:ext cx="28803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KEHITETÄÄN</a:t>
              </a:r>
              <a:r>
                <a:rPr lang="fi-FI" sz="1600" b="1" dirty="0"/>
                <a:t> opiskelijan valmiuksia arvioida ja uudistaa osaamistaan sekä tunnistaa omat vahvuutensa ja kehittämistarpeensa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278866" y="1340768"/>
            <a:ext cx="3185667" cy="1152128"/>
            <a:chOff x="5233750" y="5229200"/>
            <a:chExt cx="3185667" cy="1152128"/>
          </a:xfrm>
        </p:grpSpPr>
        <p:sp>
          <p:nvSpPr>
            <p:cNvPr id="35" name="Vuokaaviosymboli: Rajoitin 34"/>
            <p:cNvSpPr/>
            <p:nvPr/>
          </p:nvSpPr>
          <p:spPr>
            <a:xfrm>
              <a:off x="5233750" y="5229200"/>
              <a:ext cx="3185667" cy="1152128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Tekstiruutu 44"/>
            <p:cNvSpPr txBox="1"/>
            <p:nvPr/>
          </p:nvSpPr>
          <p:spPr>
            <a:xfrm>
              <a:off x="5523600" y="5406315"/>
              <a:ext cx="270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Koulutus </a:t>
              </a:r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OHJAA, INNOSTAA JA LUO </a:t>
              </a:r>
              <a:r>
                <a:rPr lang="fi-FI" sz="1600" b="1" dirty="0"/>
                <a:t> edellytyksiä jatkuvaan oppimiseen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5868144" y="3284984"/>
            <a:ext cx="2736304" cy="1296144"/>
            <a:chOff x="467544" y="4509120"/>
            <a:chExt cx="2736304" cy="1152128"/>
          </a:xfrm>
        </p:grpSpPr>
        <p:sp>
          <p:nvSpPr>
            <p:cNvPr id="43" name="Vuokaaviosymboli: Rajoitin 42"/>
            <p:cNvSpPr/>
            <p:nvPr/>
          </p:nvSpPr>
          <p:spPr>
            <a:xfrm>
              <a:off x="467544" y="4509120"/>
              <a:ext cx="2736304" cy="1152128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539552" y="4584030"/>
              <a:ext cx="2664296" cy="95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Opiskelija </a:t>
              </a:r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OSAA</a:t>
              </a:r>
              <a:r>
                <a:rPr lang="fi-FI" sz="1600" b="1" dirty="0"/>
                <a:t> tehdä mielekkään jatko-opinto- ja urasuunnitelman lukio-opintojen aikana</a:t>
              </a: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5079770" y="1276690"/>
            <a:ext cx="2907667" cy="1539463"/>
            <a:chOff x="5228456" y="3429000"/>
            <a:chExt cx="3343362" cy="1395447"/>
          </a:xfrm>
        </p:grpSpPr>
        <p:sp>
          <p:nvSpPr>
            <p:cNvPr id="44" name="Vuokaaviosymboli: Rajoitin 43"/>
            <p:cNvSpPr/>
            <p:nvPr/>
          </p:nvSpPr>
          <p:spPr>
            <a:xfrm>
              <a:off x="5228456" y="3429000"/>
              <a:ext cx="3343362" cy="1368152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Tekstiruutu 54"/>
            <p:cNvSpPr txBox="1"/>
            <p:nvPr/>
          </p:nvSpPr>
          <p:spPr>
            <a:xfrm>
              <a:off x="5676000" y="3501008"/>
              <a:ext cx="2607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PARANNETAAN</a:t>
              </a:r>
              <a:r>
                <a:rPr lang="fi-FI" sz="1600" b="1" dirty="0"/>
                <a:t> tulevaisuuden hallinta- ja valintataitoja sekä valmiuksia ura- ja elämänsuunnitteluun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5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2771800" y="2132856"/>
            <a:ext cx="3096344" cy="319129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4925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Ryhmä 16"/>
          <p:cNvGrpSpPr/>
          <p:nvPr/>
        </p:nvGrpSpPr>
        <p:grpSpPr>
          <a:xfrm>
            <a:off x="5571724" y="2743468"/>
            <a:ext cx="3392764" cy="1621636"/>
            <a:chOff x="5708626" y="3219485"/>
            <a:chExt cx="3327868" cy="2348671"/>
          </a:xfrm>
        </p:grpSpPr>
        <p:sp>
          <p:nvSpPr>
            <p:cNvPr id="18" name="Vuokaaviosymboli: Viive 17"/>
            <p:cNvSpPr/>
            <p:nvPr/>
          </p:nvSpPr>
          <p:spPr>
            <a:xfrm rot="10800000">
              <a:off x="5708626" y="3219485"/>
              <a:ext cx="3327867" cy="2348671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6274337" y="3558220"/>
              <a:ext cx="2762157" cy="191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rgbClr val="C00000"/>
                  </a:solidFill>
                </a:rPr>
                <a:t>EDISTETÄÄN</a:t>
              </a:r>
              <a:r>
                <a:rPr lang="fi-FI" sz="1600" b="1" dirty="0"/>
                <a:t> kaikkien opiskelijoiden mahdollisuutta osallistua opiskeluympäristön ja toimintakulttuurin kehittämiseen</a:t>
              </a: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4788024" y="4611445"/>
            <a:ext cx="3185589" cy="1337835"/>
            <a:chOff x="5204573" y="1227068"/>
            <a:chExt cx="3185589" cy="1337835"/>
          </a:xfrm>
        </p:grpSpPr>
        <p:sp>
          <p:nvSpPr>
            <p:cNvPr id="22" name="Vuokaaviosymboli: Viive 21"/>
            <p:cNvSpPr/>
            <p:nvPr/>
          </p:nvSpPr>
          <p:spPr>
            <a:xfrm rot="10800000">
              <a:off x="5204573" y="1227068"/>
              <a:ext cx="3039833" cy="1337835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5725866" y="1258333"/>
              <a:ext cx="2664296" cy="1168539"/>
            </a:xfrm>
            <a:prstGeom prst="flowChartDelay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Opinnoissa</a:t>
              </a:r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fi-FI" sz="1600" b="1" dirty="0">
                  <a:solidFill>
                    <a:srgbClr val="C00000"/>
                  </a:solidFill>
                </a:rPr>
                <a:t>TULEE TAVOITELLA</a:t>
              </a:r>
              <a:r>
                <a:rPr lang="fi-FI" sz="1600" b="1" dirty="0"/>
                <a:t> myönteistä asennetta oppimiseen</a:t>
              </a: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281485" y="1274600"/>
            <a:ext cx="3583159" cy="1621636"/>
            <a:chOff x="484312" y="1350301"/>
            <a:chExt cx="3079576" cy="1904825"/>
          </a:xfrm>
        </p:grpSpPr>
        <p:sp>
          <p:nvSpPr>
            <p:cNvPr id="23" name="Vuokaaviosymboli: Viive 22"/>
            <p:cNvSpPr/>
            <p:nvPr/>
          </p:nvSpPr>
          <p:spPr>
            <a:xfrm>
              <a:off x="484312" y="1350301"/>
              <a:ext cx="3079576" cy="1904825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45" name="Tekstiruutu 44"/>
            <p:cNvSpPr txBox="1"/>
            <p:nvPr/>
          </p:nvSpPr>
          <p:spPr>
            <a:xfrm>
              <a:off x="518012" y="1465602"/>
              <a:ext cx="2707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solidFill>
                    <a:srgbClr val="C00000"/>
                  </a:solidFill>
                </a:rPr>
                <a:t>HYÖDYNNETÄÄN</a:t>
              </a:r>
              <a:r>
                <a:rPr lang="fi-FI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r>
                <a:rPr lang="fi-FI" sz="1600" b="1" dirty="0"/>
                <a:t>monipuolisesti ympäristöjä, jotka lisäävät työelämän, jatko-opintojen sekä tieto- ja viestintäteknologian tuntemusta</a:t>
              </a:r>
            </a:p>
          </p:txBody>
        </p:sp>
      </p:grpSp>
      <p:grpSp>
        <p:nvGrpSpPr>
          <p:cNvPr id="9" name="Ryhmä 8"/>
          <p:cNvGrpSpPr/>
          <p:nvPr/>
        </p:nvGrpSpPr>
        <p:grpSpPr>
          <a:xfrm>
            <a:off x="4283968" y="1268760"/>
            <a:ext cx="3291256" cy="1238728"/>
            <a:chOff x="5708627" y="3219485"/>
            <a:chExt cx="3327867" cy="2585779"/>
          </a:xfrm>
        </p:grpSpPr>
        <p:sp>
          <p:nvSpPr>
            <p:cNvPr id="24" name="Vuokaaviosymboli: Viive 23"/>
            <p:cNvSpPr/>
            <p:nvPr/>
          </p:nvSpPr>
          <p:spPr>
            <a:xfrm rot="10800000">
              <a:off x="5708627" y="3219485"/>
              <a:ext cx="3327867" cy="2585779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6256995" y="3737034"/>
              <a:ext cx="2762158" cy="173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rgbClr val="C00000"/>
                  </a:solidFill>
                </a:rPr>
                <a:t>TUETAAN</a:t>
              </a:r>
              <a:r>
                <a:rPr lang="fi-FI" sz="1600" b="1" dirty="0"/>
                <a:t> opiskelijan omaa aktiivisuutta ja yhteisöllistä toimintaa</a:t>
              </a:r>
            </a:p>
          </p:txBody>
        </p:sp>
      </p:grpSp>
      <p:grpSp>
        <p:nvGrpSpPr>
          <p:cNvPr id="5" name="Ryhmä 4"/>
          <p:cNvGrpSpPr/>
          <p:nvPr/>
        </p:nvGrpSpPr>
        <p:grpSpPr>
          <a:xfrm>
            <a:off x="86483" y="3122987"/>
            <a:ext cx="2880320" cy="1308806"/>
            <a:chOff x="251520" y="4293096"/>
            <a:chExt cx="2880320" cy="1544786"/>
          </a:xfrm>
        </p:grpSpPr>
        <p:sp>
          <p:nvSpPr>
            <p:cNvPr id="33" name="Vuokaaviosymboli: Viive 32"/>
            <p:cNvSpPr/>
            <p:nvPr/>
          </p:nvSpPr>
          <p:spPr>
            <a:xfrm>
              <a:off x="251520" y="4293096"/>
              <a:ext cx="2880320" cy="1544786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Tekstiruutu 54"/>
            <p:cNvSpPr txBox="1"/>
            <p:nvPr/>
          </p:nvSpPr>
          <p:spPr>
            <a:xfrm>
              <a:off x="323528" y="4491054"/>
              <a:ext cx="2448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solidFill>
                    <a:srgbClr val="C00000"/>
                  </a:solidFill>
                </a:rPr>
                <a:t>TUETAAN</a:t>
              </a:r>
              <a:r>
                <a:rPr lang="fi-FI" sz="1600" b="1" dirty="0"/>
                <a:t> opiskelijan opiskelumotivaatiota ja autetaan häntä löytämään omat vahvuutensa. 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-27384"/>
            <a:ext cx="4752528" cy="792088"/>
          </a:xfrm>
        </p:spPr>
        <p:txBody>
          <a:bodyPr/>
          <a:lstStyle/>
          <a:p>
            <a:r>
              <a:rPr lang="fi-FI" sz="2000" dirty="0"/>
              <a:t>OPISKELUYMPÄRISTÖT JA TOIMINTAKULTTUURI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814399" y="2996813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Opiskeluympäristöt ja toimintakulttuuri</a:t>
            </a:r>
          </a:p>
          <a:p>
            <a:pPr algn="ctr"/>
            <a:r>
              <a:rPr lang="fi-FI" sz="1600" b="1" dirty="0">
                <a:ln w="11430"/>
              </a:rPr>
              <a:t>(Lukioasetus 4 §)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5B8AEBC8-7CF6-4E3B-8E03-06C25FD40EBB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21" name="Nuoli: Taipunut ylös 20">
              <a:extLst>
                <a:ext uri="{FF2B5EF4-FFF2-40B4-BE49-F238E27FC236}">
                  <a16:creationId xmlns:a16="http://schemas.microsoft.com/office/drawing/2014/main" id="{8C1216CF-55B6-4B9B-98DC-FFB9B5DB6298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ekstiruutu 24">
              <a:hlinkClick r:id="rId2" action="ppaction://hlinksldjump" tooltip="Siirry valintaan"/>
              <a:extLst>
                <a:ext uri="{FF2B5EF4-FFF2-40B4-BE49-F238E27FC236}">
                  <a16:creationId xmlns:a16="http://schemas.microsoft.com/office/drawing/2014/main" id="{194DF52B-B70D-46B3-926E-FF70F6AD2E31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60CCAD2F-B1ED-4932-B37C-070446573E35}"/>
              </a:ext>
            </a:extLst>
          </p:cNvPr>
          <p:cNvGrpSpPr/>
          <p:nvPr/>
        </p:nvGrpSpPr>
        <p:grpSpPr>
          <a:xfrm>
            <a:off x="168866" y="4658545"/>
            <a:ext cx="3971134" cy="1425700"/>
            <a:chOff x="168866" y="4658545"/>
            <a:chExt cx="3953489" cy="1523860"/>
          </a:xfrm>
        </p:grpSpPr>
        <p:sp>
          <p:nvSpPr>
            <p:cNvPr id="26" name="Vuokaaviosymboli: Viive 25">
              <a:extLst>
                <a:ext uri="{FF2B5EF4-FFF2-40B4-BE49-F238E27FC236}">
                  <a16:creationId xmlns:a16="http://schemas.microsoft.com/office/drawing/2014/main" id="{5CA99A36-DAB0-4BCD-BF03-7F7057114C83}"/>
                </a:ext>
              </a:extLst>
            </p:cNvPr>
            <p:cNvSpPr/>
            <p:nvPr/>
          </p:nvSpPr>
          <p:spPr>
            <a:xfrm>
              <a:off x="168866" y="4658545"/>
              <a:ext cx="3953489" cy="1523860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08C54A28-3F9F-4B57-AB0A-71E1C52D78ED}"/>
                </a:ext>
              </a:extLst>
            </p:cNvPr>
            <p:cNvSpPr/>
            <p:nvPr/>
          </p:nvSpPr>
          <p:spPr>
            <a:xfrm>
              <a:off x="190607" y="4851418"/>
              <a:ext cx="3611045" cy="1151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600" b="1" dirty="0"/>
                <a:t>Ympäristöjen </a:t>
              </a:r>
              <a:r>
                <a:rPr lang="fi-FI" sz="1600" b="1" dirty="0">
                  <a:solidFill>
                    <a:srgbClr val="C00000"/>
                  </a:solidFill>
                </a:rPr>
                <a:t>TULEE OLLA </a:t>
              </a:r>
              <a:r>
                <a:rPr lang="fi-FI" sz="1600" b="1" dirty="0"/>
                <a:t>opiskelijan kokemuspiiriä monialaisesti rikastuttavia sekä pedagogisesti ja toiminnallisesti tarkoituksenmukaisia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CB82D4-6733-481A-A4A7-72AEB390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149480" cy="710952"/>
          </a:xfrm>
        </p:spPr>
        <p:txBody>
          <a:bodyPr/>
          <a:lstStyle/>
          <a:p>
            <a:r>
              <a:rPr lang="fi-FI" dirty="0"/>
              <a:t>PAKOLLISET KIELIOPINNOT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BDDCC710-3BEA-450B-B7FC-DBBFB1EF5670}"/>
              </a:ext>
            </a:extLst>
          </p:cNvPr>
          <p:cNvCxnSpPr>
            <a:cxnSpLocks/>
          </p:cNvCxnSpPr>
          <p:nvPr/>
        </p:nvCxnSpPr>
        <p:spPr>
          <a:xfrm flipV="1">
            <a:off x="1809079" y="1974290"/>
            <a:ext cx="4779145" cy="20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uokaaviosymboli: Tallennettu tieto 3">
            <a:hlinkClick r:id="rId2" tooltip="Katso ops-perusteet"/>
            <a:extLst>
              <a:ext uri="{FF2B5EF4-FFF2-40B4-BE49-F238E27FC236}">
                <a16:creationId xmlns:a16="http://schemas.microsoft.com/office/drawing/2014/main" id="{9F81D043-2034-4500-A766-A47A408EC9F6}"/>
              </a:ext>
            </a:extLst>
          </p:cNvPr>
          <p:cNvSpPr/>
          <p:nvPr/>
        </p:nvSpPr>
        <p:spPr>
          <a:xfrm>
            <a:off x="108000" y="1649696"/>
            <a:ext cx="1579243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A-kieli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64C26534-F1C3-4B1F-B5C8-E099BF4470E7}"/>
              </a:ext>
            </a:extLst>
          </p:cNvPr>
          <p:cNvSpPr/>
          <p:nvPr/>
        </p:nvSpPr>
        <p:spPr>
          <a:xfrm>
            <a:off x="1619316" y="1721703"/>
            <a:ext cx="302788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57B95F40-2271-47D5-9037-5DDA76061A4D}"/>
              </a:ext>
            </a:extLst>
          </p:cNvPr>
          <p:cNvSpPr/>
          <p:nvPr/>
        </p:nvSpPr>
        <p:spPr>
          <a:xfrm>
            <a:off x="3004893" y="171225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3397DDF-541B-4621-8522-DD8C9B93F296}"/>
              </a:ext>
            </a:extLst>
          </p:cNvPr>
          <p:cNvSpPr/>
          <p:nvPr/>
        </p:nvSpPr>
        <p:spPr>
          <a:xfrm>
            <a:off x="3677982" y="1711335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hlinkClick r:id="rId3" action="ppaction://hlinksldjump" tooltip="Opiskelutaidot ja kieli-identiteetin rakentaminen"/>
            <a:extLst>
              <a:ext uri="{FF2B5EF4-FFF2-40B4-BE49-F238E27FC236}">
                <a16:creationId xmlns:a16="http://schemas.microsoft.com/office/drawing/2014/main" id="{8348C1BD-F3D4-4C6A-A3D6-9EE6D8392900}"/>
              </a:ext>
            </a:extLst>
          </p:cNvPr>
          <p:cNvSpPr txBox="1"/>
          <p:nvPr/>
        </p:nvSpPr>
        <p:spPr>
          <a:xfrm>
            <a:off x="1593055" y="174326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0" name="Tekstiruutu 9">
            <a:hlinkClick r:id="rId3" action="ppaction://hlinksldjump" tooltip="Kieli vaikuttamisen välineenä"/>
            <a:extLst>
              <a:ext uri="{FF2B5EF4-FFF2-40B4-BE49-F238E27FC236}">
                <a16:creationId xmlns:a16="http://schemas.microsoft.com/office/drawing/2014/main" id="{15001D86-A3F8-4B9B-9ED9-2B6051722185}"/>
              </a:ext>
            </a:extLst>
          </p:cNvPr>
          <p:cNvSpPr txBox="1"/>
          <p:nvPr/>
        </p:nvSpPr>
        <p:spPr>
          <a:xfrm>
            <a:off x="3707903" y="1649696"/>
            <a:ext cx="469395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1" name="Tekstiruutu 10">
            <a:hlinkClick r:id="rId3" action="ppaction://hlinksldjump" tooltip="Kieli ja kultttuuri luovan ilmaisun välineenä"/>
            <a:extLst>
              <a:ext uri="{FF2B5EF4-FFF2-40B4-BE49-F238E27FC236}">
                <a16:creationId xmlns:a16="http://schemas.microsoft.com/office/drawing/2014/main" id="{43769CEF-49F7-4AB4-89A6-84FDE40304A1}"/>
              </a:ext>
            </a:extLst>
          </p:cNvPr>
          <p:cNvSpPr txBox="1"/>
          <p:nvPr/>
        </p:nvSpPr>
        <p:spPr>
          <a:xfrm>
            <a:off x="3059831" y="1655101"/>
            <a:ext cx="483797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111830F9-D798-4893-A9EA-E0BE71D6B0A8}"/>
              </a:ext>
            </a:extLst>
          </p:cNvPr>
          <p:cNvSpPr/>
          <p:nvPr/>
        </p:nvSpPr>
        <p:spPr>
          <a:xfrm>
            <a:off x="4351511" y="1711335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E6CD0123-5527-4B33-A759-1C71791B466B}"/>
              </a:ext>
            </a:extLst>
          </p:cNvPr>
          <p:cNvSpPr/>
          <p:nvPr/>
        </p:nvSpPr>
        <p:spPr>
          <a:xfrm>
            <a:off x="5010566" y="1713194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hlinkClick r:id="rId3" action="ppaction://hlinksldjump" tooltip="Ympäristö ja kestävä elämäntapa"/>
            <a:extLst>
              <a:ext uri="{FF2B5EF4-FFF2-40B4-BE49-F238E27FC236}">
                <a16:creationId xmlns:a16="http://schemas.microsoft.com/office/drawing/2014/main" id="{1B629B23-3F23-4CA3-B6BD-34C8CE4433B6}"/>
              </a:ext>
            </a:extLst>
          </p:cNvPr>
          <p:cNvSpPr/>
          <p:nvPr/>
        </p:nvSpPr>
        <p:spPr>
          <a:xfrm>
            <a:off x="5709725" y="172170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hlinkClick r:id="rId3" action="ppaction://hlinksldjump" tooltip="Kestävä tulevaisuus ja tiede"/>
            <a:extLst>
              <a:ext uri="{FF2B5EF4-FFF2-40B4-BE49-F238E27FC236}">
                <a16:creationId xmlns:a16="http://schemas.microsoft.com/office/drawing/2014/main" id="{59435E01-64E5-43BF-AD71-5CA72BAD44C5}"/>
              </a:ext>
            </a:extLst>
          </p:cNvPr>
          <p:cNvSpPr txBox="1"/>
          <p:nvPr/>
        </p:nvSpPr>
        <p:spPr>
          <a:xfrm>
            <a:off x="4427984" y="1649696"/>
            <a:ext cx="487894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7" name="Tekstiruutu 16">
            <a:hlinkClick r:id="rId3" action="ppaction://hlinksldjump" tooltip="Kieli jatko-opinnoissa ja työelämässä"/>
            <a:extLst>
              <a:ext uri="{FF2B5EF4-FFF2-40B4-BE49-F238E27FC236}">
                <a16:creationId xmlns:a16="http://schemas.microsoft.com/office/drawing/2014/main" id="{95509787-539A-46C2-B4CA-50515602B6A9}"/>
              </a:ext>
            </a:extLst>
          </p:cNvPr>
          <p:cNvSpPr txBox="1"/>
          <p:nvPr/>
        </p:nvSpPr>
        <p:spPr>
          <a:xfrm>
            <a:off x="5049698" y="1637621"/>
            <a:ext cx="467762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8" name="Tekstiruutu 17">
            <a:hlinkClick r:id="rId3" action="ppaction://hlinksldjump" tooltip="Ympäristö ja kestävä elämäntapa"/>
            <a:extLst>
              <a:ext uri="{FF2B5EF4-FFF2-40B4-BE49-F238E27FC236}">
                <a16:creationId xmlns:a16="http://schemas.microsoft.com/office/drawing/2014/main" id="{A44731F3-956D-4A62-885C-839BCF61F2B3}"/>
              </a:ext>
            </a:extLst>
          </p:cNvPr>
          <p:cNvSpPr txBox="1"/>
          <p:nvPr/>
        </p:nvSpPr>
        <p:spPr>
          <a:xfrm>
            <a:off x="5733403" y="1649696"/>
            <a:ext cx="49478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9" name="Vuokaaviosymboli: Tallennettu tieto 18">
            <a:extLst>
              <a:ext uri="{FF2B5EF4-FFF2-40B4-BE49-F238E27FC236}">
                <a16:creationId xmlns:a16="http://schemas.microsoft.com/office/drawing/2014/main" id="{473EC0A1-F490-4877-ABD1-D1D08F969BE3}"/>
              </a:ext>
            </a:extLst>
          </p:cNvPr>
          <p:cNvSpPr/>
          <p:nvPr/>
        </p:nvSpPr>
        <p:spPr>
          <a:xfrm rot="10800000">
            <a:off x="6875674" y="1656144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303EFC9-A1C5-4C0D-B829-EFFA03B7813A}"/>
              </a:ext>
            </a:extLst>
          </p:cNvPr>
          <p:cNvSpPr/>
          <p:nvPr/>
        </p:nvSpPr>
        <p:spPr>
          <a:xfrm>
            <a:off x="7285960" y="1721704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6471B20A-3F2F-462E-AAE0-92835CCF1928}"/>
              </a:ext>
            </a:extLst>
          </p:cNvPr>
          <p:cNvSpPr/>
          <p:nvPr/>
        </p:nvSpPr>
        <p:spPr>
          <a:xfrm>
            <a:off x="8125515" y="172170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31FEF27-A5DD-4A35-8FB2-53A12FFB54EC}"/>
              </a:ext>
            </a:extLst>
          </p:cNvPr>
          <p:cNvSpPr txBox="1"/>
          <p:nvPr/>
        </p:nvSpPr>
        <p:spPr>
          <a:xfrm>
            <a:off x="8125515" y="1584137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2CDB276-19F7-49B9-9952-0B7961781AEF}"/>
              </a:ext>
            </a:extLst>
          </p:cNvPr>
          <p:cNvSpPr txBox="1"/>
          <p:nvPr/>
        </p:nvSpPr>
        <p:spPr>
          <a:xfrm>
            <a:off x="6883457" y="1405490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C8A1BD4-BEC2-47CD-ABD2-1B41D50C1D03}"/>
              </a:ext>
            </a:extLst>
          </p:cNvPr>
          <p:cNvSpPr txBox="1"/>
          <p:nvPr/>
        </p:nvSpPr>
        <p:spPr>
          <a:xfrm>
            <a:off x="7814803" y="170990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09634D5E-7672-4F78-903B-85256DDDC5AA}"/>
              </a:ext>
            </a:extLst>
          </p:cNvPr>
          <p:cNvSpPr/>
          <p:nvPr/>
        </p:nvSpPr>
        <p:spPr>
          <a:xfrm>
            <a:off x="6392458" y="1711335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hlinkClick r:id="rId3" action="ppaction://hlinksldjump" tooltip="Viesti ja vaikuta puhuen"/>
            <a:extLst>
              <a:ext uri="{FF2B5EF4-FFF2-40B4-BE49-F238E27FC236}">
                <a16:creationId xmlns:a16="http://schemas.microsoft.com/office/drawing/2014/main" id="{48782126-C2EB-4F8D-AEFA-64095BDED909}"/>
              </a:ext>
            </a:extLst>
          </p:cNvPr>
          <p:cNvSpPr txBox="1"/>
          <p:nvPr/>
        </p:nvSpPr>
        <p:spPr>
          <a:xfrm>
            <a:off x="6443154" y="1639327"/>
            <a:ext cx="467762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07" name="Tekstiruutu 106">
            <a:extLst>
              <a:ext uri="{FF2B5EF4-FFF2-40B4-BE49-F238E27FC236}">
                <a16:creationId xmlns:a16="http://schemas.microsoft.com/office/drawing/2014/main" id="{5E6F3011-1125-44DE-B2BA-7CB58F131D84}"/>
              </a:ext>
            </a:extLst>
          </p:cNvPr>
          <p:cNvSpPr txBox="1"/>
          <p:nvPr/>
        </p:nvSpPr>
        <p:spPr>
          <a:xfrm>
            <a:off x="7231185" y="1598583"/>
            <a:ext cx="799642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12 op</a:t>
            </a:r>
          </a:p>
        </p:txBody>
      </p:sp>
      <p:sp>
        <p:nvSpPr>
          <p:cNvPr id="133" name="Ellipsi 132">
            <a:extLst>
              <a:ext uri="{FF2B5EF4-FFF2-40B4-BE49-F238E27FC236}">
                <a16:creationId xmlns:a16="http://schemas.microsoft.com/office/drawing/2014/main" id="{53211928-BEDA-4216-9DA2-ACC838955D97}"/>
              </a:ext>
            </a:extLst>
          </p:cNvPr>
          <p:cNvSpPr/>
          <p:nvPr/>
        </p:nvSpPr>
        <p:spPr>
          <a:xfrm>
            <a:off x="1999389" y="1728152"/>
            <a:ext cx="909473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hlinkClick r:id="rId3" action="ppaction://hlinksldjump" tooltip="Kieli globaalissa maailmassa ja vuorovaikutusosaaminen"/>
            <a:extLst>
              <a:ext uri="{FF2B5EF4-FFF2-40B4-BE49-F238E27FC236}">
                <a16:creationId xmlns:a16="http://schemas.microsoft.com/office/drawing/2014/main" id="{0D5CB2CD-4BAF-4B88-B0DF-33DF91CC23ED}"/>
              </a:ext>
            </a:extLst>
          </p:cNvPr>
          <p:cNvSpPr txBox="1"/>
          <p:nvPr/>
        </p:nvSpPr>
        <p:spPr>
          <a:xfrm>
            <a:off x="2071397" y="1656144"/>
            <a:ext cx="90502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34" name="Tekstiruutu 133">
            <a:extLst>
              <a:ext uri="{FF2B5EF4-FFF2-40B4-BE49-F238E27FC236}">
                <a16:creationId xmlns:a16="http://schemas.microsoft.com/office/drawing/2014/main" id="{9B573FDC-93B9-4B68-964B-2D9FD60887A1}"/>
              </a:ext>
            </a:extLst>
          </p:cNvPr>
          <p:cNvSpPr txBox="1"/>
          <p:nvPr/>
        </p:nvSpPr>
        <p:spPr>
          <a:xfrm>
            <a:off x="1595552" y="1266134"/>
            <a:ext cx="1080120" cy="306467"/>
          </a:xfrm>
          <a:prstGeom prst="wedgeRoundRectCallout">
            <a:avLst>
              <a:gd name="adj1" fmla="val -28278"/>
              <a:gd name="adj2" fmla="val 88642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1 opintopiste</a:t>
            </a:r>
          </a:p>
        </p:txBody>
      </p:sp>
      <p:sp>
        <p:nvSpPr>
          <p:cNvPr id="136" name="Tekstiruutu 135">
            <a:extLst>
              <a:ext uri="{FF2B5EF4-FFF2-40B4-BE49-F238E27FC236}">
                <a16:creationId xmlns:a16="http://schemas.microsoft.com/office/drawing/2014/main" id="{EC996024-9666-4617-9D10-CBDFAA8257EC}"/>
              </a:ext>
            </a:extLst>
          </p:cNvPr>
          <p:cNvSpPr txBox="1"/>
          <p:nvPr/>
        </p:nvSpPr>
        <p:spPr>
          <a:xfrm>
            <a:off x="2768294" y="1297235"/>
            <a:ext cx="1278018" cy="306467"/>
          </a:xfrm>
          <a:prstGeom prst="wedgeRoundRectCallout">
            <a:avLst>
              <a:gd name="adj1" fmla="val -43923"/>
              <a:gd name="adj2" fmla="val 108534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3 opintopistettä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DD17FF2E-99C4-4985-9CA3-EE1A35B476BC}"/>
              </a:ext>
            </a:extLst>
          </p:cNvPr>
          <p:cNvSpPr txBox="1"/>
          <p:nvPr/>
        </p:nvSpPr>
        <p:spPr>
          <a:xfrm>
            <a:off x="401304" y="2709722"/>
            <a:ext cx="8313648" cy="58477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perusopetuksen vuosiluokilla 1-6 alkanut A-oppimäärän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pitkä oppimäärä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opiskelija voi opiskella useampaa kuin yhtä A-kieltä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91741EB9-552E-4A82-AF99-0B77366032AA}"/>
              </a:ext>
            </a:extLst>
          </p:cNvPr>
          <p:cNvGrpSpPr/>
          <p:nvPr/>
        </p:nvGrpSpPr>
        <p:grpSpPr>
          <a:xfrm>
            <a:off x="395536" y="3863712"/>
            <a:ext cx="8424354" cy="2445608"/>
            <a:chOff x="395536" y="3863712"/>
            <a:chExt cx="8424354" cy="2445608"/>
          </a:xfrm>
        </p:grpSpPr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A147C563-AD67-40B6-BE7A-7A8D26F08587}"/>
                </a:ext>
              </a:extLst>
            </p:cNvPr>
            <p:cNvSpPr/>
            <p:nvPr/>
          </p:nvSpPr>
          <p:spPr>
            <a:xfrm>
              <a:off x="2498309" y="4393267"/>
              <a:ext cx="909473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Vuokaaviosymboli: Tallennettu tieto 32">
              <a:hlinkClick r:id="rId4" tooltip="Katso ruotsin ops-perusteet"/>
              <a:extLst>
                <a:ext uri="{FF2B5EF4-FFF2-40B4-BE49-F238E27FC236}">
                  <a16:creationId xmlns:a16="http://schemas.microsoft.com/office/drawing/2014/main" id="{FD3C14F3-3292-4F76-80DA-291BD6E3895E}"/>
                </a:ext>
              </a:extLst>
            </p:cNvPr>
            <p:cNvSpPr/>
            <p:nvPr/>
          </p:nvSpPr>
          <p:spPr>
            <a:xfrm>
              <a:off x="395536" y="4312548"/>
              <a:ext cx="1807755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B1-kieli</a:t>
              </a: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AB67FCD8-4905-4AAE-BBA0-F5335B5A71AD}"/>
                </a:ext>
              </a:extLst>
            </p:cNvPr>
            <p:cNvSpPr/>
            <p:nvPr/>
          </p:nvSpPr>
          <p:spPr>
            <a:xfrm>
              <a:off x="3469933" y="4384556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1D436566-AFDA-44C8-9876-21CB3C38C6DD}"/>
                </a:ext>
              </a:extLst>
            </p:cNvPr>
            <p:cNvSpPr/>
            <p:nvPr/>
          </p:nvSpPr>
          <p:spPr>
            <a:xfrm>
              <a:off x="4118005" y="4384556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Tekstiruutu 35">
              <a:hlinkClick r:id="rId3" action="ppaction://hlinksldjump" tooltip="Ympäristömme"/>
              <a:extLst>
                <a:ext uri="{FF2B5EF4-FFF2-40B4-BE49-F238E27FC236}">
                  <a16:creationId xmlns:a16="http://schemas.microsoft.com/office/drawing/2014/main" id="{A5C972E7-4AB1-40D5-924D-8340A040D29E}"/>
                </a:ext>
              </a:extLst>
            </p:cNvPr>
            <p:cNvSpPr txBox="1"/>
            <p:nvPr/>
          </p:nvSpPr>
          <p:spPr>
            <a:xfrm>
              <a:off x="4146809" y="4312548"/>
              <a:ext cx="482453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37" name="Tekstiruutu 36">
              <a:hlinkClick r:id="rId3" action="ppaction://hlinksldjump" tooltip="Kulttuuri ja mediat"/>
              <a:extLst>
                <a:ext uri="{FF2B5EF4-FFF2-40B4-BE49-F238E27FC236}">
                  <a16:creationId xmlns:a16="http://schemas.microsoft.com/office/drawing/2014/main" id="{313E161E-90B8-4096-930D-9E695B722120}"/>
                </a:ext>
              </a:extLst>
            </p:cNvPr>
            <p:cNvSpPr txBox="1"/>
            <p:nvPr/>
          </p:nvSpPr>
          <p:spPr>
            <a:xfrm>
              <a:off x="3492848" y="4317953"/>
              <a:ext cx="488342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AF9569FC-1059-4FBA-986B-61A478576E19}"/>
                </a:ext>
              </a:extLst>
            </p:cNvPr>
            <p:cNvSpPr/>
            <p:nvPr/>
          </p:nvSpPr>
          <p:spPr>
            <a:xfrm>
              <a:off x="4766076" y="4384556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74644DEC-6416-41A9-9B99-D6098B80EA5E}"/>
                </a:ext>
              </a:extLst>
            </p:cNvPr>
            <p:cNvSpPr/>
            <p:nvPr/>
          </p:nvSpPr>
          <p:spPr>
            <a:xfrm>
              <a:off x="5428551" y="4384556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Tekstiruutu 39">
              <a:hlinkClick r:id="rId3" action="ppaction://hlinksldjump" tooltip="Opiskelija ja työelämä"/>
              <a:extLst>
                <a:ext uri="{FF2B5EF4-FFF2-40B4-BE49-F238E27FC236}">
                  <a16:creationId xmlns:a16="http://schemas.microsoft.com/office/drawing/2014/main" id="{76FE025F-3611-4C5E-AF16-D832D9C88366}"/>
                </a:ext>
              </a:extLst>
            </p:cNvPr>
            <p:cNvSpPr txBox="1"/>
            <p:nvPr/>
          </p:nvSpPr>
          <p:spPr>
            <a:xfrm>
              <a:off x="4788000" y="4312548"/>
              <a:ext cx="51845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5</a:t>
              </a:r>
            </a:p>
          </p:txBody>
        </p:sp>
        <p:sp>
          <p:nvSpPr>
            <p:cNvPr id="41" name="Tekstiruutu 40">
              <a:hlinkClick r:id="rId3" action="ppaction://hlinksldjump" tooltip="Viesti ja vaikuta puhuen"/>
              <a:extLst>
                <a:ext uri="{FF2B5EF4-FFF2-40B4-BE49-F238E27FC236}">
                  <a16:creationId xmlns:a16="http://schemas.microsoft.com/office/drawing/2014/main" id="{A7A79466-3A46-4F84-B6EF-1792DEEC0500}"/>
                </a:ext>
              </a:extLst>
            </p:cNvPr>
            <p:cNvSpPr txBox="1"/>
            <p:nvPr/>
          </p:nvSpPr>
          <p:spPr>
            <a:xfrm>
              <a:off x="5465843" y="4312548"/>
              <a:ext cx="532862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6</a:t>
              </a:r>
            </a:p>
          </p:txBody>
        </p:sp>
        <p:sp>
          <p:nvSpPr>
            <p:cNvPr id="42" name="Vuokaaviosymboli: Tallennettu tieto 41">
              <a:extLst>
                <a:ext uri="{FF2B5EF4-FFF2-40B4-BE49-F238E27FC236}">
                  <a16:creationId xmlns:a16="http://schemas.microsoft.com/office/drawing/2014/main" id="{8237E7F5-2548-4582-BB72-B187B730BC3A}"/>
                </a:ext>
              </a:extLst>
            </p:cNvPr>
            <p:cNvSpPr/>
            <p:nvPr/>
          </p:nvSpPr>
          <p:spPr>
            <a:xfrm rot="10800000">
              <a:off x="6508671" y="4318996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A839C868-12A3-40AF-B9EC-FA6B25F7B440}"/>
                </a:ext>
              </a:extLst>
            </p:cNvPr>
            <p:cNvSpPr/>
            <p:nvPr/>
          </p:nvSpPr>
          <p:spPr>
            <a:xfrm>
              <a:off x="6918957" y="4384556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0F6CEE5D-AC07-4190-900C-56E88E4D9F35}"/>
                </a:ext>
              </a:extLst>
            </p:cNvPr>
            <p:cNvSpPr/>
            <p:nvPr/>
          </p:nvSpPr>
          <p:spPr>
            <a:xfrm>
              <a:off x="7758512" y="4384556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Tekstiruutu 44">
              <a:extLst>
                <a:ext uri="{FF2B5EF4-FFF2-40B4-BE49-F238E27FC236}">
                  <a16:creationId xmlns:a16="http://schemas.microsoft.com/office/drawing/2014/main" id="{8EE56933-20B0-4171-B77B-C8DB400CD747}"/>
                </a:ext>
              </a:extLst>
            </p:cNvPr>
            <p:cNvSpPr txBox="1"/>
            <p:nvPr/>
          </p:nvSpPr>
          <p:spPr>
            <a:xfrm>
              <a:off x="6496526" y="4035348"/>
              <a:ext cx="2009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/>
                <a:t>Opintopisteet yhteensä</a:t>
              </a:r>
            </a:p>
          </p:txBody>
        </p:sp>
        <p:sp>
          <p:nvSpPr>
            <p:cNvPr id="46" name="Tekstiruutu 45">
              <a:extLst>
                <a:ext uri="{FF2B5EF4-FFF2-40B4-BE49-F238E27FC236}">
                  <a16:creationId xmlns:a16="http://schemas.microsoft.com/office/drawing/2014/main" id="{143BB0D8-848A-4B8A-8AAF-19E818A12254}"/>
                </a:ext>
              </a:extLst>
            </p:cNvPr>
            <p:cNvSpPr txBox="1"/>
            <p:nvPr/>
          </p:nvSpPr>
          <p:spPr>
            <a:xfrm>
              <a:off x="7447800" y="4372756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A808AE14-23A6-4933-9D48-0B5B9F07F20B}"/>
                </a:ext>
              </a:extLst>
            </p:cNvPr>
            <p:cNvSpPr/>
            <p:nvPr/>
          </p:nvSpPr>
          <p:spPr>
            <a:xfrm>
              <a:off x="6111284" y="4374187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Tekstiruutu 47">
              <a:hlinkClick r:id="rId3" action="ppaction://hlinksldjump" tooltip="Kestävä elämäntapa"/>
              <a:extLst>
                <a:ext uri="{FF2B5EF4-FFF2-40B4-BE49-F238E27FC236}">
                  <a16:creationId xmlns:a16="http://schemas.microsoft.com/office/drawing/2014/main" id="{2EAA0AA0-AE23-4627-B8ED-A6625E6B5029}"/>
                </a:ext>
              </a:extLst>
            </p:cNvPr>
            <p:cNvSpPr txBox="1"/>
            <p:nvPr/>
          </p:nvSpPr>
          <p:spPr>
            <a:xfrm>
              <a:off x="6128318" y="4302179"/>
              <a:ext cx="501424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7</a:t>
              </a:r>
            </a:p>
          </p:txBody>
        </p:sp>
        <p:sp>
          <p:nvSpPr>
            <p:cNvPr id="49" name="Tekstiruutu 48">
              <a:hlinkClick r:id="rId3" action="ppaction://hlinksldjump" tooltip="Ruotsin kieli arjessani"/>
              <a:extLst>
                <a:ext uri="{FF2B5EF4-FFF2-40B4-BE49-F238E27FC236}">
                  <a16:creationId xmlns:a16="http://schemas.microsoft.com/office/drawing/2014/main" id="{CCBC35BC-69BD-4973-948F-DC2E563D679E}"/>
                </a:ext>
              </a:extLst>
            </p:cNvPr>
            <p:cNvSpPr txBox="1"/>
            <p:nvPr/>
          </p:nvSpPr>
          <p:spPr>
            <a:xfrm>
              <a:off x="2585299" y="4325961"/>
              <a:ext cx="79956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829A74F6-A010-4E63-930B-9ECAD45A9E33}"/>
                </a:ext>
              </a:extLst>
            </p:cNvPr>
            <p:cNvSpPr/>
            <p:nvPr/>
          </p:nvSpPr>
          <p:spPr>
            <a:xfrm>
              <a:off x="2118236" y="4386818"/>
              <a:ext cx="302788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>
              <a:hlinkClick r:id="rId3" action="ppaction://hlinksldjump" tooltip="Opiskelutaidot ja kieli-identiteetin rakentaminen"/>
              <a:extLst>
                <a:ext uri="{FF2B5EF4-FFF2-40B4-BE49-F238E27FC236}">
                  <a16:creationId xmlns:a16="http://schemas.microsoft.com/office/drawing/2014/main" id="{A1B305D5-E3C5-40F4-91BD-A3FB2CE2FA78}"/>
                </a:ext>
              </a:extLst>
            </p:cNvPr>
            <p:cNvSpPr txBox="1"/>
            <p:nvPr/>
          </p:nvSpPr>
          <p:spPr>
            <a:xfrm>
              <a:off x="2091334" y="4419723"/>
              <a:ext cx="370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52" name="Tekstiruutu 51">
              <a:extLst>
                <a:ext uri="{FF2B5EF4-FFF2-40B4-BE49-F238E27FC236}">
                  <a16:creationId xmlns:a16="http://schemas.microsoft.com/office/drawing/2014/main" id="{818D5FA9-ECFD-4842-AC91-C70EFC045377}"/>
                </a:ext>
              </a:extLst>
            </p:cNvPr>
            <p:cNvSpPr txBox="1"/>
            <p:nvPr/>
          </p:nvSpPr>
          <p:spPr>
            <a:xfrm>
              <a:off x="6882404" y="4242536"/>
              <a:ext cx="799642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latin typeface="Arial Rounded MT Bold" panose="020F0704030504030204" pitchFamily="34" charset="0"/>
                </a:rPr>
                <a:t>10 op</a:t>
              </a:r>
            </a:p>
          </p:txBody>
        </p:sp>
        <p:sp>
          <p:nvSpPr>
            <p:cNvPr id="53" name="Tekstiruutu 52">
              <a:extLst>
                <a:ext uri="{FF2B5EF4-FFF2-40B4-BE49-F238E27FC236}">
                  <a16:creationId xmlns:a16="http://schemas.microsoft.com/office/drawing/2014/main" id="{63918C05-9AA7-4CB2-8E6B-81D7A04A7772}"/>
                </a:ext>
              </a:extLst>
            </p:cNvPr>
            <p:cNvSpPr txBox="1"/>
            <p:nvPr/>
          </p:nvSpPr>
          <p:spPr>
            <a:xfrm>
              <a:off x="7775526" y="4261435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latin typeface="Arial Rounded MT Bold" panose="020F0704030504030204" pitchFamily="34" charset="0"/>
                </a:rPr>
                <a:t>4 op</a:t>
              </a:r>
            </a:p>
          </p:txBody>
        </p:sp>
        <p:sp>
          <p:nvSpPr>
            <p:cNvPr id="56" name="Tekstiruutu 55">
              <a:extLst>
                <a:ext uri="{FF2B5EF4-FFF2-40B4-BE49-F238E27FC236}">
                  <a16:creationId xmlns:a16="http://schemas.microsoft.com/office/drawing/2014/main" id="{9066AD50-03A4-4910-A545-8F8B92638E9D}"/>
                </a:ext>
              </a:extLst>
            </p:cNvPr>
            <p:cNvSpPr txBox="1"/>
            <p:nvPr/>
          </p:nvSpPr>
          <p:spPr>
            <a:xfrm>
              <a:off x="401304" y="5232102"/>
              <a:ext cx="8418586" cy="1077218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perusopetuksen B1-oppimäärään perustuva </a:t>
              </a:r>
              <a:r>
                <a:rPr lang="fi-FI" sz="1600" u="sng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keskipitkä oppimäärä </a:t>
              </a:r>
              <a:r>
                <a:rPr lang="fi-FI" sz="1600" u="sng" dirty="0">
                  <a:latin typeface="Arial Rounded MT Bold" panose="020F0704030504030204" pitchFamily="34" charset="0"/>
                </a:rPr>
                <a:t>(ruotsi/suomi)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toisen kotimaisen kielen oppimäärä opiskellaan joko A- tai B1-kielenä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toisen kotimaisen kielen opiskelusta vapautetulle voidaan järjestää kielen opetusta B3-kielenä</a:t>
              </a:r>
            </a:p>
          </p:txBody>
        </p:sp>
        <p:sp>
          <p:nvSpPr>
            <p:cNvPr id="57" name="Tekstiruutu 56">
              <a:extLst>
                <a:ext uri="{FF2B5EF4-FFF2-40B4-BE49-F238E27FC236}">
                  <a16:creationId xmlns:a16="http://schemas.microsoft.com/office/drawing/2014/main" id="{F8374FDD-F9BA-4989-82A9-9F883410C649}"/>
                </a:ext>
              </a:extLst>
            </p:cNvPr>
            <p:cNvSpPr txBox="1"/>
            <p:nvPr/>
          </p:nvSpPr>
          <p:spPr>
            <a:xfrm>
              <a:off x="2051720" y="3863712"/>
              <a:ext cx="1080120" cy="306467"/>
            </a:xfrm>
            <a:prstGeom prst="wedgeRoundRectCallout">
              <a:avLst>
                <a:gd name="adj1" fmla="val -25053"/>
                <a:gd name="adj2" fmla="val 117058"/>
                <a:gd name="adj3" fmla="val 16667"/>
              </a:avLst>
            </a:prstGeom>
            <a:noFill/>
            <a:ln w="127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1 opintopiste</a:t>
              </a:r>
            </a:p>
          </p:txBody>
        </p:sp>
        <p:sp>
          <p:nvSpPr>
            <p:cNvPr id="59" name="Tekstiruutu 58">
              <a:extLst>
                <a:ext uri="{FF2B5EF4-FFF2-40B4-BE49-F238E27FC236}">
                  <a16:creationId xmlns:a16="http://schemas.microsoft.com/office/drawing/2014/main" id="{E4CC060A-7F60-425C-9477-4D314387765A}"/>
                </a:ext>
              </a:extLst>
            </p:cNvPr>
            <p:cNvSpPr txBox="1"/>
            <p:nvPr/>
          </p:nvSpPr>
          <p:spPr>
            <a:xfrm>
              <a:off x="3280110" y="3870340"/>
              <a:ext cx="1278018" cy="306467"/>
            </a:xfrm>
            <a:prstGeom prst="wedgeRoundRectCallout">
              <a:avLst>
                <a:gd name="adj1" fmla="val -51419"/>
                <a:gd name="adj2" fmla="val 119900"/>
                <a:gd name="adj3" fmla="val 16667"/>
              </a:avLst>
            </a:prstGeom>
            <a:noFill/>
            <a:ln w="127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3 opintopistettä</a:t>
              </a:r>
            </a:p>
          </p:txBody>
        </p:sp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E6287EDE-FCFC-46E7-BBD9-3AE10557E056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60" name="Nuoli: Taipunut ylös 59">
              <a:extLst>
                <a:ext uri="{FF2B5EF4-FFF2-40B4-BE49-F238E27FC236}">
                  <a16:creationId xmlns:a16="http://schemas.microsoft.com/office/drawing/2014/main" id="{B65C1FD2-2D00-4E42-BA9E-1A0102CA1B09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Tekstiruutu 60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6F8AE4F2-6612-4C20-A231-8C395365132D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2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CB82D4-6733-481A-A4A7-72AEB390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149480" cy="710952"/>
          </a:xfrm>
        </p:spPr>
        <p:txBody>
          <a:bodyPr/>
          <a:lstStyle/>
          <a:p>
            <a:r>
              <a:rPr lang="fi-FI" dirty="0"/>
              <a:t>VALINNAISET KIELIOPINNOT</a:t>
            </a:r>
          </a:p>
        </p:txBody>
      </p:sp>
      <p:cxnSp>
        <p:nvCxnSpPr>
          <p:cNvPr id="82" name="Suora yhdysviiva 81">
            <a:extLst>
              <a:ext uri="{FF2B5EF4-FFF2-40B4-BE49-F238E27FC236}">
                <a16:creationId xmlns:a16="http://schemas.microsoft.com/office/drawing/2014/main" id="{F3A3C922-4C91-41DD-83EA-E230E3CA907E}"/>
              </a:ext>
            </a:extLst>
          </p:cNvPr>
          <p:cNvCxnSpPr>
            <a:cxnSpLocks/>
          </p:cNvCxnSpPr>
          <p:nvPr/>
        </p:nvCxnSpPr>
        <p:spPr>
          <a:xfrm>
            <a:off x="2083129" y="1693800"/>
            <a:ext cx="44572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uokaaviosymboli: Tallennettu tieto 82">
            <a:hlinkClick r:id="rId2" tooltip="Katso ops-perusteet"/>
            <a:extLst>
              <a:ext uri="{FF2B5EF4-FFF2-40B4-BE49-F238E27FC236}">
                <a16:creationId xmlns:a16="http://schemas.microsoft.com/office/drawing/2014/main" id="{655A51C0-1960-46F1-9986-2B954C1C2FD4}"/>
              </a:ext>
            </a:extLst>
          </p:cNvPr>
          <p:cNvSpPr/>
          <p:nvPr/>
        </p:nvSpPr>
        <p:spPr>
          <a:xfrm>
            <a:off x="131712" y="1369206"/>
            <a:ext cx="1807755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B2-kieli</a:t>
            </a:r>
          </a:p>
        </p:txBody>
      </p:sp>
      <p:sp>
        <p:nvSpPr>
          <p:cNvPr id="84" name="Ellipsi 83">
            <a:hlinkClick r:id="rId3" action="ppaction://hlinksldjump" tooltip="Perustason alkeet 3"/>
            <a:extLst>
              <a:ext uri="{FF2B5EF4-FFF2-40B4-BE49-F238E27FC236}">
                <a16:creationId xmlns:a16="http://schemas.microsoft.com/office/drawing/2014/main" id="{3128198D-05E9-4879-8AA2-F254BD2D6F82}"/>
              </a:ext>
            </a:extLst>
          </p:cNvPr>
          <p:cNvSpPr/>
          <p:nvPr/>
        </p:nvSpPr>
        <p:spPr>
          <a:xfrm>
            <a:off x="1773494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Ellipsi 84">
            <a:extLst>
              <a:ext uri="{FF2B5EF4-FFF2-40B4-BE49-F238E27FC236}">
                <a16:creationId xmlns:a16="http://schemas.microsoft.com/office/drawing/2014/main" id="{7D3131D8-7BDB-4A90-9458-87DA8D7ADEC6}"/>
              </a:ext>
            </a:extLst>
          </p:cNvPr>
          <p:cNvSpPr/>
          <p:nvPr/>
        </p:nvSpPr>
        <p:spPr>
          <a:xfrm>
            <a:off x="2421566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Ellipsi 85">
            <a:extLst>
              <a:ext uri="{FF2B5EF4-FFF2-40B4-BE49-F238E27FC236}">
                <a16:creationId xmlns:a16="http://schemas.microsoft.com/office/drawing/2014/main" id="{98D11FF4-7662-4C3E-AD9B-C1D5309B5663}"/>
              </a:ext>
            </a:extLst>
          </p:cNvPr>
          <p:cNvSpPr/>
          <p:nvPr/>
        </p:nvSpPr>
        <p:spPr>
          <a:xfrm>
            <a:off x="3069638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Ellipsi 86">
            <a:hlinkClick r:id="rId3" action="ppaction://hlinksldjump" tooltip="Perustaso 3"/>
            <a:extLst>
              <a:ext uri="{FF2B5EF4-FFF2-40B4-BE49-F238E27FC236}">
                <a16:creationId xmlns:a16="http://schemas.microsoft.com/office/drawing/2014/main" id="{450D5765-7744-460E-8649-B30C5ACC8209}"/>
              </a:ext>
            </a:extLst>
          </p:cNvPr>
          <p:cNvSpPr/>
          <p:nvPr/>
        </p:nvSpPr>
        <p:spPr>
          <a:xfrm>
            <a:off x="3717710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Tekstiruutu 87">
            <a:hlinkClick r:id="rId3" action="ppaction://hlinksldjump" tooltip="Perustason alkeet 3"/>
            <a:extLst>
              <a:ext uri="{FF2B5EF4-FFF2-40B4-BE49-F238E27FC236}">
                <a16:creationId xmlns:a16="http://schemas.microsoft.com/office/drawing/2014/main" id="{01674FF7-6617-4074-8875-440D6A8105C9}"/>
              </a:ext>
            </a:extLst>
          </p:cNvPr>
          <p:cNvSpPr txBox="1"/>
          <p:nvPr/>
        </p:nvSpPr>
        <p:spPr>
          <a:xfrm>
            <a:off x="1846083" y="1463153"/>
            <a:ext cx="47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89" name="Tekstiruutu 88">
            <a:hlinkClick r:id="rId3" action="ppaction://hlinksldjump" tooltip="Perustaso 3"/>
            <a:extLst>
              <a:ext uri="{FF2B5EF4-FFF2-40B4-BE49-F238E27FC236}">
                <a16:creationId xmlns:a16="http://schemas.microsoft.com/office/drawing/2014/main" id="{74E0678D-9C4B-4BA3-A208-2FEB77660BE1}"/>
              </a:ext>
            </a:extLst>
          </p:cNvPr>
          <p:cNvSpPr txBox="1"/>
          <p:nvPr/>
        </p:nvSpPr>
        <p:spPr>
          <a:xfrm>
            <a:off x="3746514" y="1369206"/>
            <a:ext cx="482453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0" name="Tekstiruutu 89">
            <a:hlinkClick r:id="rId3" action="ppaction://hlinksldjump" tooltip="Perustaso 2"/>
            <a:extLst>
              <a:ext uri="{FF2B5EF4-FFF2-40B4-BE49-F238E27FC236}">
                <a16:creationId xmlns:a16="http://schemas.microsoft.com/office/drawing/2014/main" id="{43CD75D7-8EEA-4202-B13F-5CF8EF9CCDE0}"/>
              </a:ext>
            </a:extLst>
          </p:cNvPr>
          <p:cNvSpPr txBox="1"/>
          <p:nvPr/>
        </p:nvSpPr>
        <p:spPr>
          <a:xfrm>
            <a:off x="3091241" y="1374611"/>
            <a:ext cx="489654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91" name="Tekstiruutu 90">
            <a:hlinkClick r:id="rId3" action="ppaction://hlinksldjump" tooltip="Perustaso 1"/>
            <a:extLst>
              <a:ext uri="{FF2B5EF4-FFF2-40B4-BE49-F238E27FC236}">
                <a16:creationId xmlns:a16="http://schemas.microsoft.com/office/drawing/2014/main" id="{4A26396D-7581-49EE-944C-1E4441C6B3DF}"/>
              </a:ext>
            </a:extLst>
          </p:cNvPr>
          <p:cNvSpPr txBox="1"/>
          <p:nvPr/>
        </p:nvSpPr>
        <p:spPr>
          <a:xfrm>
            <a:off x="2443169" y="1369206"/>
            <a:ext cx="496855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92" name="Ellipsi 91">
            <a:extLst>
              <a:ext uri="{FF2B5EF4-FFF2-40B4-BE49-F238E27FC236}">
                <a16:creationId xmlns:a16="http://schemas.microsoft.com/office/drawing/2014/main" id="{D1EBDE1E-2B97-4558-A41F-D3CE427D70B2}"/>
              </a:ext>
            </a:extLst>
          </p:cNvPr>
          <p:cNvSpPr/>
          <p:nvPr/>
        </p:nvSpPr>
        <p:spPr>
          <a:xfrm>
            <a:off x="4365781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8B53B6A5-0FDE-45EE-8525-FE94BF9A504B}"/>
              </a:ext>
            </a:extLst>
          </p:cNvPr>
          <p:cNvSpPr/>
          <p:nvPr/>
        </p:nvSpPr>
        <p:spPr>
          <a:xfrm>
            <a:off x="5013853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D2DB7AD8-1CF2-44F1-85BA-C08483385827}"/>
              </a:ext>
            </a:extLst>
          </p:cNvPr>
          <p:cNvSpPr/>
          <p:nvPr/>
        </p:nvSpPr>
        <p:spPr>
          <a:xfrm>
            <a:off x="5661925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kstiruutu 94">
            <a:hlinkClick r:id="rId3" action="ppaction://hlinksldjump" tooltip="Perustaso 4"/>
            <a:extLst>
              <a:ext uri="{FF2B5EF4-FFF2-40B4-BE49-F238E27FC236}">
                <a16:creationId xmlns:a16="http://schemas.microsoft.com/office/drawing/2014/main" id="{1CA5C323-AB4A-4382-96D8-1F13B343DC45}"/>
              </a:ext>
            </a:extLst>
          </p:cNvPr>
          <p:cNvSpPr txBox="1"/>
          <p:nvPr/>
        </p:nvSpPr>
        <p:spPr>
          <a:xfrm>
            <a:off x="4372629" y="1369206"/>
            <a:ext cx="51161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96" name="Tekstiruutu 95">
            <a:hlinkClick r:id="rId3" action="ppaction://hlinksldjump" tooltip="Perustaso 5"/>
            <a:extLst>
              <a:ext uri="{FF2B5EF4-FFF2-40B4-BE49-F238E27FC236}">
                <a16:creationId xmlns:a16="http://schemas.microsoft.com/office/drawing/2014/main" id="{05A5F968-83BD-4948-B3C0-79C437E7DD35}"/>
              </a:ext>
            </a:extLst>
          </p:cNvPr>
          <p:cNvSpPr txBox="1"/>
          <p:nvPr/>
        </p:nvSpPr>
        <p:spPr>
          <a:xfrm>
            <a:off x="5013852" y="1369206"/>
            <a:ext cx="518459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97" name="Tekstiruutu 96">
            <a:hlinkClick r:id="rId3" action="ppaction://hlinksldjump" tooltip="Perustason jatko 1"/>
            <a:extLst>
              <a:ext uri="{FF2B5EF4-FFF2-40B4-BE49-F238E27FC236}">
                <a16:creationId xmlns:a16="http://schemas.microsoft.com/office/drawing/2014/main" id="{A6CDD9B0-50C9-4BF9-9F0C-ACCC23D23EDB}"/>
              </a:ext>
            </a:extLst>
          </p:cNvPr>
          <p:cNvSpPr txBox="1"/>
          <p:nvPr/>
        </p:nvSpPr>
        <p:spPr>
          <a:xfrm>
            <a:off x="5675973" y="1369206"/>
            <a:ext cx="50441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98" name="Vuokaaviosymboli: Tallennettu tieto 97">
            <a:extLst>
              <a:ext uri="{FF2B5EF4-FFF2-40B4-BE49-F238E27FC236}">
                <a16:creationId xmlns:a16="http://schemas.microsoft.com/office/drawing/2014/main" id="{B69D17CB-E460-46C5-B625-902BCAA25E8E}"/>
              </a:ext>
            </a:extLst>
          </p:cNvPr>
          <p:cNvSpPr/>
          <p:nvPr/>
        </p:nvSpPr>
        <p:spPr>
          <a:xfrm rot="10800000">
            <a:off x="6827874" y="1375654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9" name="Ellipsi 98">
            <a:extLst>
              <a:ext uri="{FF2B5EF4-FFF2-40B4-BE49-F238E27FC236}">
                <a16:creationId xmlns:a16="http://schemas.microsoft.com/office/drawing/2014/main" id="{12CAB425-6F00-4757-8078-EABF1E1F4C34}"/>
              </a:ext>
            </a:extLst>
          </p:cNvPr>
          <p:cNvSpPr/>
          <p:nvPr/>
        </p:nvSpPr>
        <p:spPr>
          <a:xfrm>
            <a:off x="7238160" y="1441214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Ellipsi 99">
            <a:extLst>
              <a:ext uri="{FF2B5EF4-FFF2-40B4-BE49-F238E27FC236}">
                <a16:creationId xmlns:a16="http://schemas.microsoft.com/office/drawing/2014/main" id="{BFF3F43F-9E8A-43B1-A5C7-0AC0DBD97671}"/>
              </a:ext>
            </a:extLst>
          </p:cNvPr>
          <p:cNvSpPr/>
          <p:nvPr/>
        </p:nvSpPr>
        <p:spPr>
          <a:xfrm>
            <a:off x="8077715" y="1441214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B0B296ED-9741-4983-8891-38EEFB88DEA4}"/>
              </a:ext>
            </a:extLst>
          </p:cNvPr>
          <p:cNvSpPr txBox="1"/>
          <p:nvPr/>
        </p:nvSpPr>
        <p:spPr>
          <a:xfrm>
            <a:off x="6835657" y="1125000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D3C5F849-2095-497F-BD7E-1714435F83DC}"/>
              </a:ext>
            </a:extLst>
          </p:cNvPr>
          <p:cNvSpPr txBox="1"/>
          <p:nvPr/>
        </p:nvSpPr>
        <p:spPr>
          <a:xfrm>
            <a:off x="7767003" y="142941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105" name="Ellipsi 104">
            <a:hlinkClick r:id="rId3" action="ppaction://hlinksldjump" tooltip="Perustason jatko 2"/>
            <a:extLst>
              <a:ext uri="{FF2B5EF4-FFF2-40B4-BE49-F238E27FC236}">
                <a16:creationId xmlns:a16="http://schemas.microsoft.com/office/drawing/2014/main" id="{4DE9ED63-2F45-482C-A4BB-19BAFA03868F}"/>
              </a:ext>
            </a:extLst>
          </p:cNvPr>
          <p:cNvSpPr/>
          <p:nvPr/>
        </p:nvSpPr>
        <p:spPr>
          <a:xfrm>
            <a:off x="6344658" y="1430845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Tekstiruutu 105">
            <a:hlinkClick r:id="rId3" action="ppaction://hlinksldjump" tooltip="Perustason jatko 2"/>
            <a:extLst>
              <a:ext uri="{FF2B5EF4-FFF2-40B4-BE49-F238E27FC236}">
                <a16:creationId xmlns:a16="http://schemas.microsoft.com/office/drawing/2014/main" id="{5AD11B8C-3E33-4AF7-A281-5DBF9D3F3272}"/>
              </a:ext>
            </a:extLst>
          </p:cNvPr>
          <p:cNvSpPr txBox="1"/>
          <p:nvPr/>
        </p:nvSpPr>
        <p:spPr>
          <a:xfrm>
            <a:off x="6396053" y="1358837"/>
            <a:ext cx="467063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cxnSp>
        <p:nvCxnSpPr>
          <p:cNvPr id="108" name="Suora yhdysviiva 107">
            <a:extLst>
              <a:ext uri="{FF2B5EF4-FFF2-40B4-BE49-F238E27FC236}">
                <a16:creationId xmlns:a16="http://schemas.microsoft.com/office/drawing/2014/main" id="{097B953B-CDDF-4979-A6FB-C3F3B48F7B44}"/>
              </a:ext>
            </a:extLst>
          </p:cNvPr>
          <p:cNvCxnSpPr>
            <a:cxnSpLocks/>
          </p:cNvCxnSpPr>
          <p:nvPr/>
        </p:nvCxnSpPr>
        <p:spPr>
          <a:xfrm>
            <a:off x="2083129" y="3061696"/>
            <a:ext cx="44572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Vuokaaviosymboli: Tallennettu tieto 108">
            <a:hlinkClick r:id="rId4" tooltip="Katso ops-perusteet"/>
            <a:extLst>
              <a:ext uri="{FF2B5EF4-FFF2-40B4-BE49-F238E27FC236}">
                <a16:creationId xmlns:a16="http://schemas.microsoft.com/office/drawing/2014/main" id="{4738DC40-878A-47CF-91BA-6A76A8B72313}"/>
              </a:ext>
            </a:extLst>
          </p:cNvPr>
          <p:cNvSpPr/>
          <p:nvPr/>
        </p:nvSpPr>
        <p:spPr>
          <a:xfrm>
            <a:off x="131712" y="2737102"/>
            <a:ext cx="1807755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B3-kieli</a:t>
            </a:r>
          </a:p>
        </p:txBody>
      </p:sp>
      <p:sp>
        <p:nvSpPr>
          <p:cNvPr id="110" name="Ellipsi 109">
            <a:extLst>
              <a:ext uri="{FF2B5EF4-FFF2-40B4-BE49-F238E27FC236}">
                <a16:creationId xmlns:a16="http://schemas.microsoft.com/office/drawing/2014/main" id="{24179E86-21F1-45A0-AE60-D6EAB5F12C9F}"/>
              </a:ext>
            </a:extLst>
          </p:cNvPr>
          <p:cNvSpPr/>
          <p:nvPr/>
        </p:nvSpPr>
        <p:spPr>
          <a:xfrm>
            <a:off x="1773494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1" name="Ellipsi 110">
            <a:extLst>
              <a:ext uri="{FF2B5EF4-FFF2-40B4-BE49-F238E27FC236}">
                <a16:creationId xmlns:a16="http://schemas.microsoft.com/office/drawing/2014/main" id="{32FBB4C2-16B9-46C3-A926-D804CB183A17}"/>
              </a:ext>
            </a:extLst>
          </p:cNvPr>
          <p:cNvSpPr/>
          <p:nvPr/>
        </p:nvSpPr>
        <p:spPr>
          <a:xfrm>
            <a:off x="2421566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Ellipsi 111">
            <a:extLst>
              <a:ext uri="{FF2B5EF4-FFF2-40B4-BE49-F238E27FC236}">
                <a16:creationId xmlns:a16="http://schemas.microsoft.com/office/drawing/2014/main" id="{985DA666-4FC9-4315-BC63-B2F5C4177086}"/>
              </a:ext>
            </a:extLst>
          </p:cNvPr>
          <p:cNvSpPr/>
          <p:nvPr/>
        </p:nvSpPr>
        <p:spPr>
          <a:xfrm>
            <a:off x="3069638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Ellipsi 112">
            <a:extLst>
              <a:ext uri="{FF2B5EF4-FFF2-40B4-BE49-F238E27FC236}">
                <a16:creationId xmlns:a16="http://schemas.microsoft.com/office/drawing/2014/main" id="{BA1CB653-2955-495B-8F53-E70E8CE0A35F}"/>
              </a:ext>
            </a:extLst>
          </p:cNvPr>
          <p:cNvSpPr/>
          <p:nvPr/>
        </p:nvSpPr>
        <p:spPr>
          <a:xfrm>
            <a:off x="3717710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Tekstiruutu 113">
            <a:hlinkClick r:id="rId3" action="ppaction://hlinksldjump" tooltip="Perustason alkeet 1"/>
            <a:extLst>
              <a:ext uri="{FF2B5EF4-FFF2-40B4-BE49-F238E27FC236}">
                <a16:creationId xmlns:a16="http://schemas.microsoft.com/office/drawing/2014/main" id="{DAD3CE91-FBC2-40BB-B91B-3C60FD0F820F}"/>
              </a:ext>
            </a:extLst>
          </p:cNvPr>
          <p:cNvSpPr txBox="1"/>
          <p:nvPr/>
        </p:nvSpPr>
        <p:spPr>
          <a:xfrm>
            <a:off x="1892308" y="283104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15" name="Tekstiruutu 114">
            <a:hlinkClick r:id="rId3" action="ppaction://hlinksldjump" tooltip="Perustaso 1"/>
            <a:extLst>
              <a:ext uri="{FF2B5EF4-FFF2-40B4-BE49-F238E27FC236}">
                <a16:creationId xmlns:a16="http://schemas.microsoft.com/office/drawing/2014/main" id="{8F03DF2D-885D-4514-99FA-2B606DFCA7D1}"/>
              </a:ext>
            </a:extLst>
          </p:cNvPr>
          <p:cNvSpPr txBox="1"/>
          <p:nvPr/>
        </p:nvSpPr>
        <p:spPr>
          <a:xfrm>
            <a:off x="3724557" y="2737102"/>
            <a:ext cx="50441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16" name="Tekstiruutu 115">
            <a:hlinkClick r:id="rId3" action="ppaction://hlinksldjump" tooltip="Perustason alkeet 3"/>
            <a:extLst>
              <a:ext uri="{FF2B5EF4-FFF2-40B4-BE49-F238E27FC236}">
                <a16:creationId xmlns:a16="http://schemas.microsoft.com/office/drawing/2014/main" id="{1A131292-7EC9-4F0E-A4F7-14BE5ACD924D}"/>
              </a:ext>
            </a:extLst>
          </p:cNvPr>
          <p:cNvSpPr txBox="1"/>
          <p:nvPr/>
        </p:nvSpPr>
        <p:spPr>
          <a:xfrm>
            <a:off x="3109243" y="2742507"/>
            <a:ext cx="471652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17" name="Tekstiruutu 116">
            <a:hlinkClick r:id="rId3" action="ppaction://hlinksldjump" tooltip="Perustason alkeet 2"/>
            <a:extLst>
              <a:ext uri="{FF2B5EF4-FFF2-40B4-BE49-F238E27FC236}">
                <a16:creationId xmlns:a16="http://schemas.microsoft.com/office/drawing/2014/main" id="{F584ED82-C11E-4D5C-AD23-1E54EE8079E0}"/>
              </a:ext>
            </a:extLst>
          </p:cNvPr>
          <p:cNvSpPr txBox="1"/>
          <p:nvPr/>
        </p:nvSpPr>
        <p:spPr>
          <a:xfrm>
            <a:off x="2420983" y="2737102"/>
            <a:ext cx="519041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18" name="Ellipsi 117">
            <a:extLst>
              <a:ext uri="{FF2B5EF4-FFF2-40B4-BE49-F238E27FC236}">
                <a16:creationId xmlns:a16="http://schemas.microsoft.com/office/drawing/2014/main" id="{9B8450E5-CC55-45A0-A3B4-4301D2855B13}"/>
              </a:ext>
            </a:extLst>
          </p:cNvPr>
          <p:cNvSpPr/>
          <p:nvPr/>
        </p:nvSpPr>
        <p:spPr>
          <a:xfrm>
            <a:off x="4365781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Ellipsi 118">
            <a:extLst>
              <a:ext uri="{FF2B5EF4-FFF2-40B4-BE49-F238E27FC236}">
                <a16:creationId xmlns:a16="http://schemas.microsoft.com/office/drawing/2014/main" id="{EFEE1A2C-8A24-4A46-B736-02271000A0A2}"/>
              </a:ext>
            </a:extLst>
          </p:cNvPr>
          <p:cNvSpPr/>
          <p:nvPr/>
        </p:nvSpPr>
        <p:spPr>
          <a:xfrm>
            <a:off x="5013853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Ellipsi 119">
            <a:extLst>
              <a:ext uri="{FF2B5EF4-FFF2-40B4-BE49-F238E27FC236}">
                <a16:creationId xmlns:a16="http://schemas.microsoft.com/office/drawing/2014/main" id="{86BA75FC-6DCE-4517-A31D-E00355C18CCA}"/>
              </a:ext>
            </a:extLst>
          </p:cNvPr>
          <p:cNvSpPr/>
          <p:nvPr/>
        </p:nvSpPr>
        <p:spPr>
          <a:xfrm>
            <a:off x="5661925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Tekstiruutu 120">
            <a:hlinkClick r:id="rId3" action="ppaction://hlinksldjump" tooltip="Perustaso 2"/>
            <a:extLst>
              <a:ext uri="{FF2B5EF4-FFF2-40B4-BE49-F238E27FC236}">
                <a16:creationId xmlns:a16="http://schemas.microsoft.com/office/drawing/2014/main" id="{6EC72152-1C90-4946-A5FC-1CBF51116128}"/>
              </a:ext>
            </a:extLst>
          </p:cNvPr>
          <p:cNvSpPr txBox="1"/>
          <p:nvPr/>
        </p:nvSpPr>
        <p:spPr>
          <a:xfrm>
            <a:off x="4379829" y="2737102"/>
            <a:ext cx="50441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22" name="Tekstiruutu 121">
            <a:hlinkClick r:id="rId3" action="ppaction://hlinksldjump" tooltip="Perustaso 3"/>
            <a:extLst>
              <a:ext uri="{FF2B5EF4-FFF2-40B4-BE49-F238E27FC236}">
                <a16:creationId xmlns:a16="http://schemas.microsoft.com/office/drawing/2014/main" id="{C837107A-6BEE-492C-A1DE-D48DA556E79A}"/>
              </a:ext>
            </a:extLst>
          </p:cNvPr>
          <p:cNvSpPr txBox="1"/>
          <p:nvPr/>
        </p:nvSpPr>
        <p:spPr>
          <a:xfrm>
            <a:off x="5042657" y="2737102"/>
            <a:ext cx="489654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23" name="Tekstiruutu 122">
            <a:hlinkClick r:id="rId3" action="ppaction://hlinksldjump" tooltip="Perustaso 4"/>
            <a:extLst>
              <a:ext uri="{FF2B5EF4-FFF2-40B4-BE49-F238E27FC236}">
                <a16:creationId xmlns:a16="http://schemas.microsoft.com/office/drawing/2014/main" id="{04FD44D5-D220-41F8-BE8A-CCE20AD72D37}"/>
              </a:ext>
            </a:extLst>
          </p:cNvPr>
          <p:cNvSpPr txBox="1"/>
          <p:nvPr/>
        </p:nvSpPr>
        <p:spPr>
          <a:xfrm>
            <a:off x="5675973" y="2737102"/>
            <a:ext cx="50441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24" name="Vuokaaviosymboli: Tallennettu tieto 123">
            <a:extLst>
              <a:ext uri="{FF2B5EF4-FFF2-40B4-BE49-F238E27FC236}">
                <a16:creationId xmlns:a16="http://schemas.microsoft.com/office/drawing/2014/main" id="{C1AF1D0D-EFA6-4C39-A748-C2F1DCCB1B61}"/>
              </a:ext>
            </a:extLst>
          </p:cNvPr>
          <p:cNvSpPr/>
          <p:nvPr/>
        </p:nvSpPr>
        <p:spPr>
          <a:xfrm rot="10800000">
            <a:off x="6827874" y="2743550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5" name="Ellipsi 124">
            <a:extLst>
              <a:ext uri="{FF2B5EF4-FFF2-40B4-BE49-F238E27FC236}">
                <a16:creationId xmlns:a16="http://schemas.microsoft.com/office/drawing/2014/main" id="{A2AF6DB8-2C70-4EF3-A021-C66A7E2EBBDE}"/>
              </a:ext>
            </a:extLst>
          </p:cNvPr>
          <p:cNvSpPr/>
          <p:nvPr/>
        </p:nvSpPr>
        <p:spPr>
          <a:xfrm>
            <a:off x="7238160" y="280911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6" name="Ellipsi 125">
            <a:extLst>
              <a:ext uri="{FF2B5EF4-FFF2-40B4-BE49-F238E27FC236}">
                <a16:creationId xmlns:a16="http://schemas.microsoft.com/office/drawing/2014/main" id="{1B53D833-6844-4E97-B00F-1CB129CE0EE5}"/>
              </a:ext>
            </a:extLst>
          </p:cNvPr>
          <p:cNvSpPr/>
          <p:nvPr/>
        </p:nvSpPr>
        <p:spPr>
          <a:xfrm>
            <a:off x="8077715" y="28091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Tekstiruutu 127">
            <a:extLst>
              <a:ext uri="{FF2B5EF4-FFF2-40B4-BE49-F238E27FC236}">
                <a16:creationId xmlns:a16="http://schemas.microsoft.com/office/drawing/2014/main" id="{A1455B46-7094-4441-9D8F-3ECE246A4571}"/>
              </a:ext>
            </a:extLst>
          </p:cNvPr>
          <p:cNvSpPr txBox="1"/>
          <p:nvPr/>
        </p:nvSpPr>
        <p:spPr>
          <a:xfrm>
            <a:off x="6835657" y="2492896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129" name="Tekstiruutu 128">
            <a:extLst>
              <a:ext uri="{FF2B5EF4-FFF2-40B4-BE49-F238E27FC236}">
                <a16:creationId xmlns:a16="http://schemas.microsoft.com/office/drawing/2014/main" id="{2FA48B5C-C1BB-4D55-860F-AACACE9A3D8F}"/>
              </a:ext>
            </a:extLst>
          </p:cNvPr>
          <p:cNvSpPr txBox="1"/>
          <p:nvPr/>
        </p:nvSpPr>
        <p:spPr>
          <a:xfrm>
            <a:off x="7767003" y="2797310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130" name="Ellipsi 129">
            <a:extLst>
              <a:ext uri="{FF2B5EF4-FFF2-40B4-BE49-F238E27FC236}">
                <a16:creationId xmlns:a16="http://schemas.microsoft.com/office/drawing/2014/main" id="{E57A0AD9-E0C1-4815-A3BD-800BAE5D42F5}"/>
              </a:ext>
            </a:extLst>
          </p:cNvPr>
          <p:cNvSpPr/>
          <p:nvPr/>
        </p:nvSpPr>
        <p:spPr>
          <a:xfrm>
            <a:off x="6344658" y="2798741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1" name="Tekstiruutu 130">
            <a:hlinkClick r:id="rId3" action="ppaction://hlinksldjump" tooltip="Perustaso 5"/>
            <a:extLst>
              <a:ext uri="{FF2B5EF4-FFF2-40B4-BE49-F238E27FC236}">
                <a16:creationId xmlns:a16="http://schemas.microsoft.com/office/drawing/2014/main" id="{A07FFDFC-CD7E-4897-899E-8273F7182C63}"/>
              </a:ext>
            </a:extLst>
          </p:cNvPr>
          <p:cNvSpPr txBox="1"/>
          <p:nvPr/>
        </p:nvSpPr>
        <p:spPr>
          <a:xfrm>
            <a:off x="6358706" y="2726733"/>
            <a:ext cx="504410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42" name="Tekstiruutu 141">
            <a:extLst>
              <a:ext uri="{FF2B5EF4-FFF2-40B4-BE49-F238E27FC236}">
                <a16:creationId xmlns:a16="http://schemas.microsoft.com/office/drawing/2014/main" id="{AB2B3968-6EE2-4AC5-998C-304BD30C2A22}"/>
              </a:ext>
            </a:extLst>
          </p:cNvPr>
          <p:cNvSpPr txBox="1"/>
          <p:nvPr/>
        </p:nvSpPr>
        <p:spPr>
          <a:xfrm>
            <a:off x="8044455" y="2666244"/>
            <a:ext cx="799642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16 op</a:t>
            </a:r>
          </a:p>
        </p:txBody>
      </p:sp>
      <p:sp>
        <p:nvSpPr>
          <p:cNvPr id="143" name="Tekstiruutu 142">
            <a:extLst>
              <a:ext uri="{FF2B5EF4-FFF2-40B4-BE49-F238E27FC236}">
                <a16:creationId xmlns:a16="http://schemas.microsoft.com/office/drawing/2014/main" id="{A657CDE9-BBFC-4CBB-B6C8-12532FE9C8AE}"/>
              </a:ext>
            </a:extLst>
          </p:cNvPr>
          <p:cNvSpPr txBox="1"/>
          <p:nvPr/>
        </p:nvSpPr>
        <p:spPr>
          <a:xfrm>
            <a:off x="8034257" y="1287692"/>
            <a:ext cx="799642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16 op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10569C48-B34E-4044-8CC8-FF036B4645AF}"/>
              </a:ext>
            </a:extLst>
          </p:cNvPr>
          <p:cNvGrpSpPr/>
          <p:nvPr/>
        </p:nvGrpSpPr>
        <p:grpSpPr>
          <a:xfrm>
            <a:off x="675689" y="3892361"/>
            <a:ext cx="7495833" cy="2800767"/>
            <a:chOff x="511874" y="3967507"/>
            <a:chExt cx="7495833" cy="2800767"/>
          </a:xfrm>
        </p:grpSpPr>
        <p:sp>
          <p:nvSpPr>
            <p:cNvPr id="132" name="Tekstiruutu 131">
              <a:extLst>
                <a:ext uri="{FF2B5EF4-FFF2-40B4-BE49-F238E27FC236}">
                  <a16:creationId xmlns:a16="http://schemas.microsoft.com/office/drawing/2014/main" id="{32A778CE-43DE-46D8-8F0A-A1C7BCB690AF}"/>
                </a:ext>
              </a:extLst>
            </p:cNvPr>
            <p:cNvSpPr txBox="1"/>
            <p:nvPr/>
          </p:nvSpPr>
          <p:spPr>
            <a:xfrm>
              <a:off x="511874" y="4519987"/>
              <a:ext cx="3490588" cy="127569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tIns="144000" bIns="144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koulutuksen järjestäjän tulee tarjota B2 tai B3-kieltä valinnaisina opintoina vähintään kahdessa kielessä</a:t>
              </a:r>
            </a:p>
          </p:txBody>
        </p:sp>
        <p:sp>
          <p:nvSpPr>
            <p:cNvPr id="75" name="Tekstiruutu 74">
              <a:extLst>
                <a:ext uri="{FF2B5EF4-FFF2-40B4-BE49-F238E27FC236}">
                  <a16:creationId xmlns:a16="http://schemas.microsoft.com/office/drawing/2014/main" id="{BDAEF597-6441-498F-AED6-32F05C8504B5}"/>
                </a:ext>
              </a:extLst>
            </p:cNvPr>
            <p:cNvSpPr txBox="1"/>
            <p:nvPr/>
          </p:nvSpPr>
          <p:spPr>
            <a:xfrm>
              <a:off x="4456769" y="3967507"/>
              <a:ext cx="3550938" cy="2800767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>
                  <a:latin typeface="Arial Rounded MT Bold" panose="020F0704030504030204" pitchFamily="34" charset="0"/>
                </a:rPr>
                <a:t>paikallisesta opetussuunnitelmasta riippuen vieraana kielenä voi olla: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englanti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latina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ranska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saame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venäjä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italia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espanja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portugali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kiina 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japani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arabia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fi-FI" sz="1200" dirty="0">
                  <a:latin typeface="Arial Rounded MT Bold" panose="020F0704030504030204" pitchFamily="34" charset="0"/>
                </a:rPr>
                <a:t>muu kieli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4" name="Tekstiruutu 53">
            <a:extLst>
              <a:ext uri="{FF2B5EF4-FFF2-40B4-BE49-F238E27FC236}">
                <a16:creationId xmlns:a16="http://schemas.microsoft.com/office/drawing/2014/main" id="{D169F092-C93A-4850-B580-69FA5C93F32A}"/>
              </a:ext>
            </a:extLst>
          </p:cNvPr>
          <p:cNvSpPr txBox="1"/>
          <p:nvPr/>
        </p:nvSpPr>
        <p:spPr>
          <a:xfrm>
            <a:off x="370874" y="2171950"/>
            <a:ext cx="6444541" cy="33855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perusopetuksen vuosiluokilla 7-9 alkanut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lyhyt oppimäärä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46E93127-8714-4AEB-A528-BE0531B3C7A2}"/>
              </a:ext>
            </a:extLst>
          </p:cNvPr>
          <p:cNvSpPr txBox="1"/>
          <p:nvPr/>
        </p:nvSpPr>
        <p:spPr>
          <a:xfrm>
            <a:off x="375948" y="3553807"/>
            <a:ext cx="3956438" cy="33855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lukiossa alkava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lyhyt oppimäärä</a:t>
            </a:r>
          </a:p>
        </p:txBody>
      </p: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68AE04D5-20CB-4D2D-AC63-5F8731D91159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57" name="Nuoli: Taipunut ylös 56">
              <a:extLst>
                <a:ext uri="{FF2B5EF4-FFF2-40B4-BE49-F238E27FC236}">
                  <a16:creationId xmlns:a16="http://schemas.microsoft.com/office/drawing/2014/main" id="{B48190A0-FE0B-4CD7-9222-C783157DBFF4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Tekstiruutu 57">
              <a:hlinkClick r:id="rId5" action="ppaction://hlinksldjump" tooltip="Siirry valintaan"/>
              <a:extLst>
                <a:ext uri="{FF2B5EF4-FFF2-40B4-BE49-F238E27FC236}">
                  <a16:creationId xmlns:a16="http://schemas.microsoft.com/office/drawing/2014/main" id="{32E92EB1-0FA5-40D5-B71D-91480ACA4E06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uokaaviosymboli: Tallennettu tieto 2"/>
          <p:cNvSpPr/>
          <p:nvPr/>
        </p:nvSpPr>
        <p:spPr>
          <a:xfrm>
            <a:off x="47876" y="2529469"/>
            <a:ext cx="1047005" cy="646998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Yhteiset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opinnot</a:t>
            </a:r>
          </a:p>
        </p:txBody>
      </p:sp>
      <p:sp>
        <p:nvSpPr>
          <p:cNvPr id="4" name="Ellipsi 3"/>
          <p:cNvSpPr/>
          <p:nvPr/>
        </p:nvSpPr>
        <p:spPr>
          <a:xfrm>
            <a:off x="1023790" y="256493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hlinkClick r:id="rId2" action="ppaction://hlinksldjump" tooltip="Luvut ja yhtälöt"/>
          </p:cNvPr>
          <p:cNvSpPr txBox="1"/>
          <p:nvPr/>
        </p:nvSpPr>
        <p:spPr>
          <a:xfrm>
            <a:off x="1141711" y="260023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1</a:t>
            </a:r>
          </a:p>
        </p:txBody>
      </p:sp>
      <p:cxnSp>
        <p:nvCxnSpPr>
          <p:cNvPr id="82" name="Suora yhdysviiva 81"/>
          <p:cNvCxnSpPr/>
          <p:nvPr/>
        </p:nvCxnSpPr>
        <p:spPr>
          <a:xfrm>
            <a:off x="2836607" y="2103648"/>
            <a:ext cx="40324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uokaaviosymboli: Tallennettu tieto 82">
            <a:hlinkClick r:id="rId3" tooltip="Katso ops-perusteet"/>
          </p:cNvPr>
          <p:cNvSpPr/>
          <p:nvPr/>
        </p:nvSpPr>
        <p:spPr>
          <a:xfrm>
            <a:off x="1403648" y="1743608"/>
            <a:ext cx="1436558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Lyhyt</a:t>
            </a:r>
          </a:p>
        </p:txBody>
      </p:sp>
      <p:sp>
        <p:nvSpPr>
          <p:cNvPr id="85" name="Ellipsi 84"/>
          <p:cNvSpPr/>
          <p:nvPr/>
        </p:nvSpPr>
        <p:spPr>
          <a:xfrm>
            <a:off x="2685390" y="18156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Ellipsi 85"/>
          <p:cNvSpPr/>
          <p:nvPr/>
        </p:nvSpPr>
        <p:spPr>
          <a:xfrm>
            <a:off x="3333462" y="18156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Ellipsi 86"/>
          <p:cNvSpPr/>
          <p:nvPr/>
        </p:nvSpPr>
        <p:spPr>
          <a:xfrm>
            <a:off x="3981534" y="18156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Ellipsi 87"/>
          <p:cNvSpPr/>
          <p:nvPr/>
        </p:nvSpPr>
        <p:spPr>
          <a:xfrm>
            <a:off x="4629606" y="1815616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Ellipsi 88"/>
          <p:cNvSpPr/>
          <p:nvPr/>
        </p:nvSpPr>
        <p:spPr>
          <a:xfrm>
            <a:off x="5317282" y="1823054"/>
            <a:ext cx="30243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Ellipsi 89"/>
          <p:cNvSpPr/>
          <p:nvPr/>
        </p:nvSpPr>
        <p:spPr>
          <a:xfrm>
            <a:off x="6069766" y="1815616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Tekstiruutu 93">
            <a:hlinkClick r:id="rId2" action="ppaction://hlinksldjump" tooltip="Tilastot ja todennäköisyys"/>
          </p:cNvPr>
          <p:cNvSpPr txBox="1"/>
          <p:nvPr/>
        </p:nvSpPr>
        <p:spPr>
          <a:xfrm>
            <a:off x="4716016" y="18876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95" name="Tekstiruutu 94">
            <a:hlinkClick r:id="rId2" action="ppaction://hlinksldjump" tooltip="Matemaattisia malleja"/>
          </p:cNvPr>
          <p:cNvSpPr txBox="1"/>
          <p:nvPr/>
        </p:nvSpPr>
        <p:spPr>
          <a:xfrm>
            <a:off x="4060743" y="18876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6" name="Tekstiruutu 95">
            <a:hlinkClick r:id="rId2" action="ppaction://hlinksldjump" tooltip="Geometria"/>
          </p:cNvPr>
          <p:cNvSpPr txBox="1"/>
          <p:nvPr/>
        </p:nvSpPr>
        <p:spPr>
          <a:xfrm>
            <a:off x="3412671" y="18930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97" name="Tekstiruutu 96">
            <a:hlinkClick r:id="rId2" action="ppaction://hlinksldjump" tooltip="Lausekkeet ja yhtälöt"/>
          </p:cNvPr>
          <p:cNvSpPr txBox="1"/>
          <p:nvPr/>
        </p:nvSpPr>
        <p:spPr>
          <a:xfrm>
            <a:off x="2771800" y="18876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98" name="Tekstiruutu 97">
            <a:hlinkClick r:id="rId2" action="ppaction://hlinksldjump" tooltip="Talousmatematiikan alkeet"/>
          </p:cNvPr>
          <p:cNvSpPr txBox="1"/>
          <p:nvPr/>
        </p:nvSpPr>
        <p:spPr>
          <a:xfrm>
            <a:off x="5292080" y="18876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99" name="Tekstiruutu 98">
            <a:hlinkClick r:id="rId2" action="ppaction://hlinksldjump" tooltip="Matemaattinen analyysi"/>
          </p:cNvPr>
          <p:cNvSpPr txBox="1"/>
          <p:nvPr/>
        </p:nvSpPr>
        <p:spPr>
          <a:xfrm>
            <a:off x="6156176" y="18876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01" name="Ellipsi 100"/>
          <p:cNvSpPr/>
          <p:nvPr/>
        </p:nvSpPr>
        <p:spPr>
          <a:xfrm>
            <a:off x="6717838" y="1815616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Tekstiruutu 108">
            <a:hlinkClick r:id="rId2" action="ppaction://hlinksldjump" tooltip="Tilastot ja todennäköisyys II"/>
          </p:cNvPr>
          <p:cNvSpPr txBox="1"/>
          <p:nvPr/>
        </p:nvSpPr>
        <p:spPr>
          <a:xfrm>
            <a:off x="6804248" y="18876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259632" y="53752"/>
            <a:ext cx="6210233" cy="638944"/>
          </a:xfrm>
        </p:spPr>
        <p:txBody>
          <a:bodyPr/>
          <a:lstStyle/>
          <a:p>
            <a:r>
              <a:rPr lang="fi-FI" dirty="0"/>
              <a:t>MATEMATIIKKA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686412" y="4974582"/>
            <a:ext cx="8073515" cy="1323439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opit ymmärtämään matematiikan merkityksen nykyajan kulttuureissa ja huomaamaan sen välttämättömyyden eri aloilla, kuten tekniikassa, lääke-, talous-, yhteiskunta- ja luonnontieteissä sekä taiteissa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opetus kehittää laskemisen, luovan ajattelun sekä ilmiöiden mallintamisen, ennustamisen ja ongelmien ratkaisemisen taitoja…</a:t>
            </a:r>
          </a:p>
        </p:txBody>
      </p:sp>
      <p:sp>
        <p:nvSpPr>
          <p:cNvPr id="50" name="Vuokaaviosymboli: Tallennettu tieto 49">
            <a:extLst>
              <a:ext uri="{FF2B5EF4-FFF2-40B4-BE49-F238E27FC236}">
                <a16:creationId xmlns:a16="http://schemas.microsoft.com/office/drawing/2014/main" id="{CC0B0AEF-8BC5-49F2-99F2-6F3B1449F9A6}"/>
              </a:ext>
            </a:extLst>
          </p:cNvPr>
          <p:cNvSpPr/>
          <p:nvPr/>
        </p:nvSpPr>
        <p:spPr>
          <a:xfrm rot="10800000">
            <a:off x="7092280" y="1744150"/>
            <a:ext cx="1944216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BF14B417-610B-47F8-BF4E-C7E46C8C213F}"/>
              </a:ext>
            </a:extLst>
          </p:cNvPr>
          <p:cNvSpPr/>
          <p:nvPr/>
        </p:nvSpPr>
        <p:spPr>
          <a:xfrm>
            <a:off x="7473922" y="181021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E4DE80DE-5ACF-4ABF-BEC4-C78346D8FA7A}"/>
              </a:ext>
            </a:extLst>
          </p:cNvPr>
          <p:cNvSpPr/>
          <p:nvPr/>
        </p:nvSpPr>
        <p:spPr>
          <a:xfrm>
            <a:off x="8313477" y="1810210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61933A31-0880-4BCE-A8F3-338656623F97}"/>
              </a:ext>
            </a:extLst>
          </p:cNvPr>
          <p:cNvSpPr txBox="1"/>
          <p:nvPr/>
        </p:nvSpPr>
        <p:spPr>
          <a:xfrm>
            <a:off x="8003225" y="1823435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n w="0"/>
              </a:rPr>
              <a:t>+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9569601E-A73F-43F3-A2B3-31998809EB07}"/>
              </a:ext>
            </a:extLst>
          </p:cNvPr>
          <p:cNvSpPr txBox="1"/>
          <p:nvPr/>
        </p:nvSpPr>
        <p:spPr>
          <a:xfrm>
            <a:off x="7070721" y="1465223"/>
            <a:ext cx="200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Opintopisteet yhteensä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3721664D-DAA6-4F0F-A66D-DC7125997AF2}"/>
              </a:ext>
            </a:extLst>
          </p:cNvPr>
          <p:cNvSpPr txBox="1"/>
          <p:nvPr/>
        </p:nvSpPr>
        <p:spPr>
          <a:xfrm>
            <a:off x="7413425" y="1675022"/>
            <a:ext cx="799642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12 op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5EA64EE3-3716-446B-9350-2FDF5BAE9745}"/>
              </a:ext>
            </a:extLst>
          </p:cNvPr>
          <p:cNvSpPr txBox="1"/>
          <p:nvPr/>
        </p:nvSpPr>
        <p:spPr>
          <a:xfrm>
            <a:off x="8314575" y="1683441"/>
            <a:ext cx="756914" cy="82230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rial Rounded MT Bold" panose="020F0704030504030204" pitchFamily="34" charset="0"/>
              </a:rPr>
              <a:t>4 op</a:t>
            </a:r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21EC3245-C99A-4997-83A8-7E69AC699478}"/>
              </a:ext>
            </a:extLst>
          </p:cNvPr>
          <p:cNvSpPr/>
          <p:nvPr/>
        </p:nvSpPr>
        <p:spPr>
          <a:xfrm>
            <a:off x="5677322" y="1812714"/>
            <a:ext cx="30243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ekstiruutu 72">
            <a:hlinkClick r:id="rId2" action="ppaction://hlinksldjump" tooltip="Talousmatematiikka"/>
            <a:extLst>
              <a:ext uri="{FF2B5EF4-FFF2-40B4-BE49-F238E27FC236}">
                <a16:creationId xmlns:a16="http://schemas.microsoft.com/office/drawing/2014/main" id="{9CAA4883-9548-42F7-B31F-DDA3A81D0F10}"/>
              </a:ext>
            </a:extLst>
          </p:cNvPr>
          <p:cNvSpPr txBox="1"/>
          <p:nvPr/>
        </p:nvSpPr>
        <p:spPr>
          <a:xfrm>
            <a:off x="5652120" y="18772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1E726C37-EACF-4B5A-B636-A95DF33A49BA}"/>
              </a:ext>
            </a:extLst>
          </p:cNvPr>
          <p:cNvGrpSpPr/>
          <p:nvPr/>
        </p:nvGrpSpPr>
        <p:grpSpPr>
          <a:xfrm>
            <a:off x="1416131" y="2827305"/>
            <a:ext cx="7588623" cy="1969695"/>
            <a:chOff x="1416131" y="2755305"/>
            <a:chExt cx="7588623" cy="1969695"/>
          </a:xfrm>
        </p:grpSpPr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140C076C-40BB-4CDA-B14D-634FAC88A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548" y="4332995"/>
              <a:ext cx="1393943" cy="296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uora yhdysviiva 101"/>
            <p:cNvCxnSpPr>
              <a:cxnSpLocks/>
            </p:cNvCxnSpPr>
            <p:nvPr/>
          </p:nvCxnSpPr>
          <p:spPr>
            <a:xfrm flipV="1">
              <a:off x="3079517" y="3503919"/>
              <a:ext cx="5355757" cy="36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Vuokaaviosymboli: Tallennettu tieto 102">
              <a:hlinkClick r:id="rId3" tooltip="Katso ops-perusteet"/>
            </p:cNvPr>
            <p:cNvSpPr/>
            <p:nvPr/>
          </p:nvSpPr>
          <p:spPr>
            <a:xfrm>
              <a:off x="1416131" y="3203786"/>
              <a:ext cx="1328549" cy="703855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Pitkä</a:t>
              </a:r>
            </a:p>
          </p:txBody>
        </p:sp>
        <p:sp>
          <p:nvSpPr>
            <p:cNvPr id="104" name="Ellipsi 103"/>
            <p:cNvSpPr/>
            <p:nvPr/>
          </p:nvSpPr>
          <p:spPr>
            <a:xfrm>
              <a:off x="2555776" y="3252874"/>
              <a:ext cx="924508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5" name="Ellipsi 104"/>
            <p:cNvSpPr/>
            <p:nvPr/>
          </p:nvSpPr>
          <p:spPr>
            <a:xfrm>
              <a:off x="3545885" y="325287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Ellipsi 105"/>
            <p:cNvSpPr/>
            <p:nvPr/>
          </p:nvSpPr>
          <p:spPr>
            <a:xfrm>
              <a:off x="4211960" y="3252874"/>
              <a:ext cx="924014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Ellipsi 106"/>
            <p:cNvSpPr/>
            <p:nvPr/>
          </p:nvSpPr>
          <p:spPr>
            <a:xfrm>
              <a:off x="5191630" y="325287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Ellipsi 107"/>
            <p:cNvSpPr/>
            <p:nvPr/>
          </p:nvSpPr>
          <p:spPr>
            <a:xfrm>
              <a:off x="5868144" y="3252874"/>
              <a:ext cx="908888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Tekstiruutu 113">
              <a:hlinkClick r:id="rId2" action="ppaction://hlinksldjump" tooltip="Funktiot ja yhtälöt 2"/>
            </p:cNvPr>
            <p:cNvSpPr txBox="1"/>
            <p:nvPr/>
          </p:nvSpPr>
          <p:spPr>
            <a:xfrm>
              <a:off x="5294886" y="332488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5</a:t>
              </a:r>
            </a:p>
          </p:txBody>
        </p:sp>
        <p:sp>
          <p:nvSpPr>
            <p:cNvPr id="115" name="Tekstiruutu 114">
              <a:hlinkClick r:id="rId2" action="ppaction://hlinksldjump" tooltip="Analyyttinen geometria ja vektorit "/>
            </p:cNvPr>
            <p:cNvSpPr txBox="1"/>
            <p:nvPr/>
          </p:nvSpPr>
          <p:spPr>
            <a:xfrm>
              <a:off x="4280367" y="3298539"/>
              <a:ext cx="811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  4</a:t>
              </a:r>
            </a:p>
          </p:txBody>
        </p:sp>
        <p:sp>
          <p:nvSpPr>
            <p:cNvPr id="116" name="Tekstiruutu 115">
              <a:hlinkClick r:id="rId2" action="ppaction://hlinksldjump" tooltip="Geometria"/>
            </p:cNvPr>
            <p:cNvSpPr txBox="1"/>
            <p:nvPr/>
          </p:nvSpPr>
          <p:spPr>
            <a:xfrm>
              <a:off x="3625094" y="333028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117" name="Tekstiruutu 116">
              <a:hlinkClick r:id="rId2" action="ppaction://hlinksldjump" tooltip="Funktiot ja yhtälöt 1"/>
            </p:cNvPr>
            <p:cNvSpPr txBox="1"/>
            <p:nvPr/>
          </p:nvSpPr>
          <p:spPr>
            <a:xfrm>
              <a:off x="2685390" y="3306697"/>
              <a:ext cx="727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 2  </a:t>
              </a:r>
            </a:p>
          </p:txBody>
        </p:sp>
        <p:sp>
          <p:nvSpPr>
            <p:cNvPr id="118" name="Tekstiruutu 117">
              <a:hlinkClick r:id="rId2" action="ppaction://hlinksldjump" tooltip="Derivaatta"/>
            </p:cNvPr>
            <p:cNvSpPr txBox="1"/>
            <p:nvPr/>
          </p:nvSpPr>
          <p:spPr>
            <a:xfrm>
              <a:off x="5912999" y="3315052"/>
              <a:ext cx="80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   6</a:t>
              </a:r>
            </a:p>
          </p:txBody>
        </p:sp>
        <p:sp>
          <p:nvSpPr>
            <p:cNvPr id="127" name="Ellipsi 126"/>
            <p:cNvSpPr/>
            <p:nvPr/>
          </p:nvSpPr>
          <p:spPr>
            <a:xfrm>
              <a:off x="6855447" y="325287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8" name="Ellipsi 127"/>
            <p:cNvSpPr/>
            <p:nvPr/>
          </p:nvSpPr>
          <p:spPr>
            <a:xfrm>
              <a:off x="7524328" y="3252874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9" name="Ellipsi 128"/>
            <p:cNvSpPr/>
            <p:nvPr/>
          </p:nvSpPr>
          <p:spPr>
            <a:xfrm>
              <a:off x="8214811" y="3254285"/>
              <a:ext cx="295233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2" name="Tekstiruutu 131">
              <a:hlinkClick r:id="rId2" action="ppaction://hlinksldjump" tooltip="Talousmatematiikka"/>
            </p:cNvPr>
            <p:cNvSpPr txBox="1"/>
            <p:nvPr/>
          </p:nvSpPr>
          <p:spPr>
            <a:xfrm>
              <a:off x="8172400" y="330044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9</a:t>
              </a:r>
            </a:p>
          </p:txBody>
        </p:sp>
        <p:sp>
          <p:nvSpPr>
            <p:cNvPr id="133" name="Tekstiruutu 132">
              <a:hlinkClick r:id="rId2" action="ppaction://hlinksldjump" tooltip="Tilastot ja todennäköisyys"/>
            </p:cNvPr>
            <p:cNvSpPr txBox="1"/>
            <p:nvPr/>
          </p:nvSpPr>
          <p:spPr>
            <a:xfrm>
              <a:off x="7617938" y="3295265"/>
              <a:ext cx="55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8</a:t>
              </a:r>
            </a:p>
          </p:txBody>
        </p:sp>
        <p:sp>
          <p:nvSpPr>
            <p:cNvPr id="134" name="Tekstiruutu 133">
              <a:hlinkClick r:id="rId2" action="ppaction://hlinksldjump" tooltip="Integraalilaskenta"/>
            </p:cNvPr>
            <p:cNvSpPr txBox="1"/>
            <p:nvPr/>
          </p:nvSpPr>
          <p:spPr>
            <a:xfrm>
              <a:off x="6948264" y="332488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7</a:t>
              </a:r>
            </a:p>
          </p:txBody>
        </p:sp>
        <p:sp>
          <p:nvSpPr>
            <p:cNvPr id="135" name="Ellipsi 134"/>
            <p:cNvSpPr/>
            <p:nvPr/>
          </p:nvSpPr>
          <p:spPr>
            <a:xfrm>
              <a:off x="5133662" y="404496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6" name="Ellipsi 135"/>
            <p:cNvSpPr/>
            <p:nvPr/>
          </p:nvSpPr>
          <p:spPr>
            <a:xfrm>
              <a:off x="5815178" y="404496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7" name="Ellipsi 136"/>
            <p:cNvSpPr/>
            <p:nvPr/>
          </p:nvSpPr>
          <p:spPr>
            <a:xfrm>
              <a:off x="6535258" y="404496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8" name="Tekstiruutu 137">
              <a:hlinkClick r:id="rId2" action="ppaction://hlinksldjump" tooltip="3D-geometria"/>
            </p:cNvPr>
            <p:cNvSpPr txBox="1"/>
            <p:nvPr/>
          </p:nvSpPr>
          <p:spPr>
            <a:xfrm>
              <a:off x="5114620" y="4116970"/>
              <a:ext cx="590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10</a:t>
              </a:r>
            </a:p>
          </p:txBody>
        </p:sp>
        <p:sp>
          <p:nvSpPr>
            <p:cNvPr id="139" name="Tekstiruutu 138">
              <a:hlinkClick r:id="rId2" action="ppaction://hlinksldjump" tooltip="Algoritmit ja lukuteoria"/>
            </p:cNvPr>
            <p:cNvSpPr txBox="1"/>
            <p:nvPr/>
          </p:nvSpPr>
          <p:spPr>
            <a:xfrm>
              <a:off x="5803337" y="4116970"/>
              <a:ext cx="640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11</a:t>
              </a:r>
            </a:p>
          </p:txBody>
        </p:sp>
        <p:sp>
          <p:nvSpPr>
            <p:cNvPr id="140" name="Tekstiruutu 139">
              <a:hlinkClick r:id="rId2" action="ppaction://hlinksldjump" tooltip="Analyysi ja jatkuva jakauma"/>
            </p:cNvPr>
            <p:cNvSpPr txBox="1"/>
            <p:nvPr/>
          </p:nvSpPr>
          <p:spPr>
            <a:xfrm>
              <a:off x="6561981" y="4116970"/>
              <a:ext cx="61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latin typeface="Arial Rounded MT Bold" panose="020F0704030504030204" pitchFamily="34" charset="0"/>
                </a:rPr>
                <a:t>12</a:t>
              </a:r>
            </a:p>
          </p:txBody>
        </p:sp>
        <p:sp>
          <p:nvSpPr>
            <p:cNvPr id="58" name="Vuokaaviosymboli: Tallennettu tieto 57">
              <a:extLst>
                <a:ext uri="{FF2B5EF4-FFF2-40B4-BE49-F238E27FC236}">
                  <a16:creationId xmlns:a16="http://schemas.microsoft.com/office/drawing/2014/main" id="{4D6F8929-A8BB-4901-8C87-506161A7D132}"/>
                </a:ext>
              </a:extLst>
            </p:cNvPr>
            <p:cNvSpPr/>
            <p:nvPr/>
          </p:nvSpPr>
          <p:spPr>
            <a:xfrm rot="10800000">
              <a:off x="6948264" y="3953808"/>
              <a:ext cx="1944216" cy="720080"/>
            </a:xfrm>
            <a:prstGeom prst="flowChartOnlineStorag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F8C9F82E-0A4F-4615-A948-26FB6215BCEE}"/>
                </a:ext>
              </a:extLst>
            </p:cNvPr>
            <p:cNvSpPr/>
            <p:nvPr/>
          </p:nvSpPr>
          <p:spPr>
            <a:xfrm>
              <a:off x="7329906" y="4039013"/>
              <a:ext cx="590466" cy="5760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596F6894-8452-4065-BCF4-C0155704DF39}"/>
                </a:ext>
              </a:extLst>
            </p:cNvPr>
            <p:cNvSpPr/>
            <p:nvPr/>
          </p:nvSpPr>
          <p:spPr>
            <a:xfrm>
              <a:off x="8169461" y="4039013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BF6A0AB3-24E2-4618-8A8A-335B59587373}"/>
                </a:ext>
              </a:extLst>
            </p:cNvPr>
            <p:cNvSpPr txBox="1"/>
            <p:nvPr/>
          </p:nvSpPr>
          <p:spPr>
            <a:xfrm>
              <a:off x="7859209" y="4052238"/>
              <a:ext cx="43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ln w="0"/>
                </a:rPr>
                <a:t>+</a:t>
              </a:r>
            </a:p>
          </p:txBody>
        </p:sp>
        <p:sp>
          <p:nvSpPr>
            <p:cNvPr id="70" name="Tekstiruutu 69">
              <a:extLst>
                <a:ext uri="{FF2B5EF4-FFF2-40B4-BE49-F238E27FC236}">
                  <a16:creationId xmlns:a16="http://schemas.microsoft.com/office/drawing/2014/main" id="{7B9ADF70-53FC-418E-9410-2BE7816853E3}"/>
                </a:ext>
              </a:extLst>
            </p:cNvPr>
            <p:cNvSpPr txBox="1"/>
            <p:nvPr/>
          </p:nvSpPr>
          <p:spPr>
            <a:xfrm>
              <a:off x="8185380" y="3896538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latin typeface="Arial Rounded MT Bold" panose="020F0704030504030204" pitchFamily="34" charset="0"/>
                </a:rPr>
                <a:t>6 op</a:t>
              </a:r>
            </a:p>
          </p:txBody>
        </p:sp>
        <p:sp>
          <p:nvSpPr>
            <p:cNvPr id="71" name="Tekstiruutu 70">
              <a:extLst>
                <a:ext uri="{FF2B5EF4-FFF2-40B4-BE49-F238E27FC236}">
                  <a16:creationId xmlns:a16="http://schemas.microsoft.com/office/drawing/2014/main" id="{4FCA3A48-8E53-4CCA-BE68-7780FAD0009C}"/>
                </a:ext>
              </a:extLst>
            </p:cNvPr>
            <p:cNvSpPr txBox="1"/>
            <p:nvPr/>
          </p:nvSpPr>
          <p:spPr>
            <a:xfrm>
              <a:off x="7295114" y="3902695"/>
              <a:ext cx="756914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latin typeface="Arial Rounded MT Bold" panose="020F0704030504030204" pitchFamily="34" charset="0"/>
                </a:rPr>
                <a:t>20 op</a:t>
              </a:r>
            </a:p>
          </p:txBody>
        </p:sp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5B0BFA96-B855-49DA-8B1B-90E40085CCAB}"/>
                </a:ext>
              </a:extLst>
            </p:cNvPr>
            <p:cNvSpPr txBox="1"/>
            <p:nvPr/>
          </p:nvSpPr>
          <p:spPr>
            <a:xfrm>
              <a:off x="7924634" y="2755305"/>
              <a:ext cx="1080120" cy="306467"/>
            </a:xfrm>
            <a:prstGeom prst="wedgeRoundRectCallout">
              <a:avLst>
                <a:gd name="adj1" fmla="val -8927"/>
                <a:gd name="adj2" fmla="val 105691"/>
                <a:gd name="adj3" fmla="val 16667"/>
              </a:avLst>
            </a:prstGeom>
            <a:noFill/>
            <a:ln w="127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1 opintopiste</a:t>
              </a:r>
            </a:p>
          </p:txBody>
        </p:sp>
        <p:sp>
          <p:nvSpPr>
            <p:cNvPr id="76" name="Tekstiruutu 75">
              <a:extLst>
                <a:ext uri="{FF2B5EF4-FFF2-40B4-BE49-F238E27FC236}">
                  <a16:creationId xmlns:a16="http://schemas.microsoft.com/office/drawing/2014/main" id="{E501AFA3-AAEA-424D-B7A7-0F1A76C5C532}"/>
                </a:ext>
              </a:extLst>
            </p:cNvPr>
            <p:cNvSpPr txBox="1"/>
            <p:nvPr/>
          </p:nvSpPr>
          <p:spPr>
            <a:xfrm>
              <a:off x="3276000" y="2834533"/>
              <a:ext cx="1278018" cy="306467"/>
            </a:xfrm>
            <a:prstGeom prst="wedgeRoundRectCallout">
              <a:avLst>
                <a:gd name="adj1" fmla="val -43923"/>
                <a:gd name="adj2" fmla="val 108534"/>
                <a:gd name="adj3" fmla="val 16667"/>
              </a:avLst>
            </a:prstGeom>
            <a:noFill/>
            <a:ln w="127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3 opintopistettä</a:t>
              </a:r>
            </a:p>
          </p:txBody>
        </p:sp>
      </p:grpSp>
      <p:sp>
        <p:nvSpPr>
          <p:cNvPr id="78" name="Tekstiruutu 77">
            <a:extLst>
              <a:ext uri="{FF2B5EF4-FFF2-40B4-BE49-F238E27FC236}">
                <a16:creationId xmlns:a16="http://schemas.microsoft.com/office/drawing/2014/main" id="{67EB8D9A-BCE0-4969-ABDB-771EAF584AE8}"/>
              </a:ext>
            </a:extLst>
          </p:cNvPr>
          <p:cNvSpPr txBox="1"/>
          <p:nvPr/>
        </p:nvSpPr>
        <p:spPr>
          <a:xfrm>
            <a:off x="5436000" y="1382096"/>
            <a:ext cx="1278018" cy="306467"/>
          </a:xfrm>
          <a:prstGeom prst="wedgeRoundRectCallout">
            <a:avLst>
              <a:gd name="adj1" fmla="val -35065"/>
              <a:gd name="adj2" fmla="val 102851"/>
              <a:gd name="adj3" fmla="val 16667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1 opintopistettä</a:t>
            </a:r>
          </a:p>
        </p:txBody>
      </p: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96448CAC-80FF-4FDB-B59B-73C85B2A2F79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77" name="Nuoli: Taipunut ylös 76">
              <a:extLst>
                <a:ext uri="{FF2B5EF4-FFF2-40B4-BE49-F238E27FC236}">
                  <a16:creationId xmlns:a16="http://schemas.microsoft.com/office/drawing/2014/main" id="{58C26CA0-E7F2-4F4B-9A4F-984A44204E4D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Tekstiruutu 78">
              <a:hlinkClick r:id="rId4" action="ppaction://hlinksldjump" tooltip="Siirry valintaan"/>
              <a:extLst>
                <a:ext uri="{FF2B5EF4-FFF2-40B4-BE49-F238E27FC236}">
                  <a16:creationId xmlns:a16="http://schemas.microsoft.com/office/drawing/2014/main" id="{B480F96D-FC88-4902-BADF-A46915BDBDBF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6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259632" y="269776"/>
            <a:ext cx="6210233" cy="638944"/>
          </a:xfrm>
        </p:spPr>
        <p:txBody>
          <a:bodyPr/>
          <a:lstStyle/>
          <a:p>
            <a:r>
              <a:rPr lang="fi-FI" sz="2000" dirty="0"/>
              <a:t>MATEMATIIKAN OPPIMÄÄRÄN VAIHTAMINEN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539552" y="1340768"/>
            <a:ext cx="8352928" cy="58477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vaihtaessasi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pitkästä matematiikasta lyhyeen</a:t>
            </a:r>
            <a:r>
              <a:rPr lang="fi-FI" sz="1600" dirty="0">
                <a:latin typeface="Arial Rounded MT Bold" panose="020F0704030504030204" pitchFamily="34" charset="0"/>
              </a:rPr>
              <a:t>, suoritettuja opintoja luetaan hyväksi seuraavasti:</a:t>
            </a:r>
          </a:p>
        </p:txBody>
      </p:sp>
      <p:cxnSp>
        <p:nvCxnSpPr>
          <p:cNvPr id="193" name="Suora yhdysviiva 192">
            <a:extLst>
              <a:ext uri="{FF2B5EF4-FFF2-40B4-BE49-F238E27FC236}">
                <a16:creationId xmlns:a16="http://schemas.microsoft.com/office/drawing/2014/main" id="{6AB0AA2C-C491-437A-999B-0D857EF11C60}"/>
              </a:ext>
            </a:extLst>
          </p:cNvPr>
          <p:cNvCxnSpPr>
            <a:cxnSpLocks/>
          </p:cNvCxnSpPr>
          <p:nvPr/>
        </p:nvCxnSpPr>
        <p:spPr>
          <a:xfrm flipV="1">
            <a:off x="2851010" y="2577005"/>
            <a:ext cx="5355757" cy="36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Vuokaaviosymboli: Tallennettu tieto 193">
            <a:extLst>
              <a:ext uri="{FF2B5EF4-FFF2-40B4-BE49-F238E27FC236}">
                <a16:creationId xmlns:a16="http://schemas.microsoft.com/office/drawing/2014/main" id="{B58EC7B5-584A-4912-9235-4A437AFD4E1F}"/>
              </a:ext>
            </a:extLst>
          </p:cNvPr>
          <p:cNvSpPr/>
          <p:nvPr/>
        </p:nvSpPr>
        <p:spPr>
          <a:xfrm>
            <a:off x="1115616" y="2276872"/>
            <a:ext cx="1328549" cy="703855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Pitkä</a:t>
            </a:r>
          </a:p>
        </p:txBody>
      </p:sp>
      <p:sp>
        <p:nvSpPr>
          <p:cNvPr id="195" name="Ellipsi 194">
            <a:extLst>
              <a:ext uri="{FF2B5EF4-FFF2-40B4-BE49-F238E27FC236}">
                <a16:creationId xmlns:a16="http://schemas.microsoft.com/office/drawing/2014/main" id="{EDE904E9-19D1-45C7-9591-3D3D0EA3E9E4}"/>
              </a:ext>
            </a:extLst>
          </p:cNvPr>
          <p:cNvSpPr/>
          <p:nvPr/>
        </p:nvSpPr>
        <p:spPr>
          <a:xfrm>
            <a:off x="2327269" y="2325960"/>
            <a:ext cx="924508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6" name="Ellipsi 195">
            <a:extLst>
              <a:ext uri="{FF2B5EF4-FFF2-40B4-BE49-F238E27FC236}">
                <a16:creationId xmlns:a16="http://schemas.microsoft.com/office/drawing/2014/main" id="{8D2F538D-7EA5-4435-9B17-0C6ADF110B02}"/>
              </a:ext>
            </a:extLst>
          </p:cNvPr>
          <p:cNvSpPr/>
          <p:nvPr/>
        </p:nvSpPr>
        <p:spPr>
          <a:xfrm>
            <a:off x="3317378" y="232596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7" name="Ellipsi 196">
            <a:extLst>
              <a:ext uri="{FF2B5EF4-FFF2-40B4-BE49-F238E27FC236}">
                <a16:creationId xmlns:a16="http://schemas.microsoft.com/office/drawing/2014/main" id="{576C7D4C-C3CA-4E8D-BB42-B903E2DA7202}"/>
              </a:ext>
            </a:extLst>
          </p:cNvPr>
          <p:cNvSpPr/>
          <p:nvPr/>
        </p:nvSpPr>
        <p:spPr>
          <a:xfrm>
            <a:off x="3983453" y="2325960"/>
            <a:ext cx="92401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8" name="Ellipsi 197">
            <a:extLst>
              <a:ext uri="{FF2B5EF4-FFF2-40B4-BE49-F238E27FC236}">
                <a16:creationId xmlns:a16="http://schemas.microsoft.com/office/drawing/2014/main" id="{82049B48-6042-4604-917E-39F890F4AFCE}"/>
              </a:ext>
            </a:extLst>
          </p:cNvPr>
          <p:cNvSpPr/>
          <p:nvPr/>
        </p:nvSpPr>
        <p:spPr>
          <a:xfrm>
            <a:off x="4963123" y="2325960"/>
            <a:ext cx="59046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9" name="Ellipsi 198">
            <a:extLst>
              <a:ext uri="{FF2B5EF4-FFF2-40B4-BE49-F238E27FC236}">
                <a16:creationId xmlns:a16="http://schemas.microsoft.com/office/drawing/2014/main" id="{0B2E291E-D164-41F4-9FBE-7AE4D0EDD15B}"/>
              </a:ext>
            </a:extLst>
          </p:cNvPr>
          <p:cNvSpPr/>
          <p:nvPr/>
        </p:nvSpPr>
        <p:spPr>
          <a:xfrm>
            <a:off x="5639637" y="2325960"/>
            <a:ext cx="908888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0" name="Tekstiruutu 199">
            <a:hlinkClick r:id="rId2" action="ppaction://hlinksldjump" tooltip="Funktiot ja yhtälöt 2"/>
            <a:extLst>
              <a:ext uri="{FF2B5EF4-FFF2-40B4-BE49-F238E27FC236}">
                <a16:creationId xmlns:a16="http://schemas.microsoft.com/office/drawing/2014/main" id="{B78D82DA-5ABD-47E1-A3F3-1AA918AE6E54}"/>
              </a:ext>
            </a:extLst>
          </p:cNvPr>
          <p:cNvSpPr txBox="1"/>
          <p:nvPr/>
        </p:nvSpPr>
        <p:spPr>
          <a:xfrm>
            <a:off x="5066379" y="2397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201" name="Tekstiruutu 200">
            <a:hlinkClick r:id="rId2" action="ppaction://hlinksldjump" tooltip="Analyyttinen geometria ja vektorit "/>
            <a:extLst>
              <a:ext uri="{FF2B5EF4-FFF2-40B4-BE49-F238E27FC236}">
                <a16:creationId xmlns:a16="http://schemas.microsoft.com/office/drawing/2014/main" id="{0065CD49-1206-40BC-B1FC-A0E1A4983230}"/>
              </a:ext>
            </a:extLst>
          </p:cNvPr>
          <p:cNvSpPr txBox="1"/>
          <p:nvPr/>
        </p:nvSpPr>
        <p:spPr>
          <a:xfrm>
            <a:off x="4051860" y="2371625"/>
            <a:ext cx="81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  4</a:t>
            </a:r>
          </a:p>
        </p:txBody>
      </p:sp>
      <p:sp>
        <p:nvSpPr>
          <p:cNvPr id="202" name="Tekstiruutu 201">
            <a:hlinkClick r:id="rId2" action="ppaction://hlinksldjump" tooltip="Geometria"/>
            <a:extLst>
              <a:ext uri="{FF2B5EF4-FFF2-40B4-BE49-F238E27FC236}">
                <a16:creationId xmlns:a16="http://schemas.microsoft.com/office/drawing/2014/main" id="{0474E7DD-88DA-49BA-AA18-BF6297BA6CDD}"/>
              </a:ext>
            </a:extLst>
          </p:cNvPr>
          <p:cNvSpPr txBox="1"/>
          <p:nvPr/>
        </p:nvSpPr>
        <p:spPr>
          <a:xfrm>
            <a:off x="3396587" y="240337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203" name="Tekstiruutu 202">
            <a:hlinkClick r:id="rId2" action="ppaction://hlinksldjump" tooltip="Funktiot ja yhtälöt 1"/>
            <a:extLst>
              <a:ext uri="{FF2B5EF4-FFF2-40B4-BE49-F238E27FC236}">
                <a16:creationId xmlns:a16="http://schemas.microsoft.com/office/drawing/2014/main" id="{F61943D2-0EF9-4F97-BA9D-ADF9767A7701}"/>
              </a:ext>
            </a:extLst>
          </p:cNvPr>
          <p:cNvSpPr txBox="1"/>
          <p:nvPr/>
        </p:nvSpPr>
        <p:spPr>
          <a:xfrm>
            <a:off x="2456883" y="2379783"/>
            <a:ext cx="72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 2  </a:t>
            </a:r>
          </a:p>
        </p:txBody>
      </p:sp>
      <p:sp>
        <p:nvSpPr>
          <p:cNvPr id="204" name="Tekstiruutu 203">
            <a:hlinkClick r:id="rId2" action="ppaction://hlinksldjump" tooltip="Derivaatta"/>
            <a:extLst>
              <a:ext uri="{FF2B5EF4-FFF2-40B4-BE49-F238E27FC236}">
                <a16:creationId xmlns:a16="http://schemas.microsoft.com/office/drawing/2014/main" id="{B3CDE96A-C0AE-4F11-8151-74FBE57AD0BE}"/>
              </a:ext>
            </a:extLst>
          </p:cNvPr>
          <p:cNvSpPr txBox="1"/>
          <p:nvPr/>
        </p:nvSpPr>
        <p:spPr>
          <a:xfrm>
            <a:off x="5684492" y="2388138"/>
            <a:ext cx="80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   6</a:t>
            </a:r>
          </a:p>
        </p:txBody>
      </p:sp>
      <p:sp>
        <p:nvSpPr>
          <p:cNvPr id="205" name="Ellipsi 204">
            <a:extLst>
              <a:ext uri="{FF2B5EF4-FFF2-40B4-BE49-F238E27FC236}">
                <a16:creationId xmlns:a16="http://schemas.microsoft.com/office/drawing/2014/main" id="{88A42E20-92C0-4CEA-999E-27A98A6E7674}"/>
              </a:ext>
            </a:extLst>
          </p:cNvPr>
          <p:cNvSpPr/>
          <p:nvPr/>
        </p:nvSpPr>
        <p:spPr>
          <a:xfrm>
            <a:off x="6626940" y="2325960"/>
            <a:ext cx="59046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Ellipsi 205">
            <a:extLst>
              <a:ext uri="{FF2B5EF4-FFF2-40B4-BE49-F238E27FC236}">
                <a16:creationId xmlns:a16="http://schemas.microsoft.com/office/drawing/2014/main" id="{46EB45E2-90C2-4BA5-804F-3A4B4C3508E3}"/>
              </a:ext>
            </a:extLst>
          </p:cNvPr>
          <p:cNvSpPr/>
          <p:nvPr/>
        </p:nvSpPr>
        <p:spPr>
          <a:xfrm>
            <a:off x="7295821" y="2325960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Ellipsi 206">
            <a:extLst>
              <a:ext uri="{FF2B5EF4-FFF2-40B4-BE49-F238E27FC236}">
                <a16:creationId xmlns:a16="http://schemas.microsoft.com/office/drawing/2014/main" id="{52143CDB-81D2-469A-93E2-DAD4F6CBFB8E}"/>
              </a:ext>
            </a:extLst>
          </p:cNvPr>
          <p:cNvSpPr/>
          <p:nvPr/>
        </p:nvSpPr>
        <p:spPr>
          <a:xfrm>
            <a:off x="8058312" y="2327371"/>
            <a:ext cx="295233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Tekstiruutu 207">
            <a:hlinkClick r:id="rId2" action="ppaction://hlinksldjump" tooltip="Talousmatematiikka"/>
            <a:extLst>
              <a:ext uri="{FF2B5EF4-FFF2-40B4-BE49-F238E27FC236}">
                <a16:creationId xmlns:a16="http://schemas.microsoft.com/office/drawing/2014/main" id="{7EB5E11C-755F-4B0B-89FB-C98DC05E8048}"/>
              </a:ext>
            </a:extLst>
          </p:cNvPr>
          <p:cNvSpPr txBox="1"/>
          <p:nvPr/>
        </p:nvSpPr>
        <p:spPr>
          <a:xfrm>
            <a:off x="8015901" y="23735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209" name="Tekstiruutu 208">
            <a:hlinkClick r:id="rId2" action="ppaction://hlinksldjump" tooltip="Tilastot ja todennäköisyys"/>
            <a:extLst>
              <a:ext uri="{FF2B5EF4-FFF2-40B4-BE49-F238E27FC236}">
                <a16:creationId xmlns:a16="http://schemas.microsoft.com/office/drawing/2014/main" id="{453329F6-EBEF-4C1B-B3B3-3D18D648C2BD}"/>
              </a:ext>
            </a:extLst>
          </p:cNvPr>
          <p:cNvSpPr txBox="1"/>
          <p:nvPr/>
        </p:nvSpPr>
        <p:spPr>
          <a:xfrm>
            <a:off x="7389431" y="2368351"/>
            <a:ext cx="55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210" name="Tekstiruutu 209">
            <a:hlinkClick r:id="rId2" action="ppaction://hlinksldjump" tooltip="Integraalilaskenta"/>
            <a:extLst>
              <a:ext uri="{FF2B5EF4-FFF2-40B4-BE49-F238E27FC236}">
                <a16:creationId xmlns:a16="http://schemas.microsoft.com/office/drawing/2014/main" id="{C4354C73-2FCC-4605-A8BF-06303A35BBD5}"/>
              </a:ext>
            </a:extLst>
          </p:cNvPr>
          <p:cNvSpPr txBox="1"/>
          <p:nvPr/>
        </p:nvSpPr>
        <p:spPr>
          <a:xfrm>
            <a:off x="6719757" y="2397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cxnSp>
        <p:nvCxnSpPr>
          <p:cNvPr id="211" name="Suora yhdysviiva 210">
            <a:extLst>
              <a:ext uri="{FF2B5EF4-FFF2-40B4-BE49-F238E27FC236}">
                <a16:creationId xmlns:a16="http://schemas.microsoft.com/office/drawing/2014/main" id="{7589A489-07C3-4846-A111-19BF0E177D13}"/>
              </a:ext>
            </a:extLst>
          </p:cNvPr>
          <p:cNvCxnSpPr>
            <a:cxnSpLocks/>
          </p:cNvCxnSpPr>
          <p:nvPr/>
        </p:nvCxnSpPr>
        <p:spPr>
          <a:xfrm>
            <a:off x="2627784" y="3645024"/>
            <a:ext cx="55789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Vuokaaviosymboli: Tallennettu tieto 211">
            <a:extLst>
              <a:ext uri="{FF2B5EF4-FFF2-40B4-BE49-F238E27FC236}">
                <a16:creationId xmlns:a16="http://schemas.microsoft.com/office/drawing/2014/main" id="{84954943-AB9E-4A71-AB56-B3348860060B}"/>
              </a:ext>
            </a:extLst>
          </p:cNvPr>
          <p:cNvSpPr/>
          <p:nvPr/>
        </p:nvSpPr>
        <p:spPr>
          <a:xfrm>
            <a:off x="1115616" y="3284984"/>
            <a:ext cx="1436558" cy="720080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Lyhyt</a:t>
            </a:r>
          </a:p>
        </p:txBody>
      </p:sp>
      <p:sp>
        <p:nvSpPr>
          <p:cNvPr id="213" name="Ellipsi 212">
            <a:extLst>
              <a:ext uri="{FF2B5EF4-FFF2-40B4-BE49-F238E27FC236}">
                <a16:creationId xmlns:a16="http://schemas.microsoft.com/office/drawing/2014/main" id="{8E5992FD-5375-49E1-9BB6-8553F2827A33}"/>
              </a:ext>
            </a:extLst>
          </p:cNvPr>
          <p:cNvSpPr/>
          <p:nvPr/>
        </p:nvSpPr>
        <p:spPr>
          <a:xfrm>
            <a:off x="2541374" y="33569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Ellipsi 213">
            <a:extLst>
              <a:ext uri="{FF2B5EF4-FFF2-40B4-BE49-F238E27FC236}">
                <a16:creationId xmlns:a16="http://schemas.microsoft.com/office/drawing/2014/main" id="{03E9EBC4-0C09-4E1B-9D8C-B696626816F0}"/>
              </a:ext>
            </a:extLst>
          </p:cNvPr>
          <p:cNvSpPr/>
          <p:nvPr/>
        </p:nvSpPr>
        <p:spPr>
          <a:xfrm>
            <a:off x="3333462" y="33569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Ellipsi 214">
            <a:extLst>
              <a:ext uri="{FF2B5EF4-FFF2-40B4-BE49-F238E27FC236}">
                <a16:creationId xmlns:a16="http://schemas.microsoft.com/office/drawing/2014/main" id="{50E39390-7D19-4569-9A1F-5EB52F8DC4B8}"/>
              </a:ext>
            </a:extLst>
          </p:cNvPr>
          <p:cNvSpPr/>
          <p:nvPr/>
        </p:nvSpPr>
        <p:spPr>
          <a:xfrm>
            <a:off x="4125550" y="3356992"/>
            <a:ext cx="59046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Ellipsi 215">
            <a:extLst>
              <a:ext uri="{FF2B5EF4-FFF2-40B4-BE49-F238E27FC236}">
                <a16:creationId xmlns:a16="http://schemas.microsoft.com/office/drawing/2014/main" id="{B8D920FA-DA63-4C39-9807-1155271F5671}"/>
              </a:ext>
            </a:extLst>
          </p:cNvPr>
          <p:cNvSpPr/>
          <p:nvPr/>
        </p:nvSpPr>
        <p:spPr>
          <a:xfrm>
            <a:off x="7293902" y="33569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Ellipsi 216">
            <a:extLst>
              <a:ext uri="{FF2B5EF4-FFF2-40B4-BE49-F238E27FC236}">
                <a16:creationId xmlns:a16="http://schemas.microsoft.com/office/drawing/2014/main" id="{463FCFBC-BB9E-49BB-8DE8-8D64C4FEC749}"/>
              </a:ext>
            </a:extLst>
          </p:cNvPr>
          <p:cNvSpPr/>
          <p:nvPr/>
        </p:nvSpPr>
        <p:spPr>
          <a:xfrm>
            <a:off x="5101258" y="3364430"/>
            <a:ext cx="30243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8" name="Ellipsi 217">
            <a:extLst>
              <a:ext uri="{FF2B5EF4-FFF2-40B4-BE49-F238E27FC236}">
                <a16:creationId xmlns:a16="http://schemas.microsoft.com/office/drawing/2014/main" id="{B068052F-045B-46A9-BADD-B091814A5DBA}"/>
              </a:ext>
            </a:extLst>
          </p:cNvPr>
          <p:cNvSpPr/>
          <p:nvPr/>
        </p:nvSpPr>
        <p:spPr>
          <a:xfrm>
            <a:off x="5830339" y="335699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Tekstiruutu 218">
            <a:hlinkClick r:id="rId2" action="ppaction://hlinksldjump" tooltip="Tilastot ja todennäköisyys"/>
            <a:extLst>
              <a:ext uri="{FF2B5EF4-FFF2-40B4-BE49-F238E27FC236}">
                <a16:creationId xmlns:a16="http://schemas.microsoft.com/office/drawing/2014/main" id="{055BE41B-BE1B-4A00-A9ED-4A08A7105B90}"/>
              </a:ext>
            </a:extLst>
          </p:cNvPr>
          <p:cNvSpPr txBox="1"/>
          <p:nvPr/>
        </p:nvSpPr>
        <p:spPr>
          <a:xfrm>
            <a:off x="7380312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220" name="Tekstiruutu 219">
            <a:hlinkClick r:id="rId2" action="ppaction://hlinksldjump" tooltip="Matemaattisia malleja"/>
            <a:extLst>
              <a:ext uri="{FF2B5EF4-FFF2-40B4-BE49-F238E27FC236}">
                <a16:creationId xmlns:a16="http://schemas.microsoft.com/office/drawing/2014/main" id="{30DC3003-6238-4CE5-BA44-8EE08FF152A2}"/>
              </a:ext>
            </a:extLst>
          </p:cNvPr>
          <p:cNvSpPr txBox="1"/>
          <p:nvPr/>
        </p:nvSpPr>
        <p:spPr>
          <a:xfrm>
            <a:off x="4204759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221" name="Tekstiruutu 220">
            <a:hlinkClick r:id="rId2" action="ppaction://hlinksldjump" tooltip="Geometria"/>
            <a:extLst>
              <a:ext uri="{FF2B5EF4-FFF2-40B4-BE49-F238E27FC236}">
                <a16:creationId xmlns:a16="http://schemas.microsoft.com/office/drawing/2014/main" id="{8B6982BF-911F-405F-ABF0-D9F134609D8B}"/>
              </a:ext>
            </a:extLst>
          </p:cNvPr>
          <p:cNvSpPr txBox="1"/>
          <p:nvPr/>
        </p:nvSpPr>
        <p:spPr>
          <a:xfrm>
            <a:off x="3412671" y="343440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222" name="Tekstiruutu 221">
            <a:hlinkClick r:id="rId2" action="ppaction://hlinksldjump" tooltip="Lausekkeet ja yhtälöt"/>
            <a:extLst>
              <a:ext uri="{FF2B5EF4-FFF2-40B4-BE49-F238E27FC236}">
                <a16:creationId xmlns:a16="http://schemas.microsoft.com/office/drawing/2014/main" id="{65E09440-25B2-48B4-972C-7DEC24D4AC0B}"/>
              </a:ext>
            </a:extLst>
          </p:cNvPr>
          <p:cNvSpPr txBox="1"/>
          <p:nvPr/>
        </p:nvSpPr>
        <p:spPr>
          <a:xfrm>
            <a:off x="2627784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223" name="Tekstiruutu 222">
            <a:hlinkClick r:id="rId2" action="ppaction://hlinksldjump" tooltip="Talousmatematiikan alkeet"/>
            <a:extLst>
              <a:ext uri="{FF2B5EF4-FFF2-40B4-BE49-F238E27FC236}">
                <a16:creationId xmlns:a16="http://schemas.microsoft.com/office/drawing/2014/main" id="{B025C355-5A21-4A35-976F-8D44E9729645}"/>
              </a:ext>
            </a:extLst>
          </p:cNvPr>
          <p:cNvSpPr txBox="1"/>
          <p:nvPr/>
        </p:nvSpPr>
        <p:spPr>
          <a:xfrm>
            <a:off x="5076056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224" name="Tekstiruutu 223">
            <a:hlinkClick r:id="rId2" action="ppaction://hlinksldjump" tooltip="Matemaattinen analyysi"/>
            <a:extLst>
              <a:ext uri="{FF2B5EF4-FFF2-40B4-BE49-F238E27FC236}">
                <a16:creationId xmlns:a16="http://schemas.microsoft.com/office/drawing/2014/main" id="{08A884E7-8080-4408-BD60-27DB90F82896}"/>
              </a:ext>
            </a:extLst>
          </p:cNvPr>
          <p:cNvSpPr txBox="1"/>
          <p:nvPr/>
        </p:nvSpPr>
        <p:spPr>
          <a:xfrm>
            <a:off x="5916749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225" name="Ellipsi 224">
            <a:extLst>
              <a:ext uri="{FF2B5EF4-FFF2-40B4-BE49-F238E27FC236}">
                <a16:creationId xmlns:a16="http://schemas.microsoft.com/office/drawing/2014/main" id="{21921EDB-ED7D-4050-AA26-739233F743B9}"/>
              </a:ext>
            </a:extLst>
          </p:cNvPr>
          <p:cNvSpPr/>
          <p:nvPr/>
        </p:nvSpPr>
        <p:spPr>
          <a:xfrm>
            <a:off x="8053586" y="3354090"/>
            <a:ext cx="30243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Tekstiruutu 225">
            <a:hlinkClick r:id="rId2" action="ppaction://hlinksldjump" tooltip="Talousmatematiikka"/>
            <a:extLst>
              <a:ext uri="{FF2B5EF4-FFF2-40B4-BE49-F238E27FC236}">
                <a16:creationId xmlns:a16="http://schemas.microsoft.com/office/drawing/2014/main" id="{CEAA76CD-9EFA-4E4A-B1E4-B444EC3B1726}"/>
              </a:ext>
            </a:extLst>
          </p:cNvPr>
          <p:cNvSpPr txBox="1"/>
          <p:nvPr/>
        </p:nvSpPr>
        <p:spPr>
          <a:xfrm>
            <a:off x="8028384" y="34186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1" name="On yhtä kuin 10">
            <a:extLst>
              <a:ext uri="{FF2B5EF4-FFF2-40B4-BE49-F238E27FC236}">
                <a16:creationId xmlns:a16="http://schemas.microsoft.com/office/drawing/2014/main" id="{86AA405A-338E-4790-9048-C5F7711F582B}"/>
              </a:ext>
            </a:extLst>
          </p:cNvPr>
          <p:cNvSpPr/>
          <p:nvPr/>
        </p:nvSpPr>
        <p:spPr>
          <a:xfrm rot="5400000">
            <a:off x="2626311" y="2923471"/>
            <a:ext cx="445431" cy="421610"/>
          </a:xfrm>
          <a:prstGeom prst="mathEqual">
            <a:avLst>
              <a:gd name="adj1" fmla="val 23520"/>
              <a:gd name="adj2" fmla="val 158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27" name="On yhtä kuin 226">
            <a:extLst>
              <a:ext uri="{FF2B5EF4-FFF2-40B4-BE49-F238E27FC236}">
                <a16:creationId xmlns:a16="http://schemas.microsoft.com/office/drawing/2014/main" id="{32CACB8B-7C98-447C-A15F-25EE7D2DFB25}"/>
              </a:ext>
            </a:extLst>
          </p:cNvPr>
          <p:cNvSpPr/>
          <p:nvPr/>
        </p:nvSpPr>
        <p:spPr>
          <a:xfrm rot="5400000">
            <a:off x="3418399" y="2936855"/>
            <a:ext cx="445431" cy="421610"/>
          </a:xfrm>
          <a:prstGeom prst="mathEqual">
            <a:avLst>
              <a:gd name="adj1" fmla="val 23520"/>
              <a:gd name="adj2" fmla="val 158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28" name="On yhtä kuin 227">
            <a:extLst>
              <a:ext uri="{FF2B5EF4-FFF2-40B4-BE49-F238E27FC236}">
                <a16:creationId xmlns:a16="http://schemas.microsoft.com/office/drawing/2014/main" id="{E64F3E2B-FF95-40DE-BC37-CD39275E4559}"/>
              </a:ext>
            </a:extLst>
          </p:cNvPr>
          <p:cNvSpPr/>
          <p:nvPr/>
        </p:nvSpPr>
        <p:spPr>
          <a:xfrm rot="5400000">
            <a:off x="5928242" y="2936855"/>
            <a:ext cx="445431" cy="421610"/>
          </a:xfrm>
          <a:prstGeom prst="mathEqual">
            <a:avLst>
              <a:gd name="adj1" fmla="val 23520"/>
              <a:gd name="adj2" fmla="val 158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29" name="On yhtä kuin 228">
            <a:extLst>
              <a:ext uri="{FF2B5EF4-FFF2-40B4-BE49-F238E27FC236}">
                <a16:creationId xmlns:a16="http://schemas.microsoft.com/office/drawing/2014/main" id="{3C9334E5-0138-4AFC-B0A7-7ABDEFC6BC4C}"/>
              </a:ext>
            </a:extLst>
          </p:cNvPr>
          <p:cNvSpPr/>
          <p:nvPr/>
        </p:nvSpPr>
        <p:spPr>
          <a:xfrm rot="5400000">
            <a:off x="7378839" y="2936855"/>
            <a:ext cx="445431" cy="421610"/>
          </a:xfrm>
          <a:prstGeom prst="mathEqual">
            <a:avLst>
              <a:gd name="adj1" fmla="val 23520"/>
              <a:gd name="adj2" fmla="val 158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30" name="On yhtä kuin 229">
            <a:extLst>
              <a:ext uri="{FF2B5EF4-FFF2-40B4-BE49-F238E27FC236}">
                <a16:creationId xmlns:a16="http://schemas.microsoft.com/office/drawing/2014/main" id="{5BE5ECCC-246B-4276-9008-0D52E817EF76}"/>
              </a:ext>
            </a:extLst>
          </p:cNvPr>
          <p:cNvSpPr/>
          <p:nvPr/>
        </p:nvSpPr>
        <p:spPr>
          <a:xfrm rot="5400000">
            <a:off x="8016474" y="2936855"/>
            <a:ext cx="445431" cy="421610"/>
          </a:xfrm>
          <a:prstGeom prst="mathEqual">
            <a:avLst>
              <a:gd name="adj1" fmla="val 23520"/>
              <a:gd name="adj2" fmla="val 1589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31" name="Tekstiruutu 230">
            <a:extLst>
              <a:ext uri="{FF2B5EF4-FFF2-40B4-BE49-F238E27FC236}">
                <a16:creationId xmlns:a16="http://schemas.microsoft.com/office/drawing/2014/main" id="{F8F8BEFD-65AA-4D89-91FF-7D36DB92BB5E}"/>
              </a:ext>
            </a:extLst>
          </p:cNvPr>
          <p:cNvSpPr txBox="1"/>
          <p:nvPr/>
        </p:nvSpPr>
        <p:spPr>
          <a:xfrm>
            <a:off x="539552" y="4284385"/>
            <a:ext cx="8352928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muut suoritetut osaopinnot voivat olla lyhyen oppimäärän valinnaisia tai temaattisia opetussuunnitelmassa päätettäviä opintoja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opiskelijalle tulee tarvittaessa järjestää mahdollisuus lisänäyttöihin osaamistason toteamiseksi </a:t>
            </a:r>
          </a:p>
        </p:txBody>
      </p:sp>
      <p:sp>
        <p:nvSpPr>
          <p:cNvPr id="232" name="Tekstiruutu 231">
            <a:extLst>
              <a:ext uri="{FF2B5EF4-FFF2-40B4-BE49-F238E27FC236}">
                <a16:creationId xmlns:a16="http://schemas.microsoft.com/office/drawing/2014/main" id="{283FF92A-4ECC-4DDE-A559-2FF08E71E508}"/>
              </a:ext>
            </a:extLst>
          </p:cNvPr>
          <p:cNvSpPr txBox="1"/>
          <p:nvPr/>
        </p:nvSpPr>
        <p:spPr>
          <a:xfrm>
            <a:off x="814983" y="5487640"/>
            <a:ext cx="7514034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siirtyessäsi </a:t>
            </a:r>
            <a:r>
              <a:rPr lang="fi-FI" sz="16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lyhyestä pitkään matematiikkaan</a:t>
            </a:r>
            <a:r>
              <a:rPr lang="fi-FI" sz="1600" dirty="0">
                <a:latin typeface="Arial Rounded MT Bold" panose="020F0704030504030204" pitchFamily="34" charset="0"/>
              </a:rPr>
              <a:t>, sinulta voidaan edellyttää täydentäviä opintoja ja arvosanaa harkitaan uudelleen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voit myös opiskella toisen matematiikan oppimäärän moduuleita oppimäärää vaihtamatta</a:t>
            </a:r>
          </a:p>
        </p:txBody>
      </p: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5B91543E-D1E8-43D1-95F2-966100D2E4B8}"/>
              </a:ext>
            </a:extLst>
          </p:cNvPr>
          <p:cNvGrpSpPr/>
          <p:nvPr/>
        </p:nvGrpSpPr>
        <p:grpSpPr>
          <a:xfrm>
            <a:off x="8460000" y="6427096"/>
            <a:ext cx="640686" cy="360000"/>
            <a:chOff x="7531314" y="5301000"/>
            <a:chExt cx="640686" cy="360000"/>
          </a:xfrm>
        </p:grpSpPr>
        <p:sp>
          <p:nvSpPr>
            <p:cNvPr id="46" name="Nuoli: Taipunut ylös 45">
              <a:extLst>
                <a:ext uri="{FF2B5EF4-FFF2-40B4-BE49-F238E27FC236}">
                  <a16:creationId xmlns:a16="http://schemas.microsoft.com/office/drawing/2014/main" id="{C7003A3E-675D-48E2-94C6-5375AC28E738}"/>
                </a:ext>
              </a:extLst>
            </p:cNvPr>
            <p:cNvSpPr/>
            <p:nvPr/>
          </p:nvSpPr>
          <p:spPr>
            <a:xfrm>
              <a:off x="7812000" y="5301000"/>
              <a:ext cx="360000" cy="3600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Tekstiruutu 46">
              <a:hlinkClick r:id="rId3" action="ppaction://hlinksldjump" tooltip="Siirry valintaan"/>
              <a:extLst>
                <a:ext uri="{FF2B5EF4-FFF2-40B4-BE49-F238E27FC236}">
                  <a16:creationId xmlns:a16="http://schemas.microsoft.com/office/drawing/2014/main" id="{7148EE74-8EEC-4B29-8455-C7B5BDA3AF87}"/>
                </a:ext>
              </a:extLst>
            </p:cNvPr>
            <p:cNvSpPr txBox="1"/>
            <p:nvPr/>
          </p:nvSpPr>
          <p:spPr>
            <a:xfrm>
              <a:off x="7531314" y="5357889"/>
              <a:ext cx="5613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/>
                <a:t>Alkuun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5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10143</TotalTime>
  <Words>3776</Words>
  <Application>Microsoft Office PowerPoint</Application>
  <PresentationFormat>Näytössä katseltava diaesitys (4:3)</PresentationFormat>
  <Paragraphs>940</Paragraphs>
  <Slides>52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52</vt:i4>
      </vt:variant>
    </vt:vector>
  </HeadingPairs>
  <TitlesOfParts>
    <vt:vector size="58" baseType="lpstr">
      <vt:lpstr>Arial</vt:lpstr>
      <vt:lpstr>Arial Rounded MT Bold</vt:lpstr>
      <vt:lpstr>Calibri</vt:lpstr>
      <vt:lpstr>Courier New</vt:lpstr>
      <vt:lpstr>Wingdings</vt:lpstr>
      <vt:lpstr>Office-teema</vt:lpstr>
      <vt:lpstr>UUSI LUKIO</vt:lpstr>
      <vt:lpstr>OPINTOJEN TERMINOLOGIAA</vt:lpstr>
      <vt:lpstr>LUKIOKOULUTUKSEN OPPIMÄÄRÄÄN SISÄLTYVÄT OPINNOT</vt:lpstr>
      <vt:lpstr>OPINTOJEN MITOITUS</vt:lpstr>
      <vt:lpstr>ÄIDINKIELI JA KIRJALLISUUS</vt:lpstr>
      <vt:lpstr>PAKOLLISET KIELIOPINNOT</vt:lpstr>
      <vt:lpstr>VALINNAISET KIELIOPINNOT</vt:lpstr>
      <vt:lpstr>MATEMATIIKKA</vt:lpstr>
      <vt:lpstr>MATEMATIIKAN OPPIMÄÄRÄN VAIHTAMINEN</vt:lpstr>
      <vt:lpstr>FYSIIKKA JA KEMIA</vt:lpstr>
      <vt:lpstr>BIOLOGIA JA MAANTIEDE</vt:lpstr>
      <vt:lpstr>FILOSOFIA JA PSYKOLOGIA</vt:lpstr>
      <vt:lpstr>HISTORIA JA YHTEISKUNTAOPPI</vt:lpstr>
      <vt:lpstr>USKONTO JA ELÄMÄNKATSOMUSTIETO</vt:lpstr>
      <vt:lpstr>LIIKUNTA JA TERVEYSTIETO</vt:lpstr>
      <vt:lpstr>MUSIIKKI JA KUVATAIDE</vt:lpstr>
      <vt:lpstr>OPINTO-OHJAUS JA TEMAATTISET OPINNOT</vt:lpstr>
      <vt:lpstr>LUKIODIPLOMIT</vt:lpstr>
      <vt:lpstr>LAAJA-ALAINEN OSAAMINEN</vt:lpstr>
      <vt:lpstr>MONITIETEINEN JA LUOVA OSAAMINEN</vt:lpstr>
      <vt:lpstr>YHTEISKUNNALLINEN OSAAMINEN</vt:lpstr>
      <vt:lpstr>EETTISYYS JA YMPÄRISTÖOSAAMINEN</vt:lpstr>
      <vt:lpstr>GLOBAALI- JA KULTTUURIOSAAMINEN</vt:lpstr>
      <vt:lpstr>VUOROVAIKUTUSOSAAMINEN</vt:lpstr>
      <vt:lpstr>HYVINVOINTIOSAAMINEN</vt:lpstr>
      <vt:lpstr>OPINTO-OHJAUS</vt:lpstr>
      <vt:lpstr>MIKSI LUKIOON</vt:lpstr>
      <vt:lpstr>OPINTOJAKSOJEN VALINNAT</vt:lpstr>
      <vt:lpstr>MENESTYKSEN KEHÄ</vt:lpstr>
      <vt:lpstr>LUKUVUODET</vt:lpstr>
      <vt:lpstr>OPISKELIJAVALINTA</vt:lpstr>
      <vt:lpstr>ERITYISLUKIOT</vt:lpstr>
      <vt:lpstr>YHDISTELMÄOPINNOT</vt:lpstr>
      <vt:lpstr>YLIOPPILASKIRJOITUKSET</vt:lpstr>
      <vt:lpstr>YO-TUTKINNON HAJAUTTAMINEN</vt:lpstr>
      <vt:lpstr>LUKIOSTA AMMATTIIN</vt:lpstr>
      <vt:lpstr>ARVIOINNIN TAVOITTEET</vt:lpstr>
      <vt:lpstr>OHJEITA ARVIOINTIIN JA SUORITUKSIIN</vt:lpstr>
      <vt:lpstr>OPINTOJAKSON ARVIOINTI</vt:lpstr>
      <vt:lpstr>OPPIAINEEN OPPIMÄÄRÄN ARVIOINTI</vt:lpstr>
      <vt:lpstr>OPPIAINEEN ARVOSANAN KOROTTAMINEN</vt:lpstr>
      <vt:lpstr>LUKION OPPIMÄÄRÄ</vt:lpstr>
      <vt:lpstr>PÄÄTTÖARVIOINNIN UUSIMINEN JA OIKAISUVAATIMUS</vt:lpstr>
      <vt:lpstr>OPISKELIJAN VELVOLLISUUDET</vt:lpstr>
      <vt:lpstr>OPISKELIJAN OIKEUKSIA</vt:lpstr>
      <vt:lpstr>TURVALLINEN OPISKELUYMPÄRISTÖ</vt:lpstr>
      <vt:lpstr>KURINPITO</vt:lpstr>
      <vt:lpstr>OPPIMISKÄSITYS</vt:lpstr>
      <vt:lpstr>KASVU YHTEISKUNNAN JÄSENEKSI</vt:lpstr>
      <vt:lpstr>TIEDOT JA TAIDOT</vt:lpstr>
      <vt:lpstr>JATKUVA OPPIMINEN JA OHJAUS</vt:lpstr>
      <vt:lpstr>OPISKELUYMPÄRISTÖT JA TOIMINTAKULTTUURI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Seppo</dc:creator>
  <cp:lastModifiedBy>Salmi Nina Annika</cp:lastModifiedBy>
  <cp:revision>778</cp:revision>
  <cp:lastPrinted>2019-11-21T16:00:22Z</cp:lastPrinted>
  <dcterms:created xsi:type="dcterms:W3CDTF">2015-09-07T07:27:45Z</dcterms:created>
  <dcterms:modified xsi:type="dcterms:W3CDTF">2020-09-15T09:36:52Z</dcterms:modified>
</cp:coreProperties>
</file>