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5CB40-16A7-480E-9C4D-5436A839AD9C}" type="datetimeFigureOut">
              <a:rPr lang="fi-FI" smtClean="0"/>
              <a:t>13.2.2018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88EE1-1B8F-4B7D-AB1B-50BD386457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72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Mieli</a:t>
            </a:r>
            <a:r>
              <a:rPr lang="fi-FI" baseline="0" dirty="0" smtClean="0"/>
              <a:t> tietokoneena, oppija abstraktina oliona, universaalit polut. Kieltä opitaan yksinkertaisista kaavoista kohti monimutkaisia. Kieliopin muodon kompleksisuus määrittelee polun. YKSILÖLLINEN JA KOGNITIIVINEN prosessi.</a:t>
            </a:r>
          </a:p>
          <a:p>
            <a:r>
              <a:rPr lang="fi-FI" baseline="0" dirty="0" smtClean="0"/>
              <a:t>Jos oppimisen konteksti otetaan huomioon, se on keski-ikäinen, keskiluokkainen ja valkoinen.</a:t>
            </a:r>
          </a:p>
          <a:p>
            <a:endParaRPr lang="fi-FI" baseline="0" dirty="0" smtClean="0"/>
          </a:p>
          <a:p>
            <a:r>
              <a:rPr lang="fi-FI" baseline="0" dirty="0" smtClean="0"/>
              <a:t>Vai historiallinen (tietty historiallinen ja poliittinen tilanne), aikapaikkainen, fyysinen ja kehollinen ihminen, joka joutuu selviytymään kielellä erilaisissa tilanteissa ja paikoissa, rakentaa ihmissuhteita tai ei saa niitä rakennettua… </a:t>
            </a:r>
            <a:r>
              <a:rPr lang="fi-FI" baseline="0" dirty="0" smtClean="0">
                <a:sym typeface="Wingdings" panose="05000000000000000000" pitchFamily="2" charset="2"/>
              </a:rPr>
              <a:t> KIELEN OPPIMINEN ON AINA VUOROVAIKUTUKSELLINEN PROSESSI. Mukana koko keho, tunteet, motivaatio, asenteet, aistit, keho, liike, koko monitasoinen tilannekonteksti (uuden kotimaan poliittinen tilanne, koulutus- ja työmarkkinajärjestelmä, kotoutumiskoulutuspolut ja niiden joustaminen; lähipiiri; elämäntilanne jne.) Monikielisten taitojen ja resurssien hyödyntäminen.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dirty="0" smtClean="0"/>
              <a:t>Autonominen ”in </a:t>
            </a:r>
            <a:r>
              <a:rPr lang="fi-FI" dirty="0" err="1" smtClean="0"/>
              <a:t>abstracto</a:t>
            </a:r>
            <a:r>
              <a:rPr lang="fi-FI" dirty="0" smtClean="0"/>
              <a:t>” VAI fyysinen, aikapaikkainen ihminen taustoineen, tunteineen, perhetilanteineen, mahdollisuuksineen, voimavaroineen, tulevaisuudennäkymineen, kavereineen, harrastuksineen, kiinnostuksenkohteineen, oppimisen tapoineen…</a:t>
            </a:r>
          </a:p>
          <a:p>
            <a:r>
              <a:rPr lang="fi-FI" dirty="0" smtClean="0"/>
              <a:t>Yksilön kognitio (aivot) VAI sosiokulttuurinen näkökulma: jaettu kognitio, resurssien jakaminen (oppiminen on jäljittelyä ja yhdessä tekemistä)</a:t>
            </a:r>
          </a:p>
          <a:p>
            <a:r>
              <a:rPr lang="fi-FI" dirty="0" smtClean="0"/>
              <a:t>Syötös ja tuotos VAI vuorovaikutus</a:t>
            </a:r>
          </a:p>
          <a:p>
            <a:r>
              <a:rPr lang="fi-FI" dirty="0" smtClean="0"/>
              <a:t>Ympäristön resurssit  tarjoumat</a:t>
            </a:r>
          </a:p>
          <a:p>
            <a:r>
              <a:rPr lang="fi-FI" dirty="0" smtClean="0"/>
              <a:t>Toimintavalmius (</a:t>
            </a:r>
            <a:r>
              <a:rPr lang="fi-FI" dirty="0" err="1" smtClean="0"/>
              <a:t>capability</a:t>
            </a:r>
            <a:r>
              <a:rPr lang="fi-FI" dirty="0" smtClean="0"/>
              <a:t>; </a:t>
            </a:r>
            <a:r>
              <a:rPr lang="fi-FI" dirty="0" err="1" smtClean="0"/>
              <a:t>Nussbaum</a:t>
            </a:r>
            <a:r>
              <a:rPr lang="fi-FI" dirty="0" smtClean="0"/>
              <a:t> 2016): millaisia mahdollisuuksia koulu ja muut yhteisöt oppilaassa näkevät? Millaisia mahdollisuuksia tarjoavat?</a:t>
            </a:r>
          </a:p>
          <a:p>
            <a:r>
              <a:rPr lang="fi-FI" dirty="0" smtClean="0"/>
              <a:t>Motivaatio ei ole vain sisäinen tekijä, vaan ympäristön vaikuttamaa: (esim. </a:t>
            </a:r>
            <a:r>
              <a:rPr lang="fi-FI" dirty="0" err="1" smtClean="0"/>
              <a:t>Ushioda</a:t>
            </a:r>
            <a:r>
              <a:rPr lang="fi-FI" dirty="0" smtClean="0"/>
              <a:t> &amp; </a:t>
            </a:r>
            <a:r>
              <a:rPr lang="fi-FI" dirty="0" err="1" smtClean="0"/>
              <a:t>Dörnyei</a:t>
            </a:r>
            <a:r>
              <a:rPr lang="fi-FI" dirty="0" smtClean="0"/>
              <a:t> 2012)</a:t>
            </a:r>
          </a:p>
          <a:p>
            <a:endParaRPr lang="fi-FI" dirty="0" smtClean="0"/>
          </a:p>
          <a:p>
            <a:r>
              <a:rPr lang="fi-FI" dirty="0" smtClean="0"/>
              <a:t>Koko </a:t>
            </a:r>
            <a:r>
              <a:rPr lang="fi-FI" dirty="0" err="1" smtClean="0"/>
              <a:t>sosiokulttuurinen</a:t>
            </a:r>
            <a:r>
              <a:rPr lang="fi-FI" baseline="0" dirty="0" smtClean="0"/>
              <a:t> konteksti mukana prosessissa!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1F65A3-4BAF-452C-8C75-B14F48FE82F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532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Etnisyys, sukupuoli, </a:t>
            </a:r>
            <a:r>
              <a:rPr lang="fi-FI" dirty="0" err="1" smtClean="0"/>
              <a:t>identiteetti…monikieliset</a:t>
            </a:r>
            <a:r>
              <a:rPr lang="fi-FI" dirty="0" smtClean="0"/>
              <a:t> resurssit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AA5539-ECD6-4E7F-9BC8-676ACCE7BA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66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79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1150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276277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0426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823164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2104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10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24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12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6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2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1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13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3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08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FEDF8-8564-4B34-8075-E8A8376647AF}" type="datetimeFigureOut">
              <a:rPr lang="fi-FI" smtClean="0">
                <a:solidFill>
                  <a:srgbClr val="000000"/>
                </a:solidFill>
              </a:rPr>
              <a:pPr/>
              <a:t>13.2.2018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4A832A8-2018-4469-8D83-996AB4F6F171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95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590338B-08A7-4A79-8E49-89E3FA4A0729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smtClean="0"/>
              <a:t>Seilonen 2015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A183E46-C53D-4A45-8F03-E0590F00A6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4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Moninaiset ”oppijat”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42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S2-oppijoita vai ihmisiä?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”Olkaa kiinnostuneita ihmisistä ja ihmisten tarinoista” – Minna Suni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Lukekaa tulijoiden haastatteluja, heidän kirjoittamiaan kirjoja, heidän </a:t>
            </a:r>
            <a:r>
              <a:rPr lang="fi-FI" dirty="0" err="1" smtClean="0">
                <a:sym typeface="Wingdings" panose="05000000000000000000" pitchFamily="2" charset="2"/>
              </a:rPr>
              <a:t>standup</a:t>
            </a:r>
            <a:r>
              <a:rPr lang="fi-FI" dirty="0" smtClean="0">
                <a:sym typeface="Wingdings" panose="05000000000000000000" pitchFamily="2" charset="2"/>
              </a:rPr>
              <a:t> -komiikkaansa ja </a:t>
            </a:r>
            <a:r>
              <a:rPr lang="fi-FI" dirty="0" err="1" smtClean="0">
                <a:sym typeface="Wingdings" panose="05000000000000000000" pitchFamily="2" charset="2"/>
              </a:rPr>
              <a:t>tviittejään</a:t>
            </a:r>
            <a:r>
              <a:rPr lang="fi-FI" dirty="0" smtClean="0">
                <a:sym typeface="Wingdings" panose="05000000000000000000" pitchFamily="2" charset="2"/>
              </a:rPr>
              <a:t>, käykää heidän näyttelyissään ja konserteissaan, </a:t>
            </a:r>
            <a:r>
              <a:rPr lang="fi-FI" dirty="0" smtClean="0">
                <a:sym typeface="Wingdings" panose="05000000000000000000" pitchFamily="2" charset="2"/>
              </a:rPr>
              <a:t>seuratkaa uutisointia täällä ja toisaalla, </a:t>
            </a:r>
            <a:r>
              <a:rPr lang="fi-FI" dirty="0" smtClean="0">
                <a:sym typeface="Wingdings" panose="05000000000000000000" pitchFamily="2" charset="2"/>
              </a:rPr>
              <a:t>tutustukaa naapureihinne, tulijoihin kaikin väylin 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Oppimisprosessiakaan ei voi ymmärtää ymmärtämättä aikaa ja paikkaa - ja yksilöllisiä tarinoita tietyssä ajassa ja paikassa.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Kielen opettajuus?  Ohjaatko sosiaalistumaan ja osallistumaan? Mitä se vaatii? Vai kieltä ”koodina”?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985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Oppija?</a:t>
            </a:r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1714500"/>
            <a:ext cx="32385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isällön paikkamerkki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5" y="1714500"/>
            <a:ext cx="44481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5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Kielen oppiminen – holistinen näkemys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19015" y="1080655"/>
            <a:ext cx="10058523" cy="5611090"/>
          </a:xfrm>
        </p:spPr>
        <p:txBody>
          <a:bodyPr>
            <a:normAutofit fontScale="92500" lnSpcReduction="10000"/>
          </a:bodyPr>
          <a:lstStyle/>
          <a:p>
            <a:r>
              <a:rPr lang="fi-FI" sz="2000" dirty="0" smtClean="0"/>
              <a:t>Moninaiset </a:t>
            </a:r>
            <a:r>
              <a:rPr lang="fi-FI" sz="2000" dirty="0"/>
              <a:t>”ulkoiset ja sisäiset” tekijät kietoutuvat yhteen, vaikuttavat toisiinsa, muuttuvat, esim.:</a:t>
            </a:r>
          </a:p>
          <a:p>
            <a:pPr lvl="1"/>
            <a:r>
              <a:rPr lang="fi-FI" sz="1600" dirty="0"/>
              <a:t>Sosiaaliset suhteet ja verkostot: mahdollisuudet ja tarpeet </a:t>
            </a:r>
            <a:r>
              <a:rPr lang="fi-FI" sz="1600" dirty="0"/>
              <a:t>käyttää kieltä, </a:t>
            </a:r>
            <a:r>
              <a:rPr lang="fi-FI" sz="1600" dirty="0"/>
              <a:t>oppimisympäristöt</a:t>
            </a:r>
          </a:p>
          <a:p>
            <a:pPr lvl="1"/>
            <a:r>
              <a:rPr lang="fi-FI" sz="1600" dirty="0" smtClean="0"/>
              <a:t>Identifioituminen ryhmiin, kieliin…</a:t>
            </a:r>
          </a:p>
          <a:p>
            <a:pPr lvl="1"/>
            <a:r>
              <a:rPr lang="fi-FI" sz="1600" dirty="0" smtClean="0"/>
              <a:t>Tulevaisuuden kuvat</a:t>
            </a:r>
            <a:endParaRPr lang="fi-FI" sz="1600" dirty="0"/>
          </a:p>
          <a:p>
            <a:pPr lvl="1"/>
            <a:r>
              <a:rPr lang="fi-FI" sz="1600" dirty="0"/>
              <a:t>Motivaatio</a:t>
            </a:r>
            <a:r>
              <a:rPr lang="fi-FI" sz="1600" dirty="0"/>
              <a:t>, </a:t>
            </a:r>
            <a:r>
              <a:rPr lang="fi-FI" sz="1600" dirty="0" smtClean="0"/>
              <a:t>asenne, </a:t>
            </a:r>
            <a:r>
              <a:rPr lang="fi-FI" sz="1600" dirty="0" err="1" smtClean="0"/>
              <a:t>minäpystyvyys</a:t>
            </a:r>
            <a:endParaRPr lang="fi-FI" sz="1600" dirty="0"/>
          </a:p>
          <a:p>
            <a:pPr lvl="1"/>
            <a:r>
              <a:rPr lang="fi-FI" sz="1600" dirty="0"/>
              <a:t>Psyykkiset ja fyysiset seikat; elämäntilanne</a:t>
            </a:r>
          </a:p>
          <a:p>
            <a:pPr lvl="1"/>
            <a:r>
              <a:rPr lang="fi-FI" sz="1600" dirty="0" smtClean="0"/>
              <a:t>Kyky</a:t>
            </a:r>
            <a:r>
              <a:rPr lang="fi-FI" sz="1600" dirty="0"/>
              <a:t>, taipumus</a:t>
            </a:r>
          </a:p>
          <a:p>
            <a:pPr lvl="1"/>
            <a:r>
              <a:rPr lang="fi-FI" sz="1600" dirty="0"/>
              <a:t>Kognitio (aivot </a:t>
            </a:r>
            <a:r>
              <a:rPr lang="fi-FI" sz="1600" dirty="0">
                <a:sym typeface="Wingdings" panose="05000000000000000000" pitchFamily="2" charset="2"/>
              </a:rPr>
              <a:t> kehollinen tai hajautettu näkemys)</a:t>
            </a:r>
            <a:endParaRPr lang="fi-FI" sz="1600" dirty="0"/>
          </a:p>
          <a:p>
            <a:pPr lvl="1"/>
            <a:r>
              <a:rPr lang="fi-FI" sz="1600" dirty="0"/>
              <a:t>Ikäefekti </a:t>
            </a:r>
            <a:r>
              <a:rPr lang="fi-FI" sz="1600" dirty="0"/>
              <a:t>(kietoutuu mahdollisuuksiin käyttää kieltä sekä </a:t>
            </a:r>
            <a:r>
              <a:rPr lang="fi-FI" sz="1600" dirty="0"/>
              <a:t>strategioihin; maahanmuuttoikä)</a:t>
            </a:r>
            <a:endParaRPr lang="fi-FI" sz="1600" dirty="0"/>
          </a:p>
          <a:p>
            <a:pPr lvl="1"/>
            <a:r>
              <a:rPr lang="fi-FI" sz="1600" dirty="0"/>
              <a:t>Opittavan kielen </a:t>
            </a:r>
            <a:r>
              <a:rPr lang="fi-FI" sz="1600" dirty="0"/>
              <a:t>piirteet, lähtökielen ja muiden osattujen kielten vaikutus (</a:t>
            </a:r>
            <a:r>
              <a:rPr lang="fi-FI" sz="1600" dirty="0" err="1"/>
              <a:t>pos</a:t>
            </a:r>
            <a:r>
              <a:rPr lang="fi-FI" sz="1600" dirty="0"/>
              <a:t>/</a:t>
            </a:r>
            <a:r>
              <a:rPr lang="fi-FI" sz="1600" dirty="0" err="1"/>
              <a:t>neg</a:t>
            </a:r>
            <a:r>
              <a:rPr lang="fi-FI" sz="1600" dirty="0"/>
              <a:t>)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monikieliset resurssit</a:t>
            </a:r>
            <a:endParaRPr lang="fi-FI" sz="1600" dirty="0"/>
          </a:p>
          <a:p>
            <a:pPr lvl="1"/>
            <a:r>
              <a:rPr lang="fi-FI" sz="1600" dirty="0"/>
              <a:t>Koulutus- ja muu sosioekonominen tausta, aiemmat </a:t>
            </a:r>
            <a:r>
              <a:rPr lang="fi-FI" sz="1600" dirty="0"/>
              <a:t>oppimiskokemukset; </a:t>
            </a:r>
            <a:r>
              <a:rPr lang="fi-FI" sz="1600" dirty="0"/>
              <a:t>opetus</a:t>
            </a:r>
          </a:p>
          <a:p>
            <a:pPr lvl="1"/>
            <a:r>
              <a:rPr lang="fi-FI" sz="1600" dirty="0"/>
              <a:t>Kulttuurinen ja etninen </a:t>
            </a:r>
            <a:r>
              <a:rPr lang="fi-FI" sz="1600" dirty="0" smtClean="0"/>
              <a:t>tausta (kietoutuu esim. ympäristön asenteisiin)</a:t>
            </a:r>
            <a:endParaRPr lang="fi-FI" sz="1600" dirty="0"/>
          </a:p>
          <a:p>
            <a:pPr lvl="1"/>
            <a:r>
              <a:rPr lang="fi-FI" sz="1600" dirty="0" smtClean="0"/>
              <a:t>Sukupuoli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Eri </a:t>
            </a:r>
            <a:r>
              <a:rPr lang="fi-FI" b="1" dirty="0" smtClean="0">
                <a:sym typeface="Wingdings" panose="05000000000000000000" pitchFamily="2" charset="2"/>
              </a:rPr>
              <a:t>aikoina, eri </a:t>
            </a:r>
            <a:r>
              <a:rPr lang="fi-FI" b="1" dirty="0" smtClean="0">
                <a:sym typeface="Wingdings" panose="05000000000000000000" pitchFamily="2" charset="2"/>
              </a:rPr>
              <a:t>teoreettisissa suuntauksissa </a:t>
            </a:r>
            <a:r>
              <a:rPr lang="fi-FI" b="1" dirty="0" smtClean="0">
                <a:sym typeface="Wingdings" panose="05000000000000000000" pitchFamily="2" charset="2"/>
              </a:rPr>
              <a:t>painotettu eri </a:t>
            </a:r>
            <a:r>
              <a:rPr lang="fi-FI" b="1" dirty="0" smtClean="0">
                <a:sym typeface="Wingdings" panose="05000000000000000000" pitchFamily="2" charset="2"/>
              </a:rPr>
              <a:t>näkökulmia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Miten toteutuu opetuksessa?</a:t>
            </a:r>
            <a:endParaRPr lang="fi-FI" b="1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59158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459</Words>
  <Application>Microsoft Office PowerPoint</Application>
  <PresentationFormat>Widescreen</PresentationFormat>
  <Paragraphs>41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Wingdings 3</vt:lpstr>
      <vt:lpstr>Wisp</vt:lpstr>
      <vt:lpstr>Moninaiset ”oppijat”</vt:lpstr>
      <vt:lpstr>S2-oppijoita vai ihmisiä?</vt:lpstr>
      <vt:lpstr>Oppija?</vt:lpstr>
      <vt:lpstr>Kielen oppiminen – holistinen näkemys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Moninaiset oppijat</dc:title>
  <dc:creator>Mustonen, Sanna</dc:creator>
  <cp:lastModifiedBy>Mustonen, Sanna</cp:lastModifiedBy>
  <cp:revision>6</cp:revision>
  <dcterms:created xsi:type="dcterms:W3CDTF">2018-02-13T10:18:57Z</dcterms:created>
  <dcterms:modified xsi:type="dcterms:W3CDTF">2018-02-13T10:53:36Z</dcterms:modified>
</cp:coreProperties>
</file>