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sldIdLst>
    <p:sldId id="262" r:id="rId5"/>
    <p:sldId id="265" r:id="rId6"/>
    <p:sldId id="270" r:id="rId7"/>
    <p:sldId id="273" r:id="rId8"/>
    <p:sldId id="291" r:id="rId9"/>
    <p:sldId id="292" r:id="rId10"/>
    <p:sldId id="294" r:id="rId11"/>
    <p:sldId id="299" r:id="rId12"/>
    <p:sldId id="300" r:id="rId13"/>
    <p:sldId id="301" r:id="rId14"/>
    <p:sldId id="288" r:id="rId15"/>
    <p:sldId id="303" r:id="rId16"/>
    <p:sldId id="271" r:id="rId17"/>
    <p:sldId id="274" r:id="rId18"/>
    <p:sldId id="302" r:id="rId19"/>
    <p:sldId id="304" r:id="rId20"/>
    <p:sldId id="268" r:id="rId21"/>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8DD"/>
    <a:srgbClr val="CC5B59"/>
    <a:srgbClr val="84C3EF"/>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478" y="7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Koulukohtainen opiskeluhuoltoryhmä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Kouluyhteisön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kouluyhteisössä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83259BAC-B5A7-49B5-AA41-7A81176AD558}">
      <dgm:prSet phldrT="[Teksti]" custT="1"/>
      <dgm:spPr>
        <a:xfrm rot="5400000">
          <a:off x="1890362" y="-661851"/>
          <a:ext cx="762486" cy="2086189"/>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 Unicefin lapsiystävällinen kunta -prosessi</a:t>
          </a:r>
        </a:p>
      </dgm:t>
    </dgm:pt>
    <dgm:pt modelId="{80EE4779-1EA1-4D02-983A-2381ACE5E463}" type="parTrans" cxnId="{8BD251BA-0589-4D03-B4F1-3E6B4ECDC47F}">
      <dgm:prSet/>
      <dgm:spPr/>
    </dgm:pt>
    <dgm:pt modelId="{2EBA375A-B80A-48A1-A1F8-83F2D9096305}" type="sibTrans" cxnId="{8BD251BA-0589-4D03-B4F1-3E6B4ECDC47F}">
      <dgm:prSet/>
      <dgm:spPr/>
    </dgm:pt>
    <dgm:pt modelId="{28D47FF3-3C9F-4968-961D-D43DC91F7B9B}" type="pres">
      <dgm:prSet presAssocID="{E31388BD-CBFE-46B1-913E-61DC0BEB527B}" presName="Name0" presStyleCnt="0">
        <dgm:presLayoutVars>
          <dgm:dir/>
          <dgm:animLvl val="lvl"/>
          <dgm:resizeHandles val="exact"/>
        </dgm:presLayoutVars>
      </dgm:prSet>
      <dgm:spPr/>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a:prstGeom prst="round2SameRect">
          <a:avLst/>
        </a:prstGeom>
      </dgm:spPr>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pt>
  </dgm:ptLst>
  <dgm:cxnLst>
    <dgm:cxn modelId="{3684DE01-2C89-4460-8D39-4259DBF1C213}" type="presOf" srcId="{272318AA-25D7-4DFE-8656-993A0FE4437E}" destId="{1A393D3F-1742-4F4A-81DF-CA0E55857B10}"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5486F103-BC36-4267-B2E5-0E7D0ADB1EF2}" type="presOf" srcId="{61B5597C-4E33-4221-BAC2-E82817962276}" destId="{EDF70A19-B7FD-4C5E-A6BE-607F3B8D4FEE}" srcOrd="0" destOrd="1" presId="urn:microsoft.com/office/officeart/2005/8/layout/vList5"/>
    <dgm:cxn modelId="{AE60AC0A-4C73-4330-9536-FCD39AEA00B9}" type="presOf" srcId="{734EA899-327F-4162-B741-EF6695ACA581}" destId="{D22B818E-D29F-4D1F-85C9-2B2E922F60B4}" srcOrd="0" destOrd="3" presId="urn:microsoft.com/office/officeart/2005/8/layout/vList5"/>
    <dgm:cxn modelId="{0CD1F910-CB6E-4873-9F00-0953B579CC20}" srcId="{D357BB19-50C6-4B97-81E4-27D1AB3108D7}" destId="{272318AA-25D7-4DFE-8656-993A0FE4437E}" srcOrd="1" destOrd="0" parTransId="{62F935AB-250E-43D6-B2D5-5F4A61C38D11}" sibTransId="{90385A79-705C-4358-A7FE-599AFB67E3EF}"/>
    <dgm:cxn modelId="{6A9FC817-655C-42A3-B43A-213382D91B72}" srcId="{E31388BD-CBFE-46B1-913E-61DC0BEB527B}" destId="{CE265BDC-1745-43D5-A23E-DADFD226EB39}" srcOrd="2" destOrd="0" parTransId="{BC510327-0E84-4E84-B1A3-A990C1B961D2}" sibTransId="{46F730EF-18A2-4F74-B929-6E6B141DFEE9}"/>
    <dgm:cxn modelId="{998CE826-F8DE-4E6A-AF92-BA24A1D4CE50}" type="presOf" srcId="{83259BAC-B5A7-49B5-AA41-7A81176AD558}" destId="{D22B818E-D29F-4D1F-85C9-2B2E922F60B4}" srcOrd="0" destOrd="2" presId="urn:microsoft.com/office/officeart/2005/8/layout/vList5"/>
    <dgm:cxn modelId="{19068831-0C90-4B8B-BE2E-7E5C2A33EC6E}" type="presOf" srcId="{D357BB19-50C6-4B97-81E4-27D1AB3108D7}" destId="{DCE5550A-687C-42E8-BB9B-AAB4BBA840B2}" srcOrd="0" destOrd="0" presId="urn:microsoft.com/office/officeart/2005/8/layout/vList5"/>
    <dgm:cxn modelId="{62FC573A-0C89-489C-BCF1-1D2AFAB75D97}" srcId="{D357BB19-50C6-4B97-81E4-27D1AB3108D7}" destId="{9671B284-3023-475F-9F03-E6AADCD06574}" srcOrd="2" destOrd="0" parTransId="{8C58BAD7-0820-4F8E-8053-43C1AE08DBE2}" sibTransId="{BEFBB556-465C-465C-B7D1-ADBD299DE64D}"/>
    <dgm:cxn modelId="{21357240-3AC8-498B-B390-F01C69326B1D}" srcId="{F650B84B-8C79-40C9-93F1-D39D4DA613FC}" destId="{7E61CC42-B21B-418B-8AD9-9F2D9709A01E}" srcOrd="1" destOrd="0" parTransId="{075BC249-F0A7-44C2-83E9-378B9AA7B482}" sibTransId="{4213055C-7F40-45BB-BD3E-28501803373E}"/>
    <dgm:cxn modelId="{D9999264-01B4-461C-A67E-D1F91DC82839}" srcId="{D357BB19-50C6-4B97-81E4-27D1AB3108D7}" destId="{6E2C2C45-E48F-4EF1-9AAB-B80266E3819A}" srcOrd="3" destOrd="0" parTransId="{157BF0BE-D77C-445B-98A4-6DDC53848225}" sibTransId="{BF52B6AA-DBB8-4C1B-98AA-3DD6902C5547}"/>
    <dgm:cxn modelId="{DE2E0D45-FA72-433E-A69F-36882C014D4E}" type="presOf" srcId="{F650B84B-8C79-40C9-93F1-D39D4DA613FC}" destId="{1A2993A6-5B9D-42FA-9807-828F1D75C97F}"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2C95EE75-0336-4132-A140-905636CC5310}" type="presOf" srcId="{CE265BDC-1745-43D5-A23E-DADFD226EB39}" destId="{E9C14C40-5EB2-4182-A1C4-32A857812F4F}" srcOrd="0" destOrd="0" presId="urn:microsoft.com/office/officeart/2005/8/layout/vList5"/>
    <dgm:cxn modelId="{A508C282-0030-42B8-9E59-B1526E13D5AD}" srcId="{CE265BDC-1745-43D5-A23E-DADFD226EB39}" destId="{61B5597C-4E33-4221-BAC2-E82817962276}" srcOrd="1" destOrd="0" parTransId="{9693B80D-FD50-4039-90CB-38038DE9B0D0}" sibTransId="{660FAD10-5ACD-442B-AAB7-5A728BA53258}"/>
    <dgm:cxn modelId="{F448A285-2F8B-4E1A-955A-483AA900B048}" type="presOf" srcId="{E31388BD-CBFE-46B1-913E-61DC0BEB527B}" destId="{28D47FF3-3C9F-4968-961D-D43DC91F7B9B}" srcOrd="0" destOrd="0" presId="urn:microsoft.com/office/officeart/2005/8/layout/vList5"/>
    <dgm:cxn modelId="{4999DF90-3E22-4834-A622-25496135D2FB}" srcId="{E31388BD-CBFE-46B1-913E-61DC0BEB527B}" destId="{D357BB19-50C6-4B97-81E4-27D1AB3108D7}" srcOrd="1" destOrd="0" parTransId="{5FF4D8C5-E33E-43B3-86BD-DC417A3E6850}" sibTransId="{D5589626-1C23-451D-BBFC-FA39C8DE3124}"/>
    <dgm:cxn modelId="{1B7E7AA2-046E-477C-BEC9-9A022D0365E4}" srcId="{D357BB19-50C6-4B97-81E4-27D1AB3108D7}" destId="{842B7360-A37E-478C-85ED-2609DC58B145}" srcOrd="0" destOrd="0" parTransId="{FC5232CF-0956-460C-BD1D-43AC645A1BD7}" sibTransId="{0F2F95FC-7D8B-46F1-954D-3C15B01CA680}"/>
    <dgm:cxn modelId="{8C180BA3-2DB0-45FD-9383-DB8CECC9B424}" srcId="{CE265BDC-1745-43D5-A23E-DADFD226EB39}" destId="{0741489B-40BD-40D3-BF1F-47DE5CA199B8}" srcOrd="0" destOrd="0" parTransId="{53E67723-46A4-4178-A495-6921DACF620C}" sibTransId="{960C8922-E3E5-4060-B334-5C1780C5E4F1}"/>
    <dgm:cxn modelId="{8BD251BA-0589-4D03-B4F1-3E6B4ECDC47F}" srcId="{F650B84B-8C79-40C9-93F1-D39D4DA613FC}" destId="{83259BAC-B5A7-49B5-AA41-7A81176AD558}" srcOrd="2" destOrd="0" parTransId="{80EE4779-1EA1-4D02-983A-2381ACE5E463}" sibTransId="{2EBA375A-B80A-48A1-A1F8-83F2D9096305}"/>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3" destOrd="0" parTransId="{32E36146-AC7B-4F22-9C5F-50C42B5DF2A3}" sibTransId="{7A2BF4A9-9320-481B-9051-E85953FB1D07}"/>
    <dgm:cxn modelId="{55BC5ADE-601B-456B-B89E-C07486B3AF8D}" srcId="{F650B84B-8C79-40C9-93F1-D39D4DA613FC}" destId="{564EF013-6061-467E-9D36-969416CE3E78}" srcOrd="0" destOrd="0" parTransId="{77A1778B-C606-46AB-9780-659DF1EE48E0}" sibTransId="{A6122055-D457-4B37-B38A-16A563E33CF7}"/>
    <dgm:cxn modelId="{163091F1-8A0C-4A5E-BD81-A0AB72D61568}" type="presOf" srcId="{9671B284-3023-475F-9F03-E6AADCD06574}" destId="{1A393D3F-1742-4F4A-81DF-CA0E55857B10}" srcOrd="0" destOrd="2" presId="urn:microsoft.com/office/officeart/2005/8/layout/vList5"/>
    <dgm:cxn modelId="{EE4228F9-DED4-4F7C-B713-49125806A516}" type="presOf" srcId="{564EF013-6061-467E-9D36-969416CE3E78}" destId="{D22B818E-D29F-4D1F-85C9-2B2E922F60B4}" srcOrd="0" destOrd="0" presId="urn:microsoft.com/office/officeart/2005/8/layout/vList5"/>
    <dgm:cxn modelId="{F794CCFD-E20C-415F-ADE4-F4EF68CA28A2}" srcId="{E31388BD-CBFE-46B1-913E-61DC0BEB527B}" destId="{F650B84B-8C79-40C9-93F1-D39D4DA613FC}" srcOrd="0" destOrd="0" parTransId="{866ACFDA-A0C9-4329-B26A-E76CF64D656F}" sibTransId="{B4F777D2-E18A-4E7A-AA84-E865D6B6DE44}"/>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OPISKELUHUOLTO:</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opiskelu-huoltoryhmä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koulun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pt>
    <dgm:pt modelId="{B032AE27-306A-4C17-8451-484FEEF1C322}" type="pres">
      <dgm:prSet presAssocID="{24A31618-932A-4F67-9E1F-CCCC16B3026B}" presName="centerShape" presStyleLbl="node0" presStyleIdx="0" presStyleCnt="1" custScaleX="169907" custScaleY="155136" custLinFactNeighborX="-1225" custLinFactNeighborY="-6874"/>
      <dgm:spPr/>
    </dgm:pt>
    <dgm:pt modelId="{8DBD9CC9-45F3-4B57-B55A-D18103AE67DA}" type="pres">
      <dgm:prSet presAssocID="{0045D16C-8504-4501-83C9-2DE8A6827931}" presName="parTrans" presStyleLbl="bgSibTrans2D1" presStyleIdx="0" presStyleCnt="7" custScaleX="99411" custLinFactNeighborX="5939" custLinFactNeighborY="-6053"/>
      <dgm:spPr/>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pt>
    <dgm:pt modelId="{4C9DD923-68CD-43C1-B1CC-96577601D724}" type="pres">
      <dgm:prSet presAssocID="{B6EB6ECB-45FC-4217-A498-E1100C431A60}" presName="parTrans" presStyleLbl="bgSibTrans2D1" presStyleIdx="1" presStyleCnt="7" custLinFactNeighborX="5548"/>
      <dgm:spPr/>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pt>
    <dgm:pt modelId="{34D6DE9A-A1AA-4963-B74E-38CF08B4E2B2}" type="pres">
      <dgm:prSet presAssocID="{0EF59DFF-1B0E-43DC-A31C-7872EB6D7139}" presName="parTrans" presStyleLbl="bgSibTrans2D1" presStyleIdx="2" presStyleCnt="7" custLinFactNeighborX="7170" custLinFactNeighborY="2939"/>
      <dgm:spPr/>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pt>
    <dgm:pt modelId="{1D3A9560-DDB2-4024-A8C4-899F78224346}" type="pres">
      <dgm:prSet presAssocID="{7ECD9697-72AB-4F6D-81CB-B5635C72A47F}" presName="parTrans" presStyleLbl="bgSibTrans2D1" presStyleIdx="3" presStyleCnt="7" custLinFactNeighborX="65" custLinFactNeighborY="8070"/>
      <dgm:spPr/>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pt>
    <dgm:pt modelId="{7E29A6A4-1BBF-4FE3-82B3-D9A63EDF04EB}" type="pres">
      <dgm:prSet presAssocID="{974ED54D-A945-4DE5-848E-0ACC318CA956}" presName="parTrans" presStyleLbl="bgSibTrans2D1" presStyleIdx="4" presStyleCnt="7" custLinFactNeighborX="-4545" custLinFactNeighborY="12105"/>
      <dgm:spPr/>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pt>
    <dgm:pt modelId="{AE045FE7-165B-4330-93E9-6C23A373872D}" type="pres">
      <dgm:prSet presAssocID="{23A153E3-B1F9-4A9E-8A4F-2A63C76F9B33}" presName="parTrans" presStyleLbl="bgSibTrans2D1" presStyleIdx="5" presStyleCnt="7" custLinFactNeighborX="-4755"/>
      <dgm:spPr/>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pt>
    <dgm:pt modelId="{2488EE0E-BD0C-4586-A168-EFB351E2F58D}" type="pres">
      <dgm:prSet presAssocID="{9EDF5FB3-0F96-4145-8655-427571ABD79E}" presName="parTrans" presStyleLbl="bgSibTrans2D1" presStyleIdx="6" presStyleCnt="7" custLinFactNeighborX="-3553"/>
      <dgm:spPr/>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pt>
  </dgm:ptLst>
  <dgm:cxnLst>
    <dgm:cxn modelId="{47BB3C04-DA4C-4A00-9318-3A93993F8EFC}" type="presOf" srcId="{0045D16C-8504-4501-83C9-2DE8A6827931}" destId="{8DBD9CC9-45F3-4B57-B55A-D18103AE67DA}"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B4161B22-8B45-4B52-86E1-3ECAFCD15161}" srcId="{24A31618-932A-4F67-9E1F-CCCC16B3026B}" destId="{E2D63065-A5B3-41D7-BE47-A677DF7349A5}" srcOrd="3" destOrd="0" parTransId="{7ECD9697-72AB-4F6D-81CB-B5635C72A47F}" sibTransId="{9063BB81-1415-4C60-8961-F12E739C7A9C}"/>
    <dgm:cxn modelId="{C0B3CF35-B1AA-44FF-B8C3-586BC9E9B5DF}" type="presOf" srcId="{C6475656-0EFD-41D9-92A8-8B13F032CCEA}" destId="{4FDE250D-5B35-42C5-83B2-B6D9791DA657}" srcOrd="0" destOrd="0" presId="urn:microsoft.com/office/officeart/2005/8/layout/radial4"/>
    <dgm:cxn modelId="{64920E39-8964-418F-BDAD-FDABB356F9A4}" srcId="{24A31618-932A-4F67-9E1F-CCCC16B3026B}" destId="{F0ADB58E-115D-4AB3-9A38-9CA5A28AC7F9}" srcOrd="1" destOrd="0" parTransId="{B6EB6ECB-45FC-4217-A498-E1100C431A60}" sibTransId="{110A1A68-8D72-4DBD-9206-FFF17B5B65A2}"/>
    <dgm:cxn modelId="{D190AD65-F7F2-4838-95A3-CBAC2754C22C}" type="presOf" srcId="{56A3072D-C775-4092-A13E-7691E9B5ADA4}" destId="{951B6DFA-E806-433F-B2C6-8409AFEC0A23}"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29B3F281-B179-4429-BA51-AF78FD020589}" srcId="{24A31618-932A-4F67-9E1F-CCCC16B3026B}" destId="{B17D89E9-6C3C-4602-A009-7CAF8234DE35}" srcOrd="6" destOrd="0" parTransId="{9EDF5FB3-0F96-4145-8655-427571ABD79E}" sibTransId="{20A7A9DA-C633-4611-896F-62D3F646450D}"/>
    <dgm:cxn modelId="{22298289-1E6E-4677-8407-883DD961F446}" srcId="{74BDDBFD-4D75-470B-8F62-82365CB218E1}" destId="{24A31618-932A-4F67-9E1F-CCCC16B3026B}" srcOrd="0" destOrd="0" parTransId="{2D8D7AE2-2387-4582-A44C-E4B61F448CD2}" sibTransId="{0344F6B8-AA36-4D56-8BF3-764A292EDEB2}"/>
    <dgm:cxn modelId="{BA9D0992-840D-4C83-ADEB-928988E4AA74}" type="presOf" srcId="{B17D89E9-6C3C-4602-A009-7CAF8234DE35}" destId="{805BB662-037D-4904-8049-3BA032154775}"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CF015ABE-268E-4705-B7EF-40A24FB083AC}" srcId="{24A31618-932A-4F67-9E1F-CCCC16B3026B}" destId="{8A98649B-E634-472F-9E3F-55F85852C598}" srcOrd="5" destOrd="0" parTransId="{23A153E3-B1F9-4A9E-8A4F-2A63C76F9B33}" sibTransId="{B101ABCA-BA46-4FF4-8F93-F83F0DF43AFD}"/>
    <dgm:cxn modelId="{394D1AC5-E349-43E8-AD6D-9818C2D2F146}" type="presOf" srcId="{0EF59DFF-1B0E-43DC-A31C-7872EB6D7139}" destId="{34D6DE9A-A1AA-4963-B74E-38CF08B4E2B2}" srcOrd="0" destOrd="0" presId="urn:microsoft.com/office/officeart/2005/8/layout/radial4"/>
    <dgm:cxn modelId="{425A16C7-53DD-4AD6-B85C-01A93958EA01}" srcId="{24A31618-932A-4F67-9E1F-CCCC16B3026B}" destId="{56A3072D-C775-4092-A13E-7691E9B5ADA4}" srcOrd="4" destOrd="0" parTransId="{974ED54D-A945-4DE5-848E-0ACC318CA956}" sibTransId="{DB7AC2A8-5040-49F4-81EE-AF84AD976E91}"/>
    <dgm:cxn modelId="{7FD907C9-2B4E-4468-B5CD-8AAE6D390C06}" srcId="{24A31618-932A-4F67-9E1F-CCCC16B3026B}" destId="{5EB57B06-686D-49F5-94D9-C9259B151E96}" srcOrd="2" destOrd="0" parTransId="{0EF59DFF-1B0E-43DC-A31C-7872EB6D7139}" sibTransId="{169855FD-DBDC-49BA-96C2-A1BA43D4D725}"/>
    <dgm:cxn modelId="{1566A3CA-38CE-49FE-A168-EEE09DF51085}" type="presOf" srcId="{24A31618-932A-4F67-9E1F-CCCC16B3026B}" destId="{B032AE27-306A-4C17-8451-484FEEF1C322}"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E96183E9-4D04-4141-B0C0-02FFB137E197}" type="presOf" srcId="{E2D63065-A5B3-41D7-BE47-A677DF7349A5}" destId="{D2B5C973-A777-4D2C-A995-4FC4EFFA2A71}" srcOrd="0" destOrd="0" presId="urn:microsoft.com/office/officeart/2005/8/layout/radial4"/>
    <dgm:cxn modelId="{ECA758EF-988A-40AE-A470-1832F4EEAE2E}" type="presOf" srcId="{974ED54D-A945-4DE5-848E-0ACC318CA956}" destId="{7E29A6A4-1BBF-4FE3-82B3-D9A63EDF04EB}"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opiskelu-huoltoryhmä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Oppilas</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AAEBF28E-E68C-40F2-A5C2-95B89165B3E0}">
      <dgm:prSet phldrT="[Teksti]" custT="1"/>
      <dgm:spPr>
        <a:xfrm>
          <a:off x="619594" y="1350321"/>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Nuorisotyön edustaja</a:t>
          </a:r>
        </a:p>
      </dgm:t>
    </dgm:pt>
    <dgm:pt modelId="{B53025FD-83C4-4FE6-9A32-93843F4052C7}" type="parTrans" cxnId="{C388F6EC-220C-4F93-B55E-BD0EDFA89B47}">
      <dgm:prSet/>
      <dgm:spPr>
        <a:xfrm rot="11890261">
          <a:off x="899908" y="1663211"/>
          <a:ext cx="1223523"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1E1506EE-108D-4B6F-B67D-B523BADD4B3B}" type="sibTrans" cxnId="{C388F6EC-220C-4F93-B55E-BD0EDFA89B47}">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Oppilaan-ohjaaja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Rehtori</a:t>
          </a:r>
        </a:p>
        <a:p>
          <a:r>
            <a:rPr lang="fi-FI" sz="1000" b="1" dirty="0">
              <a:solidFill>
                <a:sysClr val="window" lastClr="FFFFFF"/>
              </a:solidFill>
              <a:latin typeface="Calibri"/>
              <a:ea typeface="+mn-ea"/>
              <a:cs typeface="+mn-cs"/>
            </a:rPr>
            <a:t>koollekutsuja</a:t>
          </a: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koulun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Koulun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pt>
    <dgm:pt modelId="{AD18DC50-75A1-46FB-89E5-83CC46DBDA36}" type="pres">
      <dgm:prSet presAssocID="{B5318BA9-877A-4AB6-A7BE-04574B39BA0F}" presName="centerShape" presStyleLbl="node0" presStyleIdx="0" presStyleCnt="1" custScaleX="131723" custLinFactNeighborX="-9064" custLinFactNeighborY="-11464"/>
      <dgm:spPr/>
    </dgm:pt>
    <dgm:pt modelId="{F282B21C-4B3D-4C9F-90C9-A6CF3B131D07}" type="pres">
      <dgm:prSet presAssocID="{8B202883-D5CB-4232-AE9E-CF409E7142DD}" presName="parTrans" presStyleLbl="bgSibTrans2D1" presStyleIdx="0" presStyleCnt="11"/>
      <dgm:spPr/>
    </dgm:pt>
    <dgm:pt modelId="{C94812E5-B9A1-4344-B3ED-CD69F32BB43D}" type="pres">
      <dgm:prSet presAssocID="{3210C587-A79F-4B14-85C0-32020EE9A571}" presName="node" presStyleLbl="node1" presStyleIdx="0" presStyleCnt="11" custScaleX="163069" custScaleY="123415" custRadScaleRad="28985" custRadScaleInc="-253756">
        <dgm:presLayoutVars>
          <dgm:bulletEnabled val="1"/>
        </dgm:presLayoutVars>
      </dgm:prSet>
      <dgm:spPr/>
    </dgm:pt>
    <dgm:pt modelId="{C89A4ADA-747D-434D-8690-4D2CDC9A6637}" type="pres">
      <dgm:prSet presAssocID="{18C4E7E4-A369-4C4C-90B3-397A5C95280F}" presName="parTrans" presStyleLbl="bgSibTrans2D1" presStyleIdx="1" presStyleCnt="11"/>
      <dgm:spPr/>
    </dgm:pt>
    <dgm:pt modelId="{7873E597-61BB-4EC0-BE5B-0D6F1ED2CE00}" type="pres">
      <dgm:prSet presAssocID="{0EC20D2E-7277-42C1-BF4E-8256E8092DB4}" presName="node" presStyleLbl="node1" presStyleIdx="1" presStyleCnt="11" custScaleX="147663" custScaleY="107605" custRadScaleRad="68405" custRadScaleInc="-150810">
        <dgm:presLayoutVars>
          <dgm:bulletEnabled val="1"/>
        </dgm:presLayoutVars>
      </dgm:prSet>
      <dgm:spPr/>
    </dgm:pt>
    <dgm:pt modelId="{887A2A99-3570-4CCD-9AC8-C53B162D27EE}" type="pres">
      <dgm:prSet presAssocID="{B53025FD-83C4-4FE6-9A32-93843F4052C7}" presName="parTrans" presStyleLbl="bgSibTrans2D1" presStyleIdx="2" presStyleCnt="11"/>
      <dgm:spPr/>
    </dgm:pt>
    <dgm:pt modelId="{B223371E-5706-4A91-861A-41710CB5C177}" type="pres">
      <dgm:prSet presAssocID="{AAEBF28E-E68C-40F2-A5C2-95B89165B3E0}" presName="node" presStyleLbl="node1" presStyleIdx="2" presStyleCnt="11" custScaleX="160893" custScaleY="111654" custRadScaleRad="89110" custRadScaleInc="-115152">
        <dgm:presLayoutVars>
          <dgm:bulletEnabled val="1"/>
        </dgm:presLayoutVars>
      </dgm:prSet>
      <dgm:spPr/>
    </dgm:pt>
    <dgm:pt modelId="{45235E6A-162B-4D67-89DC-ED6B5BFF87F1}" type="pres">
      <dgm:prSet presAssocID="{8E7D70E1-8097-42B1-ADC8-4723CF0D0A65}" presName="parTrans" presStyleLbl="bgSibTrans2D1" presStyleIdx="3" presStyleCnt="11"/>
      <dgm:spPr/>
    </dgm:pt>
    <dgm:pt modelId="{FDFE4376-826C-411E-B80A-6224117C7E55}" type="pres">
      <dgm:prSet presAssocID="{927DEB0D-6349-4370-9DA1-755BF6E1B024}" presName="node" presStyleLbl="node1" presStyleIdx="3" presStyleCnt="11" custScaleX="138485" custRadScaleRad="86541" custRadScaleInc="-85015">
        <dgm:presLayoutVars>
          <dgm:bulletEnabled val="1"/>
        </dgm:presLayoutVars>
      </dgm:prSet>
      <dgm:spPr/>
    </dgm:pt>
    <dgm:pt modelId="{717C5A52-0FF9-442A-8F52-045EB98E0F8E}" type="pres">
      <dgm:prSet presAssocID="{8B08F77C-E2C7-4CB8-99B9-75CB84EAB79A}" presName="parTrans" presStyleLbl="bgSibTrans2D1" presStyleIdx="4" presStyleCnt="11"/>
      <dgm:spPr/>
    </dgm:pt>
    <dgm:pt modelId="{2047D292-D952-4ABF-99D8-81C05D897DC8}" type="pres">
      <dgm:prSet presAssocID="{C47505B4-03CA-46C9-8E88-60A6A4D21B89}" presName="node" presStyleLbl="node1" presStyleIdx="4" presStyleCnt="11" custScaleX="130856" custRadScaleRad="98796" custRadScaleInc="-84733">
        <dgm:presLayoutVars>
          <dgm:bulletEnabled val="1"/>
        </dgm:presLayoutVars>
      </dgm:prSet>
      <dgm:spPr/>
    </dgm:pt>
    <dgm:pt modelId="{87386A5E-B447-4A55-9884-0D1D7331E870}" type="pres">
      <dgm:prSet presAssocID="{297F66E7-0C17-4EA9-A3FC-C5B12B87FA8E}" presName="parTrans" presStyleLbl="bgSibTrans2D1" presStyleIdx="5" presStyleCnt="11"/>
      <dgm:spPr/>
    </dgm:pt>
    <dgm:pt modelId="{EEB32633-99E0-4642-8C2A-6F4940C655AE}" type="pres">
      <dgm:prSet presAssocID="{D06A264B-9208-4214-AAF9-6F9064A126A3}" presName="node" presStyleLbl="node1" presStyleIdx="5" presStyleCnt="11" custScaleX="144238" custScaleY="121394" custRadScaleRad="77660" custRadScaleInc="-66932">
        <dgm:presLayoutVars>
          <dgm:bulletEnabled val="1"/>
        </dgm:presLayoutVars>
      </dgm:prSet>
      <dgm:spPr/>
    </dgm:pt>
    <dgm:pt modelId="{D3C5E3CA-DE54-42CC-A22C-09D13ACA9D86}" type="pres">
      <dgm:prSet presAssocID="{2B57D0B4-9511-4C1B-860A-AFD2854D4108}" presName="parTrans" presStyleLbl="bgSibTrans2D1" presStyleIdx="6" presStyleCnt="11"/>
      <dgm:spPr/>
    </dgm:pt>
    <dgm:pt modelId="{7089AEB6-E33E-4188-8A1A-6F5034995673}" type="pres">
      <dgm:prSet presAssocID="{6647868E-B158-468E-AD8D-5CAABB013A73}" presName="node" presStyleLbl="node1" presStyleIdx="6" presStyleCnt="11" custScaleX="139959" custScaleY="103087" custRadScaleRad="97023" custRadScaleInc="-29283">
        <dgm:presLayoutVars>
          <dgm:bulletEnabled val="1"/>
        </dgm:presLayoutVars>
      </dgm:prSet>
      <dgm:spPr/>
    </dgm:pt>
    <dgm:pt modelId="{7E6E5B82-E01E-4151-BBE8-9E095D654786}" type="pres">
      <dgm:prSet presAssocID="{066903EC-E057-47E3-8D0C-35B85BDB410E}" presName="parTrans" presStyleLbl="bgSibTrans2D1" presStyleIdx="7" presStyleCnt="11"/>
      <dgm:spPr/>
    </dgm:pt>
    <dgm:pt modelId="{0F5B77F4-E9C0-45FC-B238-44ABCC335AC0}" type="pres">
      <dgm:prSet presAssocID="{71CB470B-077C-4D2F-A9BF-CA3828E3B2C6}" presName="node" presStyleLbl="node1" presStyleIdx="7" presStyleCnt="11" custScaleX="171209" custScaleY="109309" custRadScaleRad="85196" custRadScaleInc="-7163">
        <dgm:presLayoutVars>
          <dgm:bulletEnabled val="1"/>
        </dgm:presLayoutVars>
      </dgm:prSet>
      <dgm:spPr/>
    </dgm:pt>
    <dgm:pt modelId="{DA17322E-A44E-4D6D-B280-6B429A492CC6}" type="pres">
      <dgm:prSet presAssocID="{7502486B-0651-4E67-9E2A-9B668D348610}" presName="parTrans" presStyleLbl="bgSibTrans2D1" presStyleIdx="8" presStyleCnt="11"/>
      <dgm:spPr/>
    </dgm:pt>
    <dgm:pt modelId="{D2908387-9B1D-4BCB-9DBA-F2F027219340}" type="pres">
      <dgm:prSet presAssocID="{0F5C4683-F557-419A-BE52-6D89EE72CB22}" presName="node" presStyleLbl="node1" presStyleIdx="8" presStyleCnt="11" custScaleX="142270" custScaleY="97528" custRadScaleRad="77827" custRadScaleInc="-4091">
        <dgm:presLayoutVars>
          <dgm:bulletEnabled val="1"/>
        </dgm:presLayoutVars>
      </dgm:prSet>
      <dgm:spPr/>
    </dgm:pt>
    <dgm:pt modelId="{E22A52BD-09F5-4E45-8BA4-EE7D46E95000}" type="pres">
      <dgm:prSet presAssocID="{EC083B0B-3AF5-446D-B962-ACB3CD500D78}" presName="parTrans" presStyleLbl="bgSibTrans2D1" presStyleIdx="9" presStyleCnt="11"/>
      <dgm:spPr/>
    </dgm:pt>
    <dgm:pt modelId="{97490AAC-35FE-4A3B-A95B-A4690D164742}" type="pres">
      <dgm:prSet presAssocID="{22D25219-CC73-4C21-90D1-7CCE355D52CA}" presName="node" presStyleLbl="node1" presStyleIdx="9" presStyleCnt="11" custScaleX="152361" custScaleY="123973" custRadScaleRad="46608" custRadScaleInc="-36423">
        <dgm:presLayoutVars>
          <dgm:bulletEnabled val="1"/>
        </dgm:presLayoutVars>
      </dgm:prSet>
      <dgm:spPr/>
    </dgm:pt>
    <dgm:pt modelId="{727BC296-7D25-473C-A9BF-3382AF63A2C0}" type="pres">
      <dgm:prSet presAssocID="{B8A3E437-585A-4BFA-A01D-F1A48B5BACA9}" presName="parTrans" presStyleLbl="bgSibTrans2D1" presStyleIdx="10" presStyleCnt="11" custLinFactNeighborX="-16992" custLinFactNeighborY="67095"/>
      <dgm:spPr/>
    </dgm:pt>
    <dgm:pt modelId="{093D4842-ACF8-42B0-B4BC-0DDE2176CB9E}" type="pres">
      <dgm:prSet presAssocID="{CE3EB276-CCEB-4E9A-B6BC-86DBAE2E04EE}" presName="node" presStyleLbl="node1" presStyleIdx="10" presStyleCnt="11" custScaleX="166445" custScaleY="117048" custRadScaleRad="31212" custRadScaleInc="97679">
        <dgm:presLayoutVars>
          <dgm:bulletEnabled val="1"/>
        </dgm:presLayoutVars>
      </dgm:prSet>
      <dgm:spPr/>
    </dgm:pt>
  </dgm:ptLst>
  <dgm:cxnLst>
    <dgm:cxn modelId="{05772601-72F3-43AA-8750-0BD75D14257A}" type="presOf" srcId="{C47505B4-03CA-46C9-8E88-60A6A4D21B89}" destId="{2047D292-D952-4ABF-99D8-81C05D897DC8}" srcOrd="0" destOrd="0" presId="urn:microsoft.com/office/officeart/2005/8/layout/radial4"/>
    <dgm:cxn modelId="{9982F402-AE94-4C80-9C91-DD3D75472E4B}" srcId="{B5318BA9-877A-4AB6-A7BE-04574B39BA0F}" destId="{6647868E-B158-468E-AD8D-5CAABB013A73}" srcOrd="6" destOrd="0" parTransId="{2B57D0B4-9511-4C1B-860A-AFD2854D4108}" sibTransId="{57149414-76DB-47EC-8F08-1B70FB44526F}"/>
    <dgm:cxn modelId="{23691415-CD74-468E-8BE7-AEF27F154454}" type="presOf" srcId="{D00E74CB-D854-4B4D-BBEC-C72A3093D8B0}" destId="{EB32B2A6-3B76-4255-8274-67628DF2ED06}"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079DA424-C966-4C17-901C-DE5338820BCE}" type="presOf" srcId="{297F66E7-0C17-4EA9-A3FC-C5B12B87FA8E}" destId="{87386A5E-B447-4A55-9884-0D1D7331E870}" srcOrd="0" destOrd="0" presId="urn:microsoft.com/office/officeart/2005/8/layout/radial4"/>
    <dgm:cxn modelId="{B6EA3529-4901-4282-8B4D-A1CE4F4393DB}" type="presOf" srcId="{EC083B0B-3AF5-446D-B962-ACB3CD500D78}" destId="{E22A52BD-09F5-4E45-8BA4-EE7D46E95000}"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497E6637-A8E8-4F8E-B094-62A47B9AEFEE}" type="presOf" srcId="{71CB470B-077C-4D2F-A9BF-CA3828E3B2C6}" destId="{0F5B77F4-E9C0-45FC-B238-44ABCC335AC0}" srcOrd="0" destOrd="0" presId="urn:microsoft.com/office/officeart/2005/8/layout/radial4"/>
    <dgm:cxn modelId="{7F5E0B3B-83B2-423A-BEDA-78BABC488B60}" srcId="{B5318BA9-877A-4AB6-A7BE-04574B39BA0F}" destId="{71CB470B-077C-4D2F-A9BF-CA3828E3B2C6}" srcOrd="7" destOrd="0" parTransId="{066903EC-E057-47E3-8D0C-35B85BDB410E}" sibTransId="{CB3AA3C9-3517-4F08-A2F0-BAE62F70AE63}"/>
    <dgm:cxn modelId="{98C22562-1DB1-4783-94D7-6E29B4CA4B01}" type="presOf" srcId="{8B08F77C-E2C7-4CB8-99B9-75CB84EAB79A}" destId="{717C5A52-0FF9-442A-8F52-045EB98E0F8E}" srcOrd="0" destOrd="0" presId="urn:microsoft.com/office/officeart/2005/8/layout/radial4"/>
    <dgm:cxn modelId="{0A7A7D42-8C7C-4FE0-A80B-488B9A2579B5}" type="presOf" srcId="{B53025FD-83C4-4FE6-9A32-93843F4052C7}" destId="{887A2A99-3570-4CCD-9AC8-C53B162D27EE}" srcOrd="0" destOrd="0" presId="urn:microsoft.com/office/officeart/2005/8/layout/radial4"/>
    <dgm:cxn modelId="{920A7568-A573-4B39-9E7A-B192A85B75D9}" type="presOf" srcId="{2B57D0B4-9511-4C1B-860A-AFD2854D4108}" destId="{D3C5E3CA-DE54-42CC-A22C-09D13ACA9D86}"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39F2FE4E-AC49-4713-B637-DA50D30457C3}" type="presOf" srcId="{8B202883-D5CB-4232-AE9E-CF409E7142DD}" destId="{F282B21C-4B3D-4C9F-90C9-A6CF3B131D07}" srcOrd="0" destOrd="0" presId="urn:microsoft.com/office/officeart/2005/8/layout/radial4"/>
    <dgm:cxn modelId="{C7A8ED52-30D3-4550-BBB9-A4121C2C31F4}" type="presOf" srcId="{8E7D70E1-8097-42B1-ADC8-4723CF0D0A65}" destId="{45235E6A-162B-4D67-89DC-ED6B5BFF87F1}" srcOrd="0" destOrd="0" presId="urn:microsoft.com/office/officeart/2005/8/layout/radial4"/>
    <dgm:cxn modelId="{54332155-F8B9-4103-9018-0E40D7B59419}" srcId="{B5318BA9-877A-4AB6-A7BE-04574B39BA0F}" destId="{C47505B4-03CA-46C9-8E88-60A6A4D21B89}" srcOrd="4" destOrd="0" parTransId="{8B08F77C-E2C7-4CB8-99B9-75CB84EAB79A}" sibTransId="{FE70B465-8735-4E28-B757-4BCF6FD6875B}"/>
    <dgm:cxn modelId="{E0A6F078-0D21-466F-AA96-81401203B330}" type="presOf" srcId="{6647868E-B158-468E-AD8D-5CAABB013A73}" destId="{7089AEB6-E33E-4188-8A1A-6F5034995673}"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48148E7D-5BCF-430A-A8EA-5008538CF8FF}" type="presOf" srcId="{18C4E7E4-A369-4C4C-90B3-397A5C95280F}" destId="{C89A4ADA-747D-434D-8690-4D2CDC9A6637}"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2A47A991-1170-4DFC-A95D-938F06A33DBE}" srcId="{B5318BA9-877A-4AB6-A7BE-04574B39BA0F}" destId="{CE3EB276-CCEB-4E9A-B6BC-86DBAE2E04EE}" srcOrd="10" destOrd="0" parTransId="{B8A3E437-585A-4BFA-A01D-F1A48B5BACA9}" sibTransId="{049336AC-99E7-40FB-9C20-5DB2098B1882}"/>
    <dgm:cxn modelId="{FDF25B97-9EF8-46D9-91E2-EDFECEF4CAE0}" type="presOf" srcId="{7502486B-0651-4E67-9E2A-9B668D348610}" destId="{DA17322E-A44E-4D6D-B280-6B429A492CC6}"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E25681AD-28F7-4367-90E9-A5618F128BCD}" srcId="{B5318BA9-877A-4AB6-A7BE-04574B39BA0F}" destId="{927DEB0D-6349-4370-9DA1-755BF6E1B024}" srcOrd="3" destOrd="0" parTransId="{8E7D70E1-8097-42B1-ADC8-4723CF0D0A65}" sibTransId="{EE08101E-98AD-42D5-8C81-AF81CC4BCD3E}"/>
    <dgm:cxn modelId="{1E4B25B3-C3E2-4AC9-A5BF-146999571E52}" type="presOf" srcId="{0EC20D2E-7277-42C1-BF4E-8256E8092DB4}" destId="{7873E597-61BB-4EC0-BE5B-0D6F1ED2CE00}" srcOrd="0" destOrd="0" presId="urn:microsoft.com/office/officeart/2005/8/layout/radial4"/>
    <dgm:cxn modelId="{58E7E9C5-031D-4CD1-8239-5AE4C33990F9}" type="presOf" srcId="{AAEBF28E-E68C-40F2-A5C2-95B89165B3E0}" destId="{B223371E-5706-4A91-861A-41710CB5C177}" srcOrd="0" destOrd="0" presId="urn:microsoft.com/office/officeart/2005/8/layout/radial4"/>
    <dgm:cxn modelId="{5710BFC6-3A1B-4649-A301-E6E28D687DBD}" srcId="{B5318BA9-877A-4AB6-A7BE-04574B39BA0F}" destId="{22D25219-CC73-4C21-90D1-7CCE355D52CA}" srcOrd="9" destOrd="0" parTransId="{EC083B0B-3AF5-446D-B962-ACB3CD500D78}" sibTransId="{A4B557E4-1641-4212-84ED-81401E6622D9}"/>
    <dgm:cxn modelId="{9AE1B0D4-A619-4B89-82A8-1F08F55D2910}" type="presOf" srcId="{0F5C4683-F557-419A-BE52-6D89EE72CB22}" destId="{D2908387-9B1D-4BCB-9DBA-F2F027219340}"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C388F6EC-220C-4F93-B55E-BD0EDFA89B47}" srcId="{B5318BA9-877A-4AB6-A7BE-04574B39BA0F}" destId="{AAEBF28E-E68C-40F2-A5C2-95B89165B3E0}" srcOrd="2" destOrd="0" parTransId="{B53025FD-83C4-4FE6-9A32-93843F4052C7}" sibTransId="{1E1506EE-108D-4B6F-B67D-B523BADD4B3B}"/>
    <dgm:cxn modelId="{D79AA0EE-0280-45EA-8CC9-84AAE023F633}" srcId="{B5318BA9-877A-4AB6-A7BE-04574B39BA0F}" destId="{0F5C4683-F557-419A-BE52-6D89EE72CB22}" srcOrd="8" destOrd="0" parTransId="{7502486B-0651-4E67-9E2A-9B668D348610}" sibTransId="{02EABAF6-E580-4500-9D93-F8AA67AA6EE0}"/>
    <dgm:cxn modelId="{6F8715F2-DE1C-485E-B795-C2236BC29E9A}" srcId="{B5318BA9-877A-4AB6-A7BE-04574B39BA0F}" destId="{0EC20D2E-7277-42C1-BF4E-8256E8092DB4}" srcOrd="1" destOrd="0" parTransId="{18C4E7E4-A369-4C4C-90B3-397A5C95280F}" sibTransId="{BA1FAF10-A608-4A65-93C4-A6881792166B}"/>
    <dgm:cxn modelId="{0C0B52F4-2AEC-44FC-B250-FC22AD6E9013}" type="presOf" srcId="{3210C587-A79F-4B14-85C0-32020EE9A571}" destId="{C94812E5-B9A1-4344-B3ED-CD69F32BB43D}" srcOrd="0" destOrd="0" presId="urn:microsoft.com/office/officeart/2005/8/layout/radial4"/>
    <dgm:cxn modelId="{48D622FF-F384-40A4-9397-6B8918478940}" srcId="{B5318BA9-877A-4AB6-A7BE-04574B39BA0F}" destId="{D06A264B-9208-4214-AAF9-6F9064A126A3}" srcOrd="5" destOrd="0" parTransId="{297F66E7-0C17-4EA9-A3FC-C5B12B87FA8E}" sibTransId="{6A39603D-89D0-4383-B580-1F73BB5477D8}"/>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257C0B68-D811-4621-8206-2EAD99036F3D}" type="presParOf" srcId="{EB32B2A6-3B76-4255-8274-67628DF2ED06}" destId="{887A2A99-3570-4CCD-9AC8-C53B162D27EE}" srcOrd="5" destOrd="0" presId="urn:microsoft.com/office/officeart/2005/8/layout/radial4"/>
    <dgm:cxn modelId="{5A8F3C5B-4D50-4C6B-93FF-0AB269F34148}" type="presParOf" srcId="{EB32B2A6-3B76-4255-8274-67628DF2ED06}" destId="{B223371E-5706-4A91-861A-41710CB5C177}" srcOrd="6" destOrd="0" presId="urn:microsoft.com/office/officeart/2005/8/layout/radial4"/>
    <dgm:cxn modelId="{B9383061-42C7-4B25-AE01-A4F1B22FF2E1}" type="presParOf" srcId="{EB32B2A6-3B76-4255-8274-67628DF2ED06}" destId="{45235E6A-162B-4D67-89DC-ED6B5BFF87F1}" srcOrd="7" destOrd="0" presId="urn:microsoft.com/office/officeart/2005/8/layout/radial4"/>
    <dgm:cxn modelId="{0C93BFF7-4974-4C5C-B2C1-AE390F41D07A}" type="presParOf" srcId="{EB32B2A6-3B76-4255-8274-67628DF2ED06}" destId="{FDFE4376-826C-411E-B80A-6224117C7E55}" srcOrd="8" destOrd="0" presId="urn:microsoft.com/office/officeart/2005/8/layout/radial4"/>
    <dgm:cxn modelId="{D7A2631D-1B9B-41C7-8117-881DAE2CC846}" type="presParOf" srcId="{EB32B2A6-3B76-4255-8274-67628DF2ED06}" destId="{717C5A52-0FF9-442A-8F52-045EB98E0F8E}" srcOrd="9" destOrd="0" presId="urn:microsoft.com/office/officeart/2005/8/layout/radial4"/>
    <dgm:cxn modelId="{093E5E43-40DB-488D-8CEF-0AE2F051268D}" type="presParOf" srcId="{EB32B2A6-3B76-4255-8274-67628DF2ED06}" destId="{2047D292-D952-4ABF-99D8-81C05D897DC8}" srcOrd="10" destOrd="0" presId="urn:microsoft.com/office/officeart/2005/8/layout/radial4"/>
    <dgm:cxn modelId="{C301F4F4-8A79-4111-9199-A14AA909B2CD}" type="presParOf" srcId="{EB32B2A6-3B76-4255-8274-67628DF2ED06}" destId="{87386A5E-B447-4A55-9884-0D1D7331E870}" srcOrd="11" destOrd="0" presId="urn:microsoft.com/office/officeart/2005/8/layout/radial4"/>
    <dgm:cxn modelId="{B5EB2309-63BB-4D48-8496-65EEB1B8352E}" type="presParOf" srcId="{EB32B2A6-3B76-4255-8274-67628DF2ED06}" destId="{EEB32633-99E0-4642-8C2A-6F4940C655AE}" srcOrd="12" destOrd="0" presId="urn:microsoft.com/office/officeart/2005/8/layout/radial4"/>
    <dgm:cxn modelId="{EF665AE1-078E-4CDE-8A12-C6642DB8602E}" type="presParOf" srcId="{EB32B2A6-3B76-4255-8274-67628DF2ED06}" destId="{D3C5E3CA-DE54-42CC-A22C-09D13ACA9D86}" srcOrd="13" destOrd="0" presId="urn:microsoft.com/office/officeart/2005/8/layout/radial4"/>
    <dgm:cxn modelId="{BE019CED-0FCA-4511-81FA-4C595C1036E1}" type="presParOf" srcId="{EB32B2A6-3B76-4255-8274-67628DF2ED06}" destId="{7089AEB6-E33E-4188-8A1A-6F5034995673}" srcOrd="14" destOrd="0" presId="urn:microsoft.com/office/officeart/2005/8/layout/radial4"/>
    <dgm:cxn modelId="{0A0D4168-8CA1-4DFC-801B-355BFC1E1ACF}" type="presParOf" srcId="{EB32B2A6-3B76-4255-8274-67628DF2ED06}" destId="{7E6E5B82-E01E-4151-BBE8-9E095D654786}" srcOrd="15" destOrd="0" presId="urn:microsoft.com/office/officeart/2005/8/layout/radial4"/>
    <dgm:cxn modelId="{EF7F6081-994A-4FB0-B59C-EF3C52F6514D}" type="presParOf" srcId="{EB32B2A6-3B76-4255-8274-67628DF2ED06}" destId="{0F5B77F4-E9C0-45FC-B238-44ABCC335AC0}" srcOrd="16" destOrd="0" presId="urn:microsoft.com/office/officeart/2005/8/layout/radial4"/>
    <dgm:cxn modelId="{B45F2709-25D9-4AE1-BA5D-1BF5CBE1FB8F}" type="presParOf" srcId="{EB32B2A6-3B76-4255-8274-67628DF2ED06}" destId="{DA17322E-A44E-4D6D-B280-6B429A492CC6}" srcOrd="17" destOrd="0" presId="urn:microsoft.com/office/officeart/2005/8/layout/radial4"/>
    <dgm:cxn modelId="{DEEA5619-84D6-4A39-A2D4-14691905DBC8}" type="presParOf" srcId="{EB32B2A6-3B76-4255-8274-67628DF2ED06}" destId="{D2908387-9B1D-4BCB-9DBA-F2F027219340}" srcOrd="18" destOrd="0" presId="urn:microsoft.com/office/officeart/2005/8/layout/radial4"/>
    <dgm:cxn modelId="{E85697C0-C0BC-461C-95BB-ED05C381850B}" type="presParOf" srcId="{EB32B2A6-3B76-4255-8274-67628DF2ED06}" destId="{E22A52BD-09F5-4E45-8BA4-EE7D46E95000}" srcOrd="19" destOrd="0" presId="urn:microsoft.com/office/officeart/2005/8/layout/radial4"/>
    <dgm:cxn modelId="{48A330CC-1513-41C5-AFF0-5759918FA387}" type="presParOf" srcId="{EB32B2A6-3B76-4255-8274-67628DF2ED06}" destId="{97490AAC-35FE-4A3B-A95B-A4690D164742}" srcOrd="20" destOrd="0" presId="urn:microsoft.com/office/officeart/2005/8/layout/radial4"/>
    <dgm:cxn modelId="{00AF3927-65F6-4A89-9A3C-BF1EDEC89BC2}" type="presParOf" srcId="{EB32B2A6-3B76-4255-8274-67628DF2ED06}" destId="{727BC296-7D25-473C-A9BF-3382AF63A2C0}" srcOrd="21" destOrd="0" presId="urn:microsoft.com/office/officeart/2005/8/layout/radial4"/>
    <dgm:cxn modelId="{AA3F3AD1-6AB9-43E8-BFCC-5A81BE0CB25F}" type="presParOf" srcId="{EB32B2A6-3B76-4255-8274-67628DF2ED06}" destId="{093D4842-ACF8-42B0-B4BC-0DDE2176CB9E}" srcOrd="2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Kouluterveyden-huollon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Kouluterveyden-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oppilaasta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oppilaan ja tarvittaessa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oppilas/huoltajat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a:latin typeface="+mj-lt"/>
            <a:cs typeface="Times New Roman" panose="02020603050405020304" pitchFamily="18" charset="0"/>
          </a:endParaRPr>
        </a:p>
        <a:p>
          <a:r>
            <a:rPr lang="fi-FI" sz="900" dirty="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opiskeluhuoltokertomuksen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oppilaan/huoltajan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pt>
    <dgm:pt modelId="{9F07B888-074C-4FDB-A3A9-3E60C48E166B}" type="pres">
      <dgm:prSet presAssocID="{D7A08CAD-0E9A-44C2-B1B5-6ADC06AD77C8}" presName="composite" presStyleCnt="0"/>
      <dgm:spPr/>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pt>
    <dgm:pt modelId="{5A5EF0EA-C5BC-48D2-9923-DECC04E0B762}" type="pres">
      <dgm:prSet presAssocID="{14D9CF6D-90DD-49D8-81DF-8457F4DF8510}" presName="sp" presStyleCnt="0"/>
      <dgm:spPr/>
    </dgm:pt>
    <dgm:pt modelId="{BA76ED46-7089-4E38-8F97-FDC00B0BA50A}" type="pres">
      <dgm:prSet presAssocID="{77AF8B9B-E34D-4414-B025-08C6B86568A6}" presName="composite" presStyleCnt="0"/>
      <dgm:spPr/>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pt>
    <dgm:pt modelId="{33759480-116E-48C0-8439-497032D888FF}" type="pres">
      <dgm:prSet presAssocID="{9C1B93BF-0BB3-4F31-94B5-747D5C3FDC22}" presName="sp" presStyleCnt="0"/>
      <dgm:spPr/>
    </dgm:pt>
    <dgm:pt modelId="{DB90214C-1C4E-422E-84ED-D4E7F432D9F7}" type="pres">
      <dgm:prSet presAssocID="{E129BBF2-AC5D-470F-83EC-2C10347D834B}" presName="composite" presStyleCnt="0"/>
      <dgm:spPr/>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pt>
    <dgm:pt modelId="{4E043EFD-83B5-4435-AFCA-34110077808F}" type="pres">
      <dgm:prSet presAssocID="{E129BBF2-AC5D-470F-83EC-2C10347D834B}" presName="descendantText" presStyleLbl="alignAcc1" presStyleIdx="2" presStyleCnt="4">
        <dgm:presLayoutVars>
          <dgm:bulletEnabled val="1"/>
        </dgm:presLayoutVars>
      </dgm:prSet>
      <dgm:spPr/>
    </dgm:pt>
    <dgm:pt modelId="{67494014-187C-4217-BD2D-8833104E6304}" type="pres">
      <dgm:prSet presAssocID="{D9D19AB9-B659-4963-87EA-8E0ACD1758C2}" presName="sp" presStyleCnt="0"/>
      <dgm:spPr/>
    </dgm:pt>
    <dgm:pt modelId="{51120B8A-400C-4279-A806-75BA6D05CE17}" type="pres">
      <dgm:prSet presAssocID="{E07187A6-4003-4CA4-9343-153AAC146F0F}" presName="composite" presStyleCnt="0"/>
      <dgm:spPr/>
    </dgm:pt>
    <dgm:pt modelId="{C851FF54-F0E1-46D3-A557-63EE01A19E4F}" type="pres">
      <dgm:prSet presAssocID="{E07187A6-4003-4CA4-9343-153AAC146F0F}" presName="parentText" presStyleLbl="alignNode1" presStyleIdx="3" presStyleCnt="4">
        <dgm:presLayoutVars>
          <dgm:chMax val="1"/>
          <dgm:bulletEnabled val="1"/>
        </dgm:presLayoutVars>
      </dgm:prSet>
      <dgm:spPr/>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pt>
  </dgm:ptLst>
  <dgm:cxnLst>
    <dgm:cxn modelId="{00F2CF02-887D-4934-8EF1-E5762EECAC6A}" srcId="{2132505E-7FAC-4327-8F65-A7D9B4AC0E27}" destId="{D7A08CAD-0E9A-44C2-B1B5-6ADC06AD77C8}" srcOrd="0" destOrd="0" parTransId="{CB2FE4BD-A4C3-4CFF-B153-32CFFCECAA72}" sibTransId="{14D9CF6D-90DD-49D8-81DF-8457F4DF8510}"/>
    <dgm:cxn modelId="{6620900B-A3F8-425F-92A9-6D61CF17A800}" srcId="{E07187A6-4003-4CA4-9343-153AAC146F0F}" destId="{2916C969-0801-4D72-86B8-6E23B0148C5D}" srcOrd="1" destOrd="0" parTransId="{EC98BF8E-8951-4EA9-BCC2-12D471E6CE64}" sibTransId="{97D7BA9D-F8FF-47A7-9735-51A839707F5B}"/>
    <dgm:cxn modelId="{1879B112-A9F5-402F-A323-BA0C39B62B3B}" srcId="{E07187A6-4003-4CA4-9343-153AAC146F0F}" destId="{21D22935-3205-41D3-9200-14CD048D90C3}" srcOrd="0" destOrd="0" parTransId="{6A093281-7254-4EA8-8B27-F7616AD8C320}" sibTransId="{D974658A-1219-4867-80DF-36992295D6D8}"/>
    <dgm:cxn modelId="{8DE6FC39-86D1-499A-919B-A92E9250617F}" type="presOf" srcId="{A8AE9025-AFA3-444C-A719-06F2C38DC790}" destId="{B2766ACB-17B2-47D6-A559-BD0D197C32F7}" srcOrd="0" destOrd="0" presId="urn:microsoft.com/office/officeart/2005/8/layout/chevron2"/>
    <dgm:cxn modelId="{74A6683A-AA45-4DEF-8519-91FA6AEEE7DB}" type="presOf" srcId="{F466A571-359A-424F-A60D-E1B659CADBE1}" destId="{4E043EFD-83B5-4435-AFCA-34110077808F}" srcOrd="0" destOrd="0"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1036935C-DAE6-428B-BBC9-6099C928D10E}" type="presOf" srcId="{830FCEC6-2DC2-405A-B037-13F6F7F8BB60}" destId="{B2766ACB-17B2-47D6-A559-BD0D197C32F7}" srcOrd="0" destOrd="1" presId="urn:microsoft.com/office/officeart/2005/8/layout/chevron2"/>
    <dgm:cxn modelId="{F6748661-FE39-45C9-B1D9-AE544DE20C3A}" type="presOf" srcId="{8F8A8259-E952-45FC-A503-243E848122EE}" destId="{A167B3E7-54B1-4A9F-9473-2A2691C46593}" srcOrd="0" destOrd="3" presId="urn:microsoft.com/office/officeart/2005/8/layout/chevron2"/>
    <dgm:cxn modelId="{2EE5B170-7275-4257-B813-C075A06D54BA}" type="presOf" srcId="{8C0F1495-91B9-4C2C-A929-67D978392A2E}" destId="{4E043EFD-83B5-4435-AFCA-34110077808F}" srcOrd="0" destOrd="2" presId="urn:microsoft.com/office/officeart/2005/8/layout/chevron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3E5B55A-CBB5-4BD4-8731-0D5AD227756E}" srcId="{2132505E-7FAC-4327-8F65-A7D9B4AC0E27}" destId="{77AF8B9B-E34D-4414-B025-08C6B86568A6}" srcOrd="1" destOrd="0" parTransId="{D5BA72D5-44CF-4FDF-9032-5091CB242207}" sibTransId="{9C1B93BF-0BB3-4F31-94B5-747D5C3FDC22}"/>
    <dgm:cxn modelId="{6D0FF089-44D8-4818-9D28-613B33D4A2FA}" srcId="{D7A08CAD-0E9A-44C2-B1B5-6ADC06AD77C8}" destId="{A8AE9025-AFA3-444C-A719-06F2C38DC790}" srcOrd="0" destOrd="0" parTransId="{55BE8764-EB12-43A7-9E37-1696895135B3}" sibTransId="{D4BC4471-242E-4894-A67A-C598BF83D1ED}"/>
    <dgm:cxn modelId="{5E8DF69C-9DFF-495F-B480-80CF684EC936}" type="presOf" srcId="{2132505E-7FAC-4327-8F65-A7D9B4AC0E27}" destId="{431DA3FC-F6B1-45EE-AAD7-F6D8923DB6BD}" srcOrd="0" destOrd="0" presId="urn:microsoft.com/office/officeart/2005/8/layout/chevron2"/>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9457DFA5-903C-4167-935D-00635169FE50}" type="presOf" srcId="{3104B56E-C6F9-4E07-AD2C-116C3CAC2DF4}" destId="{4E043EFD-83B5-4435-AFCA-34110077808F}" srcOrd="0" destOrd="1" presId="urn:microsoft.com/office/officeart/2005/8/layout/chevron2"/>
    <dgm:cxn modelId="{8E2A1BAD-149B-483D-A97E-B052149B7681}" type="presOf" srcId="{426EE778-34D3-4889-94FD-356353438F57}" destId="{A167B3E7-54B1-4A9F-9473-2A2691C46593}" srcOrd="0" destOrd="1" presId="urn:microsoft.com/office/officeart/2005/8/layout/chevron2"/>
    <dgm:cxn modelId="{CAB8EAB8-2A93-4084-AA05-DDE9280EC987}" type="presOf" srcId="{E129BBF2-AC5D-470F-83EC-2C10347D834B}" destId="{99D5B6B1-D4A7-465E-B7B4-C71DC25E3254}"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45E71AC7-314A-4766-9DC1-4757021395EE}" type="presOf" srcId="{77AF8B9B-E34D-4414-B025-08C6B86568A6}" destId="{7EF90132-C0F6-4ECE-9187-5F8FAE380DE9}"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AD6B7DD1-D9B2-426D-9C58-C52EBB1D618B}" srcId="{77AF8B9B-E34D-4414-B025-08C6B86568A6}" destId="{426EE778-34D3-4889-94FD-356353438F57}" srcOrd="1" destOrd="0" parTransId="{8AB4FDE9-E0F7-450B-AB52-B6F613FF0639}" sibTransId="{B943A3C6-0868-41AE-9794-7C295A3A197F}"/>
    <dgm:cxn modelId="{57DBF2D1-77C0-4B0D-AADA-C8ACFF9CD89D}" type="presOf" srcId="{2916C969-0801-4D72-86B8-6E23B0148C5D}" destId="{77BBFCA3-68D4-41EC-8794-92551296F0ED}" srcOrd="0" destOrd="1"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020783E1-148B-4D6F-AE30-3E7F682599D7}" srcId="{77AF8B9B-E34D-4414-B025-08C6B86568A6}" destId="{0259AC03-FCCA-4B36-A21D-2C69F3F5BD9E}" srcOrd="2" destOrd="0" parTransId="{5E1BE763-A27A-4E03-B6F5-EA2E69DB7014}" sibTransId="{54AE68DD-F842-4078-B95B-DA8034CF6BF2}"/>
    <dgm:cxn modelId="{40EA4AE2-AFF9-4DD3-A5C4-5206EA6D3539}" srcId="{E129BBF2-AC5D-470F-83EC-2C10347D834B}" destId="{3104B56E-C6F9-4E07-AD2C-116C3CAC2DF4}" srcOrd="1" destOrd="0" parTransId="{7292E9F2-33AE-4324-B9E4-8034FE35F192}" sibTransId="{8DCD8630-7F27-48FD-8C7B-DEC01191E063}"/>
    <dgm:cxn modelId="{55D227E9-7F94-4071-8E19-9FE0FC245409}" type="presOf" srcId="{D7A08CAD-0E9A-44C2-B1B5-6ADC06AD77C8}" destId="{A158D3B4-02C5-42EC-9F88-54B665BA8A8D}" srcOrd="0" destOrd="0" presId="urn:microsoft.com/office/officeart/2005/8/layout/chevron2"/>
    <dgm:cxn modelId="{C30246ED-7A5E-4DCB-BE9D-C77DC041BA84}" srcId="{77AF8B9B-E34D-4414-B025-08C6B86568A6}" destId="{8F8A8259-E952-45FC-A503-243E848122EE}" srcOrd="3" destOrd="0" parTransId="{DDE4D5B8-D52A-4DE5-9FE0-EB5CC55496F5}" sibTransId="{6BB73642-34E1-4892-8E21-1701FB62409D}"/>
    <dgm:cxn modelId="{594D81F4-696C-4615-99E2-092959817235}" type="presOf" srcId="{21D22935-3205-41D3-9200-14CD048D90C3}" destId="{77BBFCA3-68D4-41EC-8794-92551296F0ED}"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 Unicefin lapsiystävällinen kunta -prosessi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Kouluyhteisön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kouluyhteisössä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Koulukohtainen opiskeluhuoltoryhmä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YHTEISÖLLINEN OPISKELUHUOLTO:</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ENSISIJAISTA</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EHKÄISEVÄÄ</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yhteisöllinen opiskelu-huoltoryhmä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yhteistyö koulun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14869" y="2019165"/>
          <a:ext cx="1026239" cy="779089"/>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Yhteisöllinen opiskelu-huoltoryhmä</a:t>
          </a:r>
        </a:p>
      </dsp:txBody>
      <dsp:txXfrm>
        <a:off x="1665158" y="2133260"/>
        <a:ext cx="725661" cy="550899"/>
      </dsp:txXfrm>
    </dsp:sp>
    <dsp:sp modelId="{F282B21C-4B3D-4C9F-90C9-A6CF3B131D07}">
      <dsp:nvSpPr>
        <dsp:cNvPr id="0" name=""/>
        <dsp:cNvSpPr/>
      </dsp:nvSpPr>
      <dsp:spPr>
        <a:xfrm rot="5690728">
          <a:off x="1727071" y="2958828"/>
          <a:ext cx="489744"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06601" y="3044622"/>
          <a:ext cx="889316" cy="538447"/>
        </a:xfrm>
        <a:prstGeom prst="roundRect">
          <a:avLst>
            <a:gd name="adj" fmla="val 10000"/>
          </a:avLst>
        </a:prstGeom>
        <a:solidFill>
          <a:srgbClr val="0083C8"/>
        </a:solidFill>
        <a:ln w="28575" cap="flat" cmpd="sng" algn="in">
          <a:solidFill>
            <a:srgbClr val="FFFFFF"/>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ysClr val="window" lastClr="FFFFFF"/>
              </a:solidFill>
              <a:latin typeface="Calibri"/>
              <a:ea typeface="+mn-ea"/>
              <a:cs typeface="+mn-cs"/>
            </a:rPr>
            <a:t>Oppilas</a:t>
          </a:r>
        </a:p>
      </dsp:txBody>
      <dsp:txXfrm>
        <a:off x="1522372" y="3060393"/>
        <a:ext cx="857774" cy="506905"/>
      </dsp:txXfrm>
    </dsp:sp>
    <dsp:sp modelId="{C89A4ADA-747D-434D-8690-4D2CDC9A6637}">
      <dsp:nvSpPr>
        <dsp:cNvPr id="0" name=""/>
        <dsp:cNvSpPr/>
      </dsp:nvSpPr>
      <dsp:spPr>
        <a:xfrm rot="8892126">
          <a:off x="902014" y="2763998"/>
          <a:ext cx="747668"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5472" y="2837266"/>
          <a:ext cx="805298" cy="46946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Huoltaja</a:t>
          </a:r>
        </a:p>
      </dsp:txBody>
      <dsp:txXfrm>
        <a:off x="569222" y="2851016"/>
        <a:ext cx="777798" cy="441969"/>
      </dsp:txXfrm>
    </dsp:sp>
    <dsp:sp modelId="{887A2A99-3570-4CCD-9AC8-C53B162D27EE}">
      <dsp:nvSpPr>
        <dsp:cNvPr id="0" name=""/>
        <dsp:cNvSpPr/>
      </dsp:nvSpPr>
      <dsp:spPr>
        <a:xfrm rot="10972140">
          <a:off x="588075" y="2247514"/>
          <a:ext cx="877454"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223371E-5706-4A91-861A-41710CB5C177}">
      <dsp:nvSpPr>
        <dsp:cNvPr id="0" name=""/>
        <dsp:cNvSpPr/>
      </dsp:nvSpPr>
      <dsp:spPr>
        <a:xfrm>
          <a:off x="149900" y="2093008"/>
          <a:ext cx="877449" cy="48713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Nuorisotyön edustaja</a:t>
          </a:r>
        </a:p>
      </dsp:txBody>
      <dsp:txXfrm>
        <a:off x="164168" y="2107276"/>
        <a:ext cx="848913" cy="458599"/>
      </dsp:txXfrm>
    </dsp:sp>
    <dsp:sp modelId="{45235E6A-162B-4D67-89DC-ED6B5BFF87F1}">
      <dsp:nvSpPr>
        <dsp:cNvPr id="0" name=""/>
        <dsp:cNvSpPr/>
      </dsp:nvSpPr>
      <dsp:spPr>
        <a:xfrm rot="12858176">
          <a:off x="930569" y="1803034"/>
          <a:ext cx="744726"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617711" y="1486057"/>
          <a:ext cx="755245" cy="436289"/>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630489" y="1498835"/>
        <a:ext cx="729689" cy="410733"/>
      </dsp:txXfrm>
    </dsp:sp>
    <dsp:sp modelId="{717C5A52-0FF9-442A-8F52-045EB98E0F8E}">
      <dsp:nvSpPr>
        <dsp:cNvPr id="0" name=""/>
        <dsp:cNvSpPr/>
      </dsp:nvSpPr>
      <dsp:spPr>
        <a:xfrm rot="14450183">
          <a:off x="1033304" y="1437355"/>
          <a:ext cx="1029155"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940305" y="880885"/>
          <a:ext cx="713639" cy="43628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Oppilaan-ohjaaja</a:t>
          </a:r>
        </a:p>
      </dsp:txBody>
      <dsp:txXfrm>
        <a:off x="953083" y="893663"/>
        <a:ext cx="688083" cy="410733"/>
      </dsp:txXfrm>
    </dsp:sp>
    <dsp:sp modelId="{87386A5E-B447-4A55-9884-0D1D7331E870}">
      <dsp:nvSpPr>
        <dsp:cNvPr id="0" name=""/>
        <dsp:cNvSpPr/>
      </dsp:nvSpPr>
      <dsp:spPr>
        <a:xfrm rot="16417189">
          <a:off x="1719890" y="1509782"/>
          <a:ext cx="715886" cy="222040"/>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707123" y="998758"/>
          <a:ext cx="786619" cy="529629"/>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Rehtori</a:t>
          </a:r>
        </a:p>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koollekutsuja</a:t>
          </a:r>
        </a:p>
      </dsp:txBody>
      <dsp:txXfrm>
        <a:off x="1722635" y="1014270"/>
        <a:ext cx="755595" cy="498605"/>
      </dsp:txXfrm>
    </dsp:sp>
    <dsp:sp modelId="{D3C5E3CA-DE54-42CC-A22C-09D13ACA9D86}">
      <dsp:nvSpPr>
        <dsp:cNvPr id="0" name=""/>
        <dsp:cNvSpPr/>
      </dsp:nvSpPr>
      <dsp:spPr>
        <a:xfrm rot="17963734">
          <a:off x="1940959" y="1318077"/>
          <a:ext cx="1277826"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511832" y="647564"/>
          <a:ext cx="763283" cy="44975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Kuraattori</a:t>
          </a:r>
        </a:p>
      </dsp:txBody>
      <dsp:txXfrm>
        <a:off x="2525005" y="660737"/>
        <a:ext cx="736937" cy="423412"/>
      </dsp:txXfrm>
    </dsp:sp>
    <dsp:sp modelId="{7E6E5B82-E01E-4151-BBE8-9E095D654786}">
      <dsp:nvSpPr>
        <dsp:cNvPr id="0" name=""/>
        <dsp:cNvSpPr/>
      </dsp:nvSpPr>
      <dsp:spPr>
        <a:xfrm rot="19491589">
          <a:off x="2351037" y="1639984"/>
          <a:ext cx="1222758"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995514" y="1160655"/>
          <a:ext cx="933709" cy="47690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3009482" y="1174623"/>
        <a:ext cx="905773" cy="448968"/>
      </dsp:txXfrm>
    </dsp:sp>
    <dsp:sp modelId="{DA17322E-A44E-4D6D-B280-6B429A492CC6}">
      <dsp:nvSpPr>
        <dsp:cNvPr id="0" name=""/>
        <dsp:cNvSpPr/>
      </dsp:nvSpPr>
      <dsp:spPr>
        <a:xfrm rot="20622202">
          <a:off x="2550899" y="1964732"/>
          <a:ext cx="1231923"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370132" y="1690155"/>
          <a:ext cx="775887" cy="42550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Psykologi</a:t>
          </a:r>
        </a:p>
      </dsp:txBody>
      <dsp:txXfrm>
        <a:off x="3382595" y="1702618"/>
        <a:ext cx="750961" cy="400578"/>
      </dsp:txXfrm>
    </dsp:sp>
    <dsp:sp modelId="{E22A52BD-09F5-4E45-8BA4-EE7D46E95000}">
      <dsp:nvSpPr>
        <dsp:cNvPr id="0" name=""/>
        <dsp:cNvSpPr/>
      </dsp:nvSpPr>
      <dsp:spPr>
        <a:xfrm rot="226165">
          <a:off x="2581986" y="2358926"/>
          <a:ext cx="750936"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916650" y="2224189"/>
          <a:ext cx="830919" cy="54088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 Muu koulun henkilöstö</a:t>
          </a:r>
        </a:p>
      </dsp:txBody>
      <dsp:txXfrm>
        <a:off x="2932492" y="2240031"/>
        <a:ext cx="799235" cy="509197"/>
      </dsp:txXfrm>
    </dsp:sp>
    <dsp:sp modelId="{727BC296-7D25-473C-A9BF-3382AF63A2C0}">
      <dsp:nvSpPr>
        <dsp:cNvPr id="0" name=""/>
        <dsp:cNvSpPr/>
      </dsp:nvSpPr>
      <dsp:spPr>
        <a:xfrm rot="1993258">
          <a:off x="2268587" y="2924031"/>
          <a:ext cx="728905"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607919" y="2830412"/>
          <a:ext cx="907728" cy="51066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Koulun ulkopuoliset yhteistyötahot</a:t>
          </a:r>
        </a:p>
      </dsp:txBody>
      <dsp:txXfrm>
        <a:off x="2622876" y="2845369"/>
        <a:ext cx="877814" cy="48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9778" y="321487"/>
          <a:ext cx="1693885" cy="1693885"/>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Kouluterveyden-huollon palvelut</a:t>
          </a:r>
        </a:p>
      </dsp:txBody>
      <dsp:txXfrm>
        <a:off x="1305905" y="817614"/>
        <a:ext cx="1197758" cy="1197758"/>
      </dsp:txXfrm>
    </dsp:sp>
    <dsp:sp modelId="{28DB5135-CA8D-433C-BB99-65A57633BBB6}">
      <dsp:nvSpPr>
        <dsp:cNvPr id="0" name=""/>
        <dsp:cNvSpPr/>
      </dsp:nvSpPr>
      <dsp:spPr>
        <a:xfrm rot="5400000">
          <a:off x="2581903" y="321487"/>
          <a:ext cx="1693885" cy="1693885"/>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100" kern="1200" dirty="0"/>
            <a:t>Opiskeluhuollon kuraattoripalvelut</a:t>
          </a:r>
        </a:p>
        <a:p>
          <a:pPr marL="0" lvl="0" indent="0" algn="ctr" defTabSz="488950">
            <a:lnSpc>
              <a:spcPct val="90000"/>
            </a:lnSpc>
            <a:spcBef>
              <a:spcPct val="0"/>
            </a:spcBef>
            <a:spcAft>
              <a:spcPct val="35000"/>
            </a:spcAft>
            <a:buNone/>
          </a:pPr>
          <a:endParaRPr lang="fi-FI" sz="1200" kern="1200" dirty="0"/>
        </a:p>
      </dsp:txBody>
      <dsp:txXfrm rot="-5400000">
        <a:off x="2581903" y="817614"/>
        <a:ext cx="1197758" cy="1197758"/>
      </dsp:txXfrm>
    </dsp:sp>
    <dsp:sp modelId="{006328D2-75D7-41CB-B132-CC0C970B390F}">
      <dsp:nvSpPr>
        <dsp:cNvPr id="0" name=""/>
        <dsp:cNvSpPr/>
      </dsp:nvSpPr>
      <dsp:spPr>
        <a:xfrm rot="10800000">
          <a:off x="2605939" y="2105638"/>
          <a:ext cx="1693885" cy="1693885"/>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fi-FI" sz="1100" kern="1200" dirty="0"/>
            <a:t>Monialainen</a:t>
          </a:r>
        </a:p>
        <a:p>
          <a:pPr marL="0" lvl="0" indent="0" algn="l" defTabSz="488950">
            <a:lnSpc>
              <a:spcPct val="90000"/>
            </a:lnSpc>
            <a:spcBef>
              <a:spcPct val="0"/>
            </a:spcBef>
            <a:spcAft>
              <a:spcPct val="35000"/>
            </a:spcAft>
            <a:buNone/>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2093612"/>
          <a:ext cx="1693885" cy="1693885"/>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305905" y="2093612"/>
        <a:ext cx="1197758"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fi-FI" sz="1000" kern="1200" dirty="0"/>
        </a:p>
        <a:p>
          <a:pPr marL="0" lvl="0" indent="0" algn="ctr" defTabSz="444500">
            <a:lnSpc>
              <a:spcPct val="90000"/>
            </a:lnSpc>
            <a:spcBef>
              <a:spcPct val="0"/>
            </a:spcBef>
            <a:spcAft>
              <a:spcPct val="35000"/>
            </a:spcAft>
            <a:buNone/>
          </a:pPr>
          <a:r>
            <a:rPr lang="fi-FI" sz="1100" kern="1200" dirty="0"/>
            <a:t>Kouluterveyden-</a:t>
          </a:r>
        </a:p>
        <a:p>
          <a:pPr marL="0" lvl="0" indent="0" algn="ctr" defTabSz="444500">
            <a:lnSpc>
              <a:spcPct val="90000"/>
            </a:lnSpc>
            <a:spcBef>
              <a:spcPct val="0"/>
            </a:spcBef>
            <a:spcAft>
              <a:spcPct val="35000"/>
            </a:spcAft>
            <a:buNone/>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Monialainen</a:t>
          </a:r>
        </a:p>
        <a:p>
          <a:pPr marL="0" lvl="0" indent="0" algn="ctr" defTabSz="488950">
            <a:lnSpc>
              <a:spcPct val="90000"/>
            </a:lnSpc>
            <a:spcBef>
              <a:spcPct val="0"/>
            </a:spcBef>
            <a:spcAft>
              <a:spcPct val="35000"/>
            </a:spcAft>
            <a:buNone/>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Huoli oppilaasta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oppilaan ja tarvittaessa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4068025"/>
                <a:satOff val="-8049"/>
                <a:lumOff val="-5033"/>
                <a:alphaOff val="0"/>
                <a:tint val="94000"/>
                <a:satMod val="103000"/>
                <a:lumMod val="102000"/>
              </a:schemeClr>
            </a:gs>
            <a:gs pos="50000">
              <a:schemeClr val="accent2">
                <a:hueOff val="-4068025"/>
                <a:satOff val="-8049"/>
                <a:lumOff val="-5033"/>
                <a:alphaOff val="0"/>
                <a:shade val="100000"/>
                <a:satMod val="110000"/>
                <a:lumMod val="100000"/>
              </a:schemeClr>
            </a:gs>
            <a:gs pos="100000">
              <a:schemeClr val="accent2">
                <a:hueOff val="-4068025"/>
                <a:satOff val="-8049"/>
                <a:lumOff val="-5033"/>
                <a:alphaOff val="0"/>
                <a:shade val="78000"/>
                <a:satMod val="120000"/>
                <a:lumMod val="99000"/>
              </a:schemeClr>
            </a:gs>
          </a:gsLst>
          <a:lin ang="5400000" scaled="0"/>
        </a:gradFill>
        <a:ln w="6350" cap="flat" cmpd="sng" algn="in">
          <a:solidFill>
            <a:schemeClr val="accent2">
              <a:hueOff val="-4068025"/>
              <a:satOff val="-8049"/>
              <a:lumOff val="-503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fi-FI" sz="1000" kern="1200" dirty="0">
            <a:latin typeface="+mj-lt"/>
            <a:cs typeface="Times New Roman" panose="02020603050405020304" pitchFamily="18" charset="0"/>
          </a:endParaRPr>
        </a:p>
        <a:p>
          <a:pPr marL="0" lvl="0" indent="0" algn="ctr" defTabSz="444500">
            <a:lnSpc>
              <a:spcPct val="90000"/>
            </a:lnSpc>
            <a:spcBef>
              <a:spcPct val="0"/>
            </a:spcBef>
            <a:spcAft>
              <a:spcPct val="35000"/>
            </a:spcAft>
            <a:buNone/>
          </a:pPr>
          <a:r>
            <a:rPr lang="fi-FI" sz="900" kern="1200" dirty="0">
              <a:latin typeface="+mj-lt"/>
              <a:cs typeface="Times New Roman" panose="02020603050405020304" pitchFamily="18" charset="0"/>
            </a:rPr>
            <a:t>Asiantuntija-ryhmän koolle kutsuminen</a:t>
          </a:r>
        </a:p>
        <a:p>
          <a:pPr marL="0" lvl="0" indent="0" algn="ctr" defTabSz="444500">
            <a:lnSpc>
              <a:spcPct val="90000"/>
            </a:lnSpc>
            <a:spcBef>
              <a:spcPct val="0"/>
            </a:spcBef>
            <a:spcAft>
              <a:spcPct val="35000"/>
            </a:spcAft>
            <a:buNone/>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6350" cap="flat" cmpd="sng" algn="in">
          <a:solidFill>
            <a:schemeClr val="accent2">
              <a:hueOff val="-4068025"/>
              <a:satOff val="-8049"/>
              <a:lumOff val="-50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oppilaan/huoltajan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8136050"/>
                <a:satOff val="-16098"/>
                <a:lumOff val="-10065"/>
                <a:alphaOff val="0"/>
                <a:tint val="94000"/>
                <a:satMod val="103000"/>
                <a:lumMod val="102000"/>
              </a:schemeClr>
            </a:gs>
            <a:gs pos="50000">
              <a:schemeClr val="accent2">
                <a:hueOff val="-8136050"/>
                <a:satOff val="-16098"/>
                <a:lumOff val="-10065"/>
                <a:alphaOff val="0"/>
                <a:shade val="100000"/>
                <a:satMod val="110000"/>
                <a:lumMod val="100000"/>
              </a:schemeClr>
            </a:gs>
            <a:gs pos="100000">
              <a:schemeClr val="accent2">
                <a:hueOff val="-8136050"/>
                <a:satOff val="-16098"/>
                <a:lumOff val="-10065"/>
                <a:alphaOff val="0"/>
                <a:shade val="78000"/>
                <a:satMod val="120000"/>
                <a:lumMod val="99000"/>
              </a:schemeClr>
            </a:gs>
          </a:gsLst>
          <a:lin ang="5400000" scaled="0"/>
        </a:gradFill>
        <a:ln w="6350" cap="flat" cmpd="sng" algn="in">
          <a:solidFill>
            <a:schemeClr val="accent2">
              <a:hueOff val="-8136050"/>
              <a:satOff val="-16098"/>
              <a:lumOff val="-1006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6350" cap="flat" cmpd="sng" algn="in">
          <a:solidFill>
            <a:schemeClr val="accent2">
              <a:hueOff val="-8136050"/>
              <a:satOff val="-16098"/>
              <a:lumOff val="-100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oppilas/huoltajat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opiskeluhuoltokertomuksen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12204075"/>
                <a:satOff val="-24147"/>
                <a:lumOff val="-15098"/>
                <a:alphaOff val="0"/>
                <a:tint val="94000"/>
                <a:satMod val="103000"/>
                <a:lumMod val="102000"/>
              </a:schemeClr>
            </a:gs>
            <a:gs pos="50000">
              <a:schemeClr val="accent2">
                <a:hueOff val="-12204075"/>
                <a:satOff val="-24147"/>
                <a:lumOff val="-15098"/>
                <a:alphaOff val="0"/>
                <a:shade val="100000"/>
                <a:satMod val="110000"/>
                <a:lumMod val="100000"/>
              </a:schemeClr>
            </a:gs>
            <a:gs pos="100000">
              <a:schemeClr val="accent2">
                <a:hueOff val="-12204075"/>
                <a:satOff val="-24147"/>
                <a:lumOff val="-15098"/>
                <a:alphaOff val="0"/>
                <a:shade val="78000"/>
                <a:satMod val="120000"/>
                <a:lumMod val="99000"/>
              </a:schemeClr>
            </a:gs>
          </a:gsLst>
          <a:lin ang="5400000" scaled="0"/>
        </a:gradFill>
        <a:ln w="6350" cap="flat" cmpd="sng" algn="in">
          <a:solidFill>
            <a:schemeClr val="accent2">
              <a:hueOff val="-12204075"/>
              <a:satOff val="-24147"/>
              <a:lumOff val="-1509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6350" cap="flat" cmpd="sng" algn="in">
          <a:solidFill>
            <a:schemeClr val="accent2">
              <a:hueOff val="-12204075"/>
              <a:satOff val="-24147"/>
              <a:lumOff val="-1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ymenhva.fi/lapset-nuoret-ja-perheet/nuoren-kasvu-ja-kehitys/nuoren-terveys/"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5.xml"/><Relationship Id="rId5" Type="http://schemas.openxmlformats.org/officeDocument/2006/relationships/hyperlink" Target="http://www.finlex.fi/" TargetMode="External"/><Relationship Id="rId4" Type="http://schemas.openxmlformats.org/officeDocument/2006/relationships/hyperlink" Target="https://kymenhva.fi/lapset-nuoret-ja-perheet/lapsen-nuoren-ja-perheen-hyvinvointi-ja-tuki/oppilaan-ja-opiskelijan-tuk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1285971" y="3356228"/>
            <a:ext cx="6585819" cy="1714536"/>
          </a:xfrm>
        </p:spPr>
        <p:txBody>
          <a:bodyPr/>
          <a:lstStyle/>
          <a:p>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opetuksen järjestäjän opiskeluhuoltosuunnitelma</a:t>
            </a:r>
            <a:br>
              <a:rPr lang="fi-FI" sz="1800" dirty="0">
                <a:solidFill>
                  <a:schemeClr val="tx1"/>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HELILÄN KOULU</a:t>
            </a:r>
            <a:br>
              <a:rPr lang="fi-FI" sz="1800" dirty="0">
                <a:solidFill>
                  <a:schemeClr val="tx1"/>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toimintasuunnitelma</a:t>
            </a:r>
            <a:br>
              <a:rPr lang="fi-FI" sz="1800" dirty="0">
                <a:solidFill>
                  <a:schemeClr val="tx1"/>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2025-2026</a:t>
            </a:r>
            <a:br>
              <a:rPr lang="fi-FI" sz="1800" dirty="0">
                <a:solidFill>
                  <a:schemeClr val="tx1"/>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endParaRPr lang="fi-FI"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9695" y="528160"/>
            <a:ext cx="6331164" cy="718750"/>
          </a:xfrm>
        </p:spPr>
        <p:txBody>
          <a:bodyPr>
            <a:normAutofit fontScale="90000"/>
          </a:bodyPr>
          <a:lstStyle/>
          <a:p>
            <a:br>
              <a:rPr lang="fi-FI" sz="2700"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extLst>
              <p:ext uri="{D42A27DB-BD31-4B8C-83A1-F6EECF244321}">
                <p14:modId xmlns:p14="http://schemas.microsoft.com/office/powerpoint/2010/main" val="2346770008"/>
              </p:ext>
            </p:extLst>
          </p:nvPr>
        </p:nvGraphicFramePr>
        <p:xfrm>
          <a:off x="256166" y="1654424"/>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1073888" y="1307915"/>
            <a:ext cx="5602779" cy="27699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Oppilaan tuen järjestäminen</a:t>
            </a:r>
          </a:p>
        </p:txBody>
      </p:sp>
      <p:sp>
        <p:nvSpPr>
          <p:cNvPr id="10" name="Pyöristetty suorakulmio 9"/>
          <p:cNvSpPr/>
          <p:nvPr/>
        </p:nvSpPr>
        <p:spPr>
          <a:xfrm>
            <a:off x="1073888"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asiantuntijaryhmä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83C3EF">
                  <a:lumMod val="20000"/>
                  <a:lumOff val="80000"/>
                </a:srgbClr>
              </a:solidFill>
              <a:effectLst/>
              <a:uLnTx/>
              <a:uFillTx/>
              <a:latin typeface="Calibri" panose="020F050202020403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yksilökohtainen opiskeluhuolto voi olla tarpeellista oppilaan tuen tarpeen selvittämiseksi ja opiskeluhuollon tuen järjestämiseksi. Yksittäisen oppilaan monialaista opiskeluhuoltoa toteutetaan tapauskohtaisesti tilanteen ja tarpeen mukaisesti koottavassa asiantuntijaryhmässä. Oppilas ja huoltajat ovat vahvasti osallisina yksilökohtaisessa opiskeluhuoltotyössä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79022" y="0"/>
            <a:ext cx="7405511" cy="1723549"/>
          </a:xfrm>
          <a:prstGeom prst="rect">
            <a:avLst/>
          </a:prstGeom>
        </p:spPr>
        <p:txBody>
          <a:bodyPr wrap="square">
            <a:spAutoFit/>
          </a:bodyPr>
          <a:lstStyle/>
          <a:p>
            <a:br>
              <a:rPr lang="fi-FI" dirty="0">
                <a:latin typeface="Times New Roman" panose="02020603050405020304" pitchFamily="18" charset="0"/>
                <a:cs typeface="Times New Roman" panose="02020603050405020304" pitchFamily="18" charset="0"/>
              </a:rPr>
            </a:br>
            <a:r>
              <a:rPr lang="fi-FI" sz="2800" dirty="0">
                <a:solidFill>
                  <a:schemeClr val="bg1"/>
                </a:solidFill>
                <a:latin typeface="Calibri" panose="020F0502020204030204" pitchFamily="34" charset="0"/>
                <a:cs typeface="Calibri" panose="020F0502020204030204" pitchFamily="34" charset="0"/>
              </a:rPr>
              <a:t>4 </a:t>
            </a:r>
            <a:r>
              <a:rPr lang="fi-FI" sz="2000" b="1" dirty="0">
                <a:solidFill>
                  <a:schemeClr val="bg1"/>
                </a:solidFill>
                <a:effectLst/>
                <a:latin typeface="Arial" panose="020B0604020202020204" pitchFamily="34" charset="0"/>
                <a:ea typeface="Times New Roman" panose="02020603050405020304" pitchFamily="18" charset="0"/>
              </a:rPr>
              <a:t>YHTEISTYÖN JÄRJESTÄMINEN OPPILAIDEN JA HEIDÄN PERHEIDENSÄ SEKÄ KOULUSSA TYÖSKENTELEVIEN JA MUIDEN OPPILAIDEN HYVINVOINTIA TUKEVIEN TAHOJEN KANSSA</a:t>
            </a:r>
            <a:r>
              <a:rPr lang="fi-FI" sz="2000" b="1" dirty="0">
                <a:solidFill>
                  <a:schemeClr val="bg1"/>
                </a:solidFill>
                <a:latin typeface="Calibri" panose="020F0502020204030204" pitchFamily="34" charset="0"/>
                <a:cs typeface="Calibri" panose="020F0502020204030204" pitchFamily="34" charset="0"/>
              </a:rPr>
              <a:t> </a:t>
            </a:r>
            <a:endParaRPr lang="fi-FI" sz="2000" b="1" dirty="0">
              <a:solidFill>
                <a:schemeClr val="bg1"/>
              </a:solidFill>
            </a:endParaRPr>
          </a:p>
        </p:txBody>
      </p:sp>
      <p:sp>
        <p:nvSpPr>
          <p:cNvPr id="6" name="Sisällön paikkamerkki 2"/>
          <p:cNvSpPr>
            <a:spLocks noGrp="1"/>
          </p:cNvSpPr>
          <p:nvPr>
            <p:ph sz="quarter" idx="10"/>
          </p:nvPr>
        </p:nvSpPr>
        <p:spPr>
          <a:xfrm flipH="1">
            <a:off x="417219" y="193500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oppilaan ikä ja kehitystaso</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näkemyksiä koulun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ja monissa kouluissa toimivan vanhempaintoimikunnan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opiskeluhuollon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edustajat kutsutaan yhteisöllisen opiskeluhuoltoryhmän palaveriin vähintään kerran vuodessa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opiskeluhuollon suunnittelu, toteuttaminen ja arviointi tehdään aina yhdessä oppilaan ja/tai huoltajan kanssa</a:t>
            </a:r>
          </a:p>
        </p:txBody>
      </p:sp>
      <p:sp>
        <p:nvSpPr>
          <p:cNvPr id="4" name="Tekstiruutu 3"/>
          <p:cNvSpPr txBox="1"/>
          <p:nvPr/>
        </p:nvSpPr>
        <p:spPr>
          <a:xfrm>
            <a:off x="5032594" y="1973475"/>
            <a:ext cx="3225339" cy="3231654"/>
          </a:xfrm>
          <a:prstGeom prst="rect">
            <a:avLst/>
          </a:prstGeom>
          <a:noFill/>
        </p:spPr>
        <p:txBody>
          <a:bodyPr wrap="square" rtlCol="0">
            <a:spAutoFit/>
          </a:bodyPr>
          <a:lstStyle/>
          <a:p>
            <a:r>
              <a:rPr lang="fi-FI" sz="1200" dirty="0" err="1">
                <a:solidFill>
                  <a:schemeClr val="bg1"/>
                </a:solidFill>
                <a:latin typeface="Calibri" panose="020F0502020204030204" pitchFamily="34" charset="0"/>
                <a:cs typeface="Calibri" panose="020F0502020204030204" pitchFamily="34" charset="0"/>
              </a:rPr>
              <a:t>Helilän</a:t>
            </a:r>
            <a:r>
              <a:rPr lang="fi-FI" sz="1200" dirty="0">
                <a:solidFill>
                  <a:schemeClr val="bg1"/>
                </a:solidFill>
                <a:latin typeface="Calibri" panose="020F0502020204030204" pitchFamily="34" charset="0"/>
                <a:cs typeface="Calibri" panose="020F0502020204030204" pitchFamily="34" charset="0"/>
              </a:rPr>
              <a:t> koulun</a:t>
            </a:r>
            <a:r>
              <a:rPr lang="fi-FI" sz="1200" dirty="0">
                <a:solidFill>
                  <a:srgbClr val="FF0000"/>
                </a:solidFill>
                <a:latin typeface="Calibri" panose="020F0502020204030204" pitchFamily="34" charset="0"/>
                <a:cs typeface="Calibri" panose="020F0502020204030204" pitchFamily="34" charset="0"/>
              </a:rPr>
              <a:t> </a:t>
            </a:r>
            <a:r>
              <a:rPr lang="fi-FI" sz="1200" dirty="0">
                <a:solidFill>
                  <a:schemeClr val="bg1"/>
                </a:solidFill>
                <a:latin typeface="Calibri" panose="020F0502020204030204" pitchFamily="34" charset="0"/>
                <a:cs typeface="Calibri" panose="020F0502020204030204" pitchFamily="34" charset="0"/>
              </a:rPr>
              <a:t>käytössä olevat yhteistyömuodot:</a:t>
            </a:r>
          </a:p>
          <a:p>
            <a:pPr marL="171450" indent="-171450">
              <a:buFont typeface="Wingdings" panose="05000000000000000000" pitchFamily="2" charset="2"/>
              <a:buChar char="v"/>
            </a:pPr>
            <a:endParaRPr lang="fi-FI" sz="1200" dirty="0">
              <a:solidFill>
                <a:schemeClr val="bg1"/>
              </a:solidFill>
              <a:latin typeface="Calibri" panose="020F0502020204030204" pitchFamily="34" charset="0"/>
              <a:cs typeface="Calibri" panose="020F0502020204030204" pitchFamily="34" charset="0"/>
            </a:endParaRPr>
          </a:p>
          <a:p>
            <a:r>
              <a:rPr lang="fi-FI" sz="1200" dirty="0">
                <a:solidFill>
                  <a:schemeClr val="bg1"/>
                </a:solidFill>
              </a:rPr>
              <a:t>❖ Tiedottaminen ( Wilma) </a:t>
            </a:r>
          </a:p>
          <a:p>
            <a:r>
              <a:rPr lang="fi-FI" sz="1200" dirty="0">
                <a:solidFill>
                  <a:schemeClr val="bg1"/>
                </a:solidFill>
              </a:rPr>
              <a:t>❖ Erilaiset keskustelut huoltajan ja oppilaiden kanssa (esim. oppimisen ja opiskeluhuollon tuki) </a:t>
            </a:r>
          </a:p>
          <a:p>
            <a:r>
              <a:rPr lang="fi-FI" sz="1200" dirty="0">
                <a:solidFill>
                  <a:schemeClr val="bg1"/>
                </a:solidFill>
              </a:rPr>
              <a:t>❖ Huoltajien kanssa tehtävässä yhteistyössä arviointikeskusteluilla (6. luokkalaiset) on merkittävä osa </a:t>
            </a:r>
          </a:p>
          <a:p>
            <a:r>
              <a:rPr lang="fi-FI" sz="1200" dirty="0">
                <a:solidFill>
                  <a:schemeClr val="bg1"/>
                </a:solidFill>
              </a:rPr>
              <a:t>❖ Huoltajaillat, vanhempainillat / vanhempainvartit</a:t>
            </a:r>
          </a:p>
          <a:p>
            <a:r>
              <a:rPr lang="fi-FI" sz="1200" dirty="0">
                <a:solidFill>
                  <a:schemeClr val="bg1"/>
                </a:solidFill>
              </a:rPr>
              <a:t>❖ Vanhempaintoimikunta</a:t>
            </a:r>
            <a:endParaRPr lang="fi-FI" sz="1200" dirty="0"/>
          </a:p>
          <a:p>
            <a:r>
              <a:rPr lang="fi-FI" sz="1200" dirty="0">
                <a:solidFill>
                  <a:schemeClr val="bg1"/>
                </a:solidFill>
              </a:rPr>
              <a:t>❖ Aamupäiväkahvit huoltajille </a:t>
            </a:r>
          </a:p>
          <a:p>
            <a:r>
              <a:rPr lang="fi-FI" sz="1200" dirty="0">
                <a:solidFill>
                  <a:schemeClr val="bg1"/>
                </a:solidFill>
              </a:rPr>
              <a:t>❖ Yhteiset teemapäivät </a:t>
            </a:r>
          </a:p>
          <a:p>
            <a:r>
              <a:rPr lang="fi-FI" sz="1200" dirty="0">
                <a:solidFill>
                  <a:schemeClr val="bg1"/>
                </a:solidFill>
              </a:rPr>
              <a:t>❖ Tukioppilastoiminta, oppilaskunta  </a:t>
            </a:r>
          </a:p>
          <a:p>
            <a:r>
              <a:rPr lang="fi-FI" sz="1200" dirty="0">
                <a:solidFill>
                  <a:schemeClr val="bg1"/>
                </a:solidFill>
              </a:rPr>
              <a:t>❖ Yhteistyö koulunuorisotyön kanssa</a:t>
            </a:r>
          </a:p>
          <a:p>
            <a:r>
              <a:rPr lang="fi-FI" sz="1200" dirty="0">
                <a:solidFill>
                  <a:schemeClr val="bg1"/>
                </a:solidFill>
              </a:rPr>
              <a:t>❖ Kartoitukset ja kyselyt</a:t>
            </a:r>
            <a:endParaRPr lang="fi-FI" sz="1200" dirty="0">
              <a:solidFill>
                <a:schemeClr val="bg1"/>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endParaRPr lang="fi-FI"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9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9BDF67-283E-AE33-0364-C6A104D115A3}"/>
              </a:ext>
            </a:extLst>
          </p:cNvPr>
          <p:cNvSpPr>
            <a:spLocks noGrp="1"/>
          </p:cNvSpPr>
          <p:nvPr>
            <p:ph type="title"/>
          </p:nvPr>
        </p:nvSpPr>
        <p:spPr>
          <a:xfrm>
            <a:off x="135467" y="528159"/>
            <a:ext cx="7292622" cy="1128363"/>
          </a:xfrm>
        </p:spPr>
        <p:txBody>
          <a:bodyPr>
            <a:normAutofit fontScale="90000"/>
          </a:bodyPr>
          <a:lstStyle/>
          <a:p>
            <a:r>
              <a:rPr lang="fi-FI" sz="2700" b="1" dirty="0">
                <a:ea typeface="Times New Roman" panose="02020603050405020304" pitchFamily="18" charset="0"/>
              </a:rPr>
              <a:t>5</a:t>
            </a:r>
            <a:r>
              <a:rPr lang="fi-FI" sz="2700" b="1" dirty="0">
                <a:effectLst/>
                <a:ea typeface="Times New Roman" panose="02020603050405020304" pitchFamily="18" charset="0"/>
              </a:rPr>
              <a:t> SUUNNITELMAT OPPILAIDEN SUOJAAMISEKSI VÄKIVALLALTA, KIUSAAMISELTA JA HÄIRINNÄLTÄ SEKÄ KRIISISUUNNITELMA</a:t>
            </a:r>
            <a:br>
              <a:rPr lang="fi-FI" sz="3200" dirty="0">
                <a:effectLst/>
                <a:latin typeface="Arial" panose="020B0604020202020204" pitchFamily="34" charset="0"/>
                <a:ea typeface="Times New Roman" panose="02020603050405020304" pitchFamily="18" charset="0"/>
              </a:rPr>
            </a:br>
            <a:endParaRPr lang="fi-FI" sz="3200" dirty="0"/>
          </a:p>
        </p:txBody>
      </p:sp>
      <p:sp>
        <p:nvSpPr>
          <p:cNvPr id="3" name="Sisällön paikkamerkki 2">
            <a:extLst>
              <a:ext uri="{FF2B5EF4-FFF2-40B4-BE49-F238E27FC236}">
                <a16:creationId xmlns:a16="http://schemas.microsoft.com/office/drawing/2014/main" id="{C1D5711E-EDBC-CEF5-E6E4-E33AB46DDA7D}"/>
              </a:ext>
            </a:extLst>
          </p:cNvPr>
          <p:cNvSpPr>
            <a:spLocks noGrp="1"/>
          </p:cNvSpPr>
          <p:nvPr>
            <p:ph sz="quarter" idx="10"/>
          </p:nvPr>
        </p:nvSpPr>
        <p:spPr>
          <a:xfrm flipH="1">
            <a:off x="806236" y="2103829"/>
            <a:ext cx="3315190" cy="3574482"/>
          </a:xfrm>
        </p:spPr>
        <p:txBody>
          <a:bodyPr/>
          <a:lstStyle/>
          <a:p>
            <a:pPr marL="342900" indent="-342900">
              <a:buFont typeface="Wingdings" panose="05000000000000000000" pitchFamily="2" charset="2"/>
              <a:buChar char="v"/>
            </a:pPr>
            <a:r>
              <a:rPr lang="fi-FI" sz="1600" dirty="0"/>
              <a:t>Kotkan opetustoimessa on käytössä kaikille yhteinen toimintamalli kiusaamisen, häirintään, väkivallan, rikoksien ja rikollisten tekojen ennaltaehkäisemiseksi ja niihin puuttumiseksi </a:t>
            </a:r>
          </a:p>
          <a:p>
            <a:pPr marL="342900" indent="-342900">
              <a:buFont typeface="Wingdings" panose="05000000000000000000" pitchFamily="2" charset="2"/>
              <a:buChar char="v"/>
            </a:pPr>
            <a:r>
              <a:rPr lang="fi-FI" sz="1600" dirty="0"/>
              <a:t>Jokaisella koululla on oma kriisisuunnitelmansa, johon on kuvattu toimenpiteet kriisitilanteissa. Se ei ole julkinen asiakirja.</a:t>
            </a:r>
          </a:p>
        </p:txBody>
      </p:sp>
      <p:sp>
        <p:nvSpPr>
          <p:cNvPr id="5" name="Sisällön paikkamerkki 2">
            <a:extLst>
              <a:ext uri="{FF2B5EF4-FFF2-40B4-BE49-F238E27FC236}">
                <a16:creationId xmlns:a16="http://schemas.microsoft.com/office/drawing/2014/main" id="{6021E4B4-5BDD-B38C-90F8-89C821303552}"/>
              </a:ext>
            </a:extLst>
          </p:cNvPr>
          <p:cNvSpPr txBox="1">
            <a:spLocks/>
          </p:cNvSpPr>
          <p:nvPr/>
        </p:nvSpPr>
        <p:spPr>
          <a:xfrm flipH="1">
            <a:off x="4864529" y="2103829"/>
            <a:ext cx="3315190" cy="314292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dirty="0">
              <a:solidFill>
                <a:srgbClr val="FF0000"/>
              </a:solidFill>
            </a:endParaRPr>
          </a:p>
        </p:txBody>
      </p:sp>
      <p:sp>
        <p:nvSpPr>
          <p:cNvPr id="6" name="Tekstiruutu 5">
            <a:extLst>
              <a:ext uri="{FF2B5EF4-FFF2-40B4-BE49-F238E27FC236}">
                <a16:creationId xmlns:a16="http://schemas.microsoft.com/office/drawing/2014/main" id="{3B1D37EB-EB29-981F-A0B7-D318DEC0A228}"/>
              </a:ext>
            </a:extLst>
          </p:cNvPr>
          <p:cNvSpPr txBox="1"/>
          <p:nvPr/>
        </p:nvSpPr>
        <p:spPr>
          <a:xfrm>
            <a:off x="4454386" y="1656522"/>
            <a:ext cx="3725333" cy="3816429"/>
          </a:xfrm>
          <a:prstGeom prst="rect">
            <a:avLst/>
          </a:prstGeom>
          <a:noFill/>
        </p:spPr>
        <p:txBody>
          <a:bodyPr wrap="square" rtlCol="0">
            <a:spAutoFit/>
          </a:bodyPr>
          <a:lstStyle/>
          <a:p>
            <a:r>
              <a:rPr lang="fi-FI" sz="1600" b="1" dirty="0"/>
              <a:t>HELILÄN KOULU</a:t>
            </a:r>
            <a:endParaRPr lang="fi-FI" sz="1600" dirty="0"/>
          </a:p>
          <a:p>
            <a:endParaRPr lang="fi-FI" sz="1600" dirty="0"/>
          </a:p>
          <a:p>
            <a:pPr marL="285750" indent="-285750">
              <a:buFont typeface="Wingdings" panose="05000000000000000000" pitchFamily="2" charset="2"/>
              <a:buChar char="v"/>
            </a:pPr>
            <a:r>
              <a:rPr lang="fi-FI" sz="1600" dirty="0"/>
              <a:t>Koulun </a:t>
            </a:r>
            <a:r>
              <a:rPr lang="fi-FI" sz="1600" dirty="0" err="1"/>
              <a:t>Pedanet</a:t>
            </a:r>
            <a:r>
              <a:rPr lang="fi-FI" sz="1600" dirty="0"/>
              <a:t>-sivuilta löytyy suunnitelma oppilaiden suojaamiseksi väkivallalta, kiusaamiselta ja häirinnältä</a:t>
            </a:r>
          </a:p>
          <a:p>
            <a:pPr marL="285750" indent="-285750">
              <a:buFont typeface="Wingdings" panose="05000000000000000000" pitchFamily="2" charset="2"/>
              <a:buChar char="v"/>
            </a:pPr>
            <a:r>
              <a:rPr lang="fi-FI" sz="1600" dirty="0"/>
              <a:t>Yhteisöllinen ja yksilökohtainen opiskeluhuoltotyö</a:t>
            </a:r>
          </a:p>
          <a:p>
            <a:pPr marL="285750" indent="-285750">
              <a:buFont typeface="Wingdings" panose="05000000000000000000" pitchFamily="2" charset="2"/>
              <a:buChar char="v"/>
            </a:pPr>
            <a:r>
              <a:rPr lang="fi-FI" sz="1600" dirty="0"/>
              <a:t>Tukioppilas- ja oppilaskuntatoiminta</a:t>
            </a:r>
          </a:p>
          <a:p>
            <a:pPr marL="285750" indent="-285750">
              <a:buFont typeface="Wingdings" panose="05000000000000000000" pitchFamily="2" charset="2"/>
              <a:buChar char="v"/>
            </a:pPr>
            <a:r>
              <a:rPr lang="fi-FI" sz="1600" dirty="0"/>
              <a:t>Yhteistyö koulunuorisotyön kanssa</a:t>
            </a:r>
          </a:p>
          <a:p>
            <a:pPr marL="285750" indent="-285750">
              <a:buFont typeface="Wingdings" panose="05000000000000000000" pitchFamily="2" charset="2"/>
              <a:buChar char="v"/>
            </a:pPr>
            <a:r>
              <a:rPr lang="fi-FI" sz="1600" dirty="0"/>
              <a:t>Hyvinvoiva kouluyhteisön toimintasuunnitelma</a:t>
            </a:r>
          </a:p>
          <a:p>
            <a:pPr marL="285750" indent="-285750">
              <a:buFont typeface="Wingdings" panose="05000000000000000000" pitchFamily="2" charset="2"/>
              <a:buChar char="v"/>
            </a:pPr>
            <a:r>
              <a:rPr lang="fi-FI" sz="1600" dirty="0"/>
              <a:t>Yhteiset toimintamallit</a:t>
            </a:r>
          </a:p>
          <a:p>
            <a:pPr marL="285750" indent="-285750">
              <a:buFont typeface="Wingdings" panose="05000000000000000000" pitchFamily="2" charset="2"/>
              <a:buChar char="v"/>
            </a:pPr>
            <a:r>
              <a:rPr lang="fi-FI" sz="1600" dirty="0"/>
              <a:t>Kriisitilanteessa yhteys rehtoriin tai rehtorin poissa ollessa apulaisrehtoriin.</a:t>
            </a:r>
          </a:p>
          <a:p>
            <a:endParaRPr lang="fi-FI" dirty="0">
              <a:solidFill>
                <a:srgbClr val="FF0000"/>
              </a:solidFill>
            </a:endParaRPr>
          </a:p>
        </p:txBody>
      </p:sp>
    </p:spTree>
    <p:extLst>
      <p:ext uri="{BB962C8B-B14F-4D97-AF65-F5344CB8AC3E}">
        <p14:creationId xmlns:p14="http://schemas.microsoft.com/office/powerpoint/2010/main" val="286886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fontScale="90000"/>
          </a:bodyPr>
          <a:lstStyle/>
          <a:p>
            <a:r>
              <a:rPr lang="fi-FI" sz="2400" dirty="0">
                <a:latin typeface="Times New Roman" panose="02020603050405020304" pitchFamily="18" charset="0"/>
                <a:cs typeface="Times New Roman" panose="02020603050405020304" pitchFamily="18" charset="0"/>
              </a:rPr>
              <a:t>6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806234" y="1656522"/>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Koulujen yhteisöllinen opiskeluhuoltoryhmä vastaa opiskeluhuoltosuunnitelman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kokoaa tiedot, seuraa ja arvioi koulujen opiskeluhuoltosuunnitelmia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6" y="1656521"/>
            <a:ext cx="3458193" cy="4154073"/>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200" b="1" dirty="0"/>
              <a:t>HELILÄN KOULU </a:t>
            </a:r>
          </a:p>
          <a:p>
            <a:r>
              <a:rPr lang="fi-FI" sz="1200" dirty="0"/>
              <a:t>❖ Yhteisöllinen opiskeluhuoltoryhmän toiminnan sisäinen arviointi toukokuussa opiskeluhuollon lukuvuodelle asetettujen tavoitteiden toteutumisesta </a:t>
            </a:r>
          </a:p>
          <a:p>
            <a:r>
              <a:rPr lang="fi-FI" sz="1200" dirty="0"/>
              <a:t>❖ Kouluterveyskyselyt </a:t>
            </a:r>
          </a:p>
          <a:p>
            <a:r>
              <a:rPr lang="fi-FI" sz="1200" dirty="0"/>
              <a:t>❖ TEA-viisari kysely </a:t>
            </a:r>
          </a:p>
          <a:p>
            <a:r>
              <a:rPr lang="fi-FI" sz="1200" dirty="0"/>
              <a:t>❖ Yhdenvertaisuus- ja tasa-arvokysely joka toinen vuosi (tammikuu 2026)</a:t>
            </a:r>
          </a:p>
          <a:p>
            <a:r>
              <a:rPr lang="fi-FI" sz="1200" dirty="0"/>
              <a:t>❖ Oppilaskunta ja yhteisöllinen opiskeluhuolto suunnittelevat koulun toimintakulttuurin kehittämistä ja asettavat tavoitteet edellisten perusteella</a:t>
            </a:r>
            <a:endParaRPr lang="fi-FI" sz="1200" dirty="0">
              <a:solidFill>
                <a:srgbClr val="FF0000"/>
              </a:solidFill>
              <a:latin typeface="Calibri" panose="020F0502020204030204" pitchFamily="34" charset="0"/>
              <a:cs typeface="Calibri" panose="020F0502020204030204" pitchFamily="34" charset="0"/>
            </a:endParaRPr>
          </a:p>
          <a:p>
            <a:endParaRPr lang="fi-FI" sz="1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878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631767" y="528159"/>
            <a:ext cx="7080597" cy="1128363"/>
          </a:xfrm>
        </p:spPr>
        <p:txBody>
          <a:bodyPr>
            <a:noAutofit/>
          </a:bodyPr>
          <a:lstStyle/>
          <a:p>
            <a:r>
              <a:rPr lang="fi-FI" sz="2800" dirty="0">
                <a:latin typeface="Calibri" panose="020F0502020204030204" pitchFamily="34" charset="0"/>
                <a:cs typeface="Calibri" panose="020F0502020204030204" pitchFamily="34" charset="0"/>
              </a:rPr>
              <a:t>6 </a:t>
            </a:r>
            <a:r>
              <a:rPr lang="fi-FI" sz="2800" dirty="0" err="1">
                <a:latin typeface="Calibri" panose="020F0502020204030204" pitchFamily="34" charset="0"/>
                <a:cs typeface="Calibri" panose="020F0502020204030204" pitchFamily="34" charset="0"/>
              </a:rPr>
              <a:t>OPISKELUhuoltosuunnitelman</a:t>
            </a:r>
            <a:r>
              <a:rPr lang="fi-FI" sz="2800" dirty="0">
                <a:latin typeface="Calibri" panose="020F0502020204030204" pitchFamily="34" charset="0"/>
                <a:cs typeface="Calibri" panose="020F0502020204030204" pitchFamily="34" charset="0"/>
              </a:rPr>
              <a:t> toteuttaminen, seuraaminen ja arviointi</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4562763" y="2103830"/>
            <a:ext cx="4091709" cy="364118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b="1" dirty="0"/>
              <a:t>HELILÄN KOULU</a:t>
            </a:r>
          </a:p>
          <a:p>
            <a:pPr marL="285750" indent="-285750">
              <a:buFont typeface="Wingdings" panose="05000000000000000000" pitchFamily="2" charset="2"/>
              <a:buChar char="v"/>
            </a:pPr>
            <a:r>
              <a:rPr lang="fi-FI" sz="1400" dirty="0"/>
              <a:t>Opetuksen järjestäjän toteuttamat kyselyt kouluille </a:t>
            </a:r>
          </a:p>
          <a:p>
            <a:pPr marL="285750" indent="-285750">
              <a:buFont typeface="Wingdings" panose="05000000000000000000" pitchFamily="2" charset="2"/>
              <a:buChar char="v"/>
            </a:pPr>
            <a:r>
              <a:rPr lang="fi-FI" sz="1400" dirty="0"/>
              <a:t>Opetuksen järjestäjän suorittama arviointi koulukohtaisen opiskeluhuoltosuunnitelman toteutumisesta </a:t>
            </a:r>
          </a:p>
          <a:p>
            <a:pPr marL="285750" indent="-285750">
              <a:buFont typeface="Wingdings" panose="05000000000000000000" pitchFamily="2" charset="2"/>
              <a:buChar char="v"/>
            </a:pPr>
            <a:r>
              <a:rPr lang="fi-FI" sz="1400" dirty="0"/>
              <a:t>Yhteisöllisen opiskeluhuollon arvioinnin tuloksista ja tavoitteiden toteutumisesta tiedotetaan erillisillä tiedotteilla ja huoltajailloissa </a:t>
            </a:r>
          </a:p>
          <a:p>
            <a:pPr marL="285750" indent="-285750">
              <a:buFont typeface="Wingdings" panose="05000000000000000000" pitchFamily="2" charset="2"/>
              <a:buChar char="v"/>
            </a:pPr>
            <a:r>
              <a:rPr lang="fi-FI" sz="1400" dirty="0"/>
              <a:t>Oppilaskunta tiedottaa oppilaita</a:t>
            </a:r>
          </a:p>
          <a:p>
            <a:pPr marL="285750" indent="-285750">
              <a:buFont typeface="Wingdings" panose="05000000000000000000" pitchFamily="2" charset="2"/>
              <a:buChar char="v"/>
            </a:pPr>
            <a:r>
              <a:rPr lang="fi-FI" sz="1400" dirty="0"/>
              <a:t>Opetushenkilöstöä tiedotetaan johtotiimissä, lukuvuoden suunnittelupäivissä, lukuvuoden aikana YS-tunneilla </a:t>
            </a:r>
            <a:endParaRPr lang="fi-FI" sz="14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p:txBody>
      </p:sp>
      <p:sp>
        <p:nvSpPr>
          <p:cNvPr id="3" name="Sisällön paikkamerkki 2"/>
          <p:cNvSpPr>
            <a:spLocks noGrp="1"/>
          </p:cNvSpPr>
          <p:nvPr>
            <p:ph sz="quarter" idx="10"/>
          </p:nvPr>
        </p:nvSpPr>
        <p:spPr>
          <a:xfrm flipH="1">
            <a:off x="806235"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hyvinvointialueen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hyvinvointialueen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1429860"/>
            <a:ext cx="7633742" cy="523632"/>
          </a:xfrm>
        </p:spPr>
        <p:txBody>
          <a:bodyPr>
            <a:normAutofit fontScale="90000"/>
          </a:bodyPr>
          <a:lstStyle/>
          <a:p>
            <a:r>
              <a:rPr lang="fi-FI" dirty="0"/>
              <a:t>LISÄTIETOJA</a:t>
            </a:r>
          </a:p>
        </p:txBody>
      </p:sp>
      <p:sp>
        <p:nvSpPr>
          <p:cNvPr id="3" name="Sisällön paikkamerkki 2"/>
          <p:cNvSpPr>
            <a:spLocks noGrp="1"/>
          </p:cNvSpPr>
          <p:nvPr>
            <p:ph sz="quarter" idx="10"/>
          </p:nvPr>
        </p:nvSpPr>
        <p:spPr>
          <a:xfrm flipH="1">
            <a:off x="1264355" y="2050165"/>
            <a:ext cx="7633742" cy="2589569"/>
          </a:xfrm>
        </p:spPr>
        <p:style>
          <a:lnRef idx="2">
            <a:schemeClr val="dk1"/>
          </a:lnRef>
          <a:fillRef idx="1">
            <a:schemeClr val="lt1"/>
          </a:fillRef>
          <a:effectRef idx="0">
            <a:schemeClr val="dk1"/>
          </a:effectRef>
          <a:fontRef idx="minor">
            <a:schemeClr val="dk1"/>
          </a:fontRef>
        </p:style>
        <p:txBody>
          <a:bodyPr/>
          <a:lstStyle/>
          <a:p>
            <a:r>
              <a:rPr lang="fi-FI" sz="1600" b="1" dirty="0">
                <a:solidFill>
                  <a:schemeClr val="tx1"/>
                </a:solidFill>
                <a:hlinkClick r:id="rId2">
                  <a:extLst>
                    <a:ext uri="{A12FA001-AC4F-418D-AE19-62706E023703}">
                      <ahyp:hlinkClr xmlns:ahyp="http://schemas.microsoft.com/office/drawing/2018/hyperlinkcolor" val="tx"/>
                    </a:ext>
                  </a:extLst>
                </a:hlinkClick>
              </a:rPr>
              <a:t>OPETUKSEN JÄRJESTÄJÄN </a:t>
            </a:r>
            <a:r>
              <a:rPr lang="fi-FI" sz="1600" b="1">
                <a:solidFill>
                  <a:schemeClr val="tx1"/>
                </a:solidFill>
                <a:hlinkClick r:id="rId2">
                  <a:extLst>
                    <a:ext uri="{A12FA001-AC4F-418D-AE19-62706E023703}">
                      <ahyp:hlinkClr xmlns:ahyp="http://schemas.microsoft.com/office/drawing/2018/hyperlinkcolor" val="tx"/>
                    </a:ext>
                  </a:extLst>
                </a:hlinkClick>
              </a:rPr>
              <a:t>OPISKELUHUOLTOSUUNITELMA: </a:t>
            </a:r>
            <a:r>
              <a:rPr kumimoji="0" lang="fi-FI" sz="1600" b="1" i="0" u="none" strike="noStrike" kern="1200" cap="none" spc="0" normalizeH="0" baseline="0" noProof="0">
                <a:ln>
                  <a:noFill/>
                </a:ln>
                <a:solidFill>
                  <a:srgbClr val="00000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 </a:t>
            </a:r>
            <a:r>
              <a:rPr kumimoji="0" lang="fi-FI" sz="1600" b="0" i="0" u="none" strike="noStrike" kern="1200" cap="none" spc="0" normalizeH="0" baseline="0" noProof="0">
                <a:ln>
                  <a:noFill/>
                </a:ln>
                <a:solidFill>
                  <a:srgbClr val="83C3EF"/>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https://www.kotka.fi/wp-content/uploads/2023/07/Opetuksen-jarjestajan-opiskeluhuoltosuunitelma.pdf </a:t>
            </a:r>
            <a:endParaRPr lang="fi-FI" sz="1600" b="1" dirty="0">
              <a:solidFill>
                <a:schemeClr val="tx1"/>
              </a:solidFill>
              <a:hlinkClick r:id="rId2">
                <a:extLst>
                  <a:ext uri="{A12FA001-AC4F-418D-AE19-62706E023703}">
                    <ahyp:hlinkClr xmlns:ahyp="http://schemas.microsoft.com/office/drawing/2018/hyperlinkcolor" val="tx"/>
                  </a:ext>
                </a:extLst>
              </a:hlinkClick>
            </a:endParaRPr>
          </a:p>
          <a:p>
            <a:r>
              <a:rPr lang="fi-FI" sz="1600" b="1" dirty="0">
                <a:solidFill>
                  <a:schemeClr val="tx1"/>
                </a:solidFill>
              </a:rPr>
              <a:t>Koulu- ja opiskeluterveydenhuolto: </a:t>
            </a:r>
            <a:r>
              <a:rPr lang="fi-FI" sz="1600" dirty="0">
                <a:solidFill>
                  <a:schemeClr val="tx1"/>
                </a:solidFill>
                <a:hlinkClick r:id="rId3"/>
              </a:rPr>
              <a:t>https://kymenhva.fi/lapset-nuoret-ja-perheet/nuoren-kasvu-ja-kehitys/nuoren-terveys/</a:t>
            </a:r>
            <a:r>
              <a:rPr lang="fi-FI" sz="1600" dirty="0">
                <a:solidFill>
                  <a:schemeClr val="tx1"/>
                </a:solidFill>
              </a:rPr>
              <a:t> </a:t>
            </a:r>
          </a:p>
          <a:p>
            <a:r>
              <a:rPr lang="fi-FI" sz="1600" b="1" dirty="0">
                <a:solidFill>
                  <a:schemeClr val="tx1"/>
                </a:solidFill>
              </a:rPr>
              <a:t>Opiskeluhuollon kuraattori- ja psykologipalvelut: </a:t>
            </a:r>
            <a:r>
              <a:rPr lang="fi-FI" sz="1600" dirty="0">
                <a:solidFill>
                  <a:schemeClr val="tx1"/>
                </a:solidFill>
                <a:hlinkClick r:id="rId4"/>
              </a:rPr>
              <a:t>https://kymenhva.fi/lapset-nuoret-ja-perheet/lapsen-nuoren-ja-perheen-hyvinvointi-ja-tuki/oppilaan-ja-opiskelijan-tuki/</a:t>
            </a:r>
            <a:r>
              <a:rPr lang="fi-FI" sz="1600" dirty="0">
                <a:solidFill>
                  <a:schemeClr val="tx1"/>
                </a:solidFill>
              </a:rPr>
              <a:t> </a:t>
            </a:r>
          </a:p>
          <a:p>
            <a:r>
              <a:rPr lang="fi-FI" sz="1600" b="1" dirty="0">
                <a:solidFill>
                  <a:schemeClr val="tx1"/>
                </a:solidFill>
              </a:rPr>
              <a:t>Oppilas- ja opiskelijahuoltolaki (1287/2013): </a:t>
            </a:r>
            <a:r>
              <a:rPr lang="fi-FI" sz="1600" dirty="0">
                <a:solidFill>
                  <a:schemeClr val="tx1"/>
                </a:solidFill>
                <a:hlinkClick r:id="rId5"/>
              </a:rPr>
              <a:t>www.finlex.fi</a:t>
            </a:r>
            <a:r>
              <a:rPr lang="fi-FI" sz="1600" dirty="0">
                <a:solidFill>
                  <a:schemeClr val="tx1"/>
                </a:solidFill>
              </a:rPr>
              <a:t> </a:t>
            </a:r>
          </a:p>
          <a:p>
            <a:endParaRPr lang="fi-FI" sz="1200" dirty="0">
              <a:solidFill>
                <a:schemeClr val="tx1"/>
              </a:solidFill>
            </a:endParaRPr>
          </a:p>
        </p:txBody>
      </p:sp>
    </p:spTree>
    <p:extLst>
      <p:ext uri="{BB962C8B-B14F-4D97-AF65-F5344CB8AC3E}">
        <p14:creationId xmlns:p14="http://schemas.microsoft.com/office/powerpoint/2010/main" val="399266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a:extLst>
              <a:ext uri="{FF2B5EF4-FFF2-40B4-BE49-F238E27FC236}">
                <a16:creationId xmlns:a16="http://schemas.microsoft.com/office/drawing/2014/main" id="{19CE12F0-012F-2268-F1F8-436402184925}"/>
              </a:ext>
            </a:extLst>
          </p:cNvPr>
          <p:cNvPicPr>
            <a:picLocks noGrp="1" noChangeAspect="1"/>
          </p:cNvPicPr>
          <p:nvPr>
            <p:ph sz="quarter" idx="10"/>
          </p:nvPr>
        </p:nvPicPr>
        <p:blipFill>
          <a:blip r:embed="rId2"/>
          <a:stretch/>
        </p:blipFill>
        <p:spPr>
          <a:xfrm>
            <a:off x="2260" y="224720"/>
            <a:ext cx="9051253" cy="6471644"/>
          </a:xfrm>
          <a:prstGeom prst="rect">
            <a:avLst/>
          </a:prstGeom>
          <a:noFill/>
        </p:spPr>
      </p:pic>
    </p:spTree>
    <p:extLst>
      <p:ext uri="{BB962C8B-B14F-4D97-AF65-F5344CB8AC3E}">
        <p14:creationId xmlns:p14="http://schemas.microsoft.com/office/powerpoint/2010/main" val="9481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2286000" y="5562600"/>
            <a:ext cx="4267200" cy="990600"/>
          </a:xfrm>
        </p:spPr>
        <p:txBody>
          <a:bodyPr>
            <a:normAutofit/>
          </a:bodyPr>
          <a:lstStyle/>
          <a:p>
            <a:r>
              <a:rPr lang="fi-FI" sz="1200" dirty="0"/>
              <a:t>opetustoimi ja varhaiskasvatus</a:t>
            </a:r>
            <a:br>
              <a:rPr lang="fi-FI" sz="1200" dirty="0"/>
            </a:br>
            <a:r>
              <a:rPr lang="fi-FI" sz="1200" dirty="0"/>
              <a:t>opiskeluhuollon ohjausryhmä</a:t>
            </a:r>
            <a:br>
              <a:rPr lang="fi-FI" sz="1200" dirty="0"/>
            </a:br>
            <a:r>
              <a:rPr lang="fi-FI" sz="1200" dirty="0"/>
              <a:t>syksy 2025</a:t>
            </a:r>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806236" y="1470670"/>
            <a:ext cx="6899662" cy="4313598"/>
          </a:xfrm>
        </p:spPr>
        <p:txBody>
          <a:bodyPr/>
          <a:lstStyle/>
          <a:p>
            <a:r>
              <a:rPr lang="fi-FI" sz="1800" dirty="0">
                <a:latin typeface="Calibri" panose="020F0502020204030204" pitchFamily="34" charset="0"/>
                <a:cs typeface="Calibri" panose="020F0502020204030204" pitchFamily="34" charset="0"/>
              </a:rPr>
              <a:t>1. Opiskeluhuolto koulussa</a:t>
            </a:r>
          </a:p>
          <a:p>
            <a:r>
              <a:rPr lang="fi-FI" sz="1800" dirty="0">
                <a:latin typeface="Calibri" panose="020F0502020204030204" pitchFamily="34" charset="0"/>
                <a:cs typeface="Calibri" panose="020F0502020204030204" pitchFamily="34" charset="0"/>
              </a:rPr>
              <a:t>2. Yhteisöllinen opiskeluhuolto</a:t>
            </a:r>
          </a:p>
          <a:p>
            <a:r>
              <a:rPr lang="fi-FI" sz="1800" dirty="0">
                <a:latin typeface="Calibri" panose="020F0502020204030204" pitchFamily="34" charset="0"/>
                <a:cs typeface="Calibri" panose="020F0502020204030204" pitchFamily="34" charset="0"/>
              </a:rPr>
              <a:t>3. Yksilökohtainen opiskeluhuolto</a:t>
            </a:r>
          </a:p>
          <a:p>
            <a:r>
              <a:rPr lang="fi-FI" sz="1800" dirty="0">
                <a:latin typeface="Calibri" panose="020F0502020204030204" pitchFamily="34" charset="0"/>
                <a:cs typeface="Calibri" panose="020F0502020204030204" pitchFamily="34" charset="0"/>
              </a:rPr>
              <a:t>4. Yhteistyön järjestäminen oppilaiden ja heidän perheidensä sekä koulussa työskentelevien ja muiden oppilaiden hyvinvointia tukevien tahojen kanssa </a:t>
            </a:r>
          </a:p>
          <a:p>
            <a:r>
              <a:rPr lang="fi-FI" sz="1800" dirty="0">
                <a:latin typeface="Calibri" panose="020F0502020204030204" pitchFamily="34" charset="0"/>
                <a:cs typeface="Calibri" panose="020F0502020204030204" pitchFamily="34" charset="0"/>
              </a:rPr>
              <a:t>5. Kiusaamisen, häirinnän, väkivallan, rikosten ja rikollisten tekojen ennaltaehkäisy ja puuttuminen </a:t>
            </a:r>
          </a:p>
          <a:p>
            <a:r>
              <a:rPr lang="fi-FI" sz="1800" dirty="0">
                <a:latin typeface="Calibri" panose="020F0502020204030204" pitchFamily="34" charset="0"/>
                <a:cs typeface="Calibri" panose="020F0502020204030204" pitchFamily="34" charset="0"/>
              </a:rPr>
              <a:t>6. Opiskeluhuoltosuunnitelman toteuttaminen, seuraaminen ja arviointi</a:t>
            </a:r>
          </a:p>
          <a:p>
            <a:r>
              <a:rPr lang="fi-FI" sz="1800" dirty="0">
                <a:latin typeface="Calibri" panose="020F0502020204030204" pitchFamily="34" charset="0"/>
                <a:cs typeface="Calibri" panose="020F0502020204030204" pitchFamily="34" charset="0"/>
              </a:rPr>
              <a:t>Liite 1 Opetuksen järjestäjän opiskeluhuoltosuunnitelma</a:t>
            </a:r>
          </a:p>
          <a:p>
            <a:r>
              <a:rPr lang="fi-FI" sz="1800" dirty="0">
                <a:latin typeface="Calibri" panose="020F0502020204030204" pitchFamily="34" charset="0"/>
                <a:cs typeface="Calibri" panose="020F0502020204030204" pitchFamily="34" charset="0"/>
              </a:rPr>
              <a:t>Liite 2 Opiskeluhuollon vuosikello</a:t>
            </a:r>
          </a:p>
          <a:p>
            <a:r>
              <a:rPr lang="fi-FI" sz="1800" dirty="0">
                <a:latin typeface="Calibri" panose="020F0502020204030204" pitchFamily="34" charset="0"/>
                <a:cs typeface="Calibri" panose="020F0502020204030204" pitchFamily="34" charset="0"/>
              </a:rPr>
              <a:t>     </a:t>
            </a:r>
          </a:p>
          <a:p>
            <a:r>
              <a:rPr lang="fi-FI" sz="1800" dirty="0">
                <a:latin typeface="Calibri" panose="020F0502020204030204" pitchFamily="34" charset="0"/>
                <a:cs typeface="Calibri" panose="020F0502020204030204" pitchFamily="34" charset="0"/>
              </a:rPr>
              <a:t>   </a:t>
            </a:r>
          </a:p>
          <a:p>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 </a:t>
            </a:r>
            <a:r>
              <a:rPr lang="fi-FI" sz="3200" dirty="0" err="1">
                <a:latin typeface="Calibri" panose="020F0502020204030204" pitchFamily="34" charset="0"/>
                <a:cs typeface="Calibri" panose="020F0502020204030204" pitchFamily="34" charset="0"/>
              </a:rPr>
              <a:t>OPiskeluHUOLTO</a:t>
            </a:r>
            <a:r>
              <a:rPr lang="fi-FI" sz="3200" dirty="0">
                <a:latin typeface="Calibri" panose="020F0502020204030204" pitchFamily="34" charset="0"/>
                <a:cs typeface="Calibri" panose="020F0502020204030204" pitchFamily="34" charset="0"/>
              </a:rPr>
              <a:t> koulussa</a:t>
            </a:r>
          </a:p>
        </p:txBody>
      </p:sp>
      <p:sp>
        <p:nvSpPr>
          <p:cNvPr id="5" name="Sisällön paikkamerkki 4"/>
          <p:cNvSpPr>
            <a:spLocks noGrp="1"/>
          </p:cNvSpPr>
          <p:nvPr>
            <p:ph sz="quarter" idx="10"/>
          </p:nvPr>
        </p:nvSpPr>
        <p:spPr>
          <a:xfrm flipH="1">
            <a:off x="806236" y="1484244"/>
            <a:ext cx="3183873" cy="4095885"/>
          </a:xfrm>
        </p:spPr>
        <p:txBody>
          <a:bodyPr/>
          <a:lstStyle/>
          <a:p>
            <a:r>
              <a:rPr lang="fi-FI" dirty="0">
                <a:latin typeface="Calibri" panose="020F0502020204030204" pitchFamily="34" charset="0"/>
                <a:cs typeface="Calibri" panose="020F0502020204030204" pitchFamily="34" charset="0"/>
              </a:rPr>
              <a:t>OPISKELUHUOLTO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oppilaan hyvän oppimisen, hyvän psyykkisen ja fyysisen terveyden sekä sosiaalisen hyvinvoinnin edistämistä ja ylläpitämistä kouluyhteisössä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kouluyhteisöä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oppilaalla on oikeus yksilökohtaiseen opiskeluhuoltoon, johon kuuluu terveydenhoitajan, kuraattorin ja psykologin palvelut</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Perusopetukseen valmistavassa opetuksessa noudatetaan perusopetuksen opiskeluhuoltosuunnitelmaa. Erityistä huomiota on kiinnitettävä tulkitsemispalveluihin</a:t>
            </a: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4420357" y="1484244"/>
            <a:ext cx="3453843" cy="4416900"/>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KOULU </a:t>
            </a:r>
          </a:p>
          <a:p>
            <a:pPr marL="342900" indent="-342900">
              <a:buFont typeface="Wingdings" panose="05000000000000000000" pitchFamily="2" charset="2"/>
              <a:buChar char="ü"/>
            </a:pPr>
            <a:r>
              <a:rPr lang="fi-FI" sz="1200" dirty="0" err="1"/>
              <a:t>Helilän</a:t>
            </a:r>
            <a:r>
              <a:rPr lang="fi-FI" sz="1200" dirty="0"/>
              <a:t> koulu on perusasteen oppilaitos, joka tarjoaa opetusta luokka-asteilla 6-9. Koulu sijaitsee Kotkan kaupungissa </a:t>
            </a:r>
            <a:r>
              <a:rPr lang="fi-FI" sz="1200" dirty="0" err="1"/>
              <a:t>Helilän</a:t>
            </a:r>
            <a:r>
              <a:rPr lang="fi-FI" sz="1200" dirty="0"/>
              <a:t> kaupunginosassa, ja koulun oppilasalueena on Korkeakosken, Kyminkartanon ja Otsolan alakoulujen koulupiirit. </a:t>
            </a:r>
          </a:p>
          <a:p>
            <a:pPr marL="342900" indent="-342900">
              <a:buFont typeface="Wingdings" panose="05000000000000000000" pitchFamily="2" charset="2"/>
              <a:buChar char="ü"/>
            </a:pPr>
            <a:r>
              <a:rPr lang="fi-FI" sz="1200" dirty="0"/>
              <a:t>Yleisopetuksen ryhmiä 20, lisäksi koulussa toimii 4 erityisluokkaa. Erityisluokkien oppilaat ovat oppilaskohtaisen tuen piirissä. </a:t>
            </a:r>
          </a:p>
          <a:p>
            <a:pPr marL="342900" indent="-342900">
              <a:buFont typeface="Wingdings" panose="05000000000000000000" pitchFamily="2" charset="2"/>
              <a:buChar char="ü"/>
            </a:pPr>
            <a:r>
              <a:rPr lang="fi-FI" sz="1200" dirty="0"/>
              <a:t>Perusopetuksen oppilasmäärä on lukuvuoden 2025-2026 alussa 405. Koulussa on 40</a:t>
            </a:r>
            <a:r>
              <a:rPr lang="fi-FI" sz="1200" dirty="0">
                <a:solidFill>
                  <a:srgbClr val="FF0000"/>
                </a:solidFill>
              </a:rPr>
              <a:t> </a:t>
            </a:r>
            <a:r>
              <a:rPr lang="fi-FI" sz="1200" dirty="0"/>
              <a:t>opettajaa, koulunkäynninohjaajia 8 sekä muuhun henkilökuntaan kuuluvaa henkilöstöä 9.</a:t>
            </a:r>
          </a:p>
          <a:p>
            <a:endParaRPr lang="fi-FI" sz="1200" dirty="0"/>
          </a:p>
          <a:p>
            <a:pPr marL="342900" indent="-342900">
              <a:buFont typeface="Wingdings" panose="05000000000000000000" pitchFamily="2" charset="2"/>
              <a:buChar char="ü"/>
            </a:pPr>
            <a:endParaRPr lang="fi-FI" sz="1600" dirty="0"/>
          </a:p>
          <a:p>
            <a:endParaRPr lang="fi-FI" sz="1600" dirty="0"/>
          </a:p>
          <a:p>
            <a:endParaRPr lang="fi-FI" dirty="0"/>
          </a:p>
        </p:txBody>
      </p:sp>
    </p:spTree>
    <p:extLst>
      <p:ext uri="{BB962C8B-B14F-4D97-AF65-F5344CB8AC3E}">
        <p14:creationId xmlns:p14="http://schemas.microsoft.com/office/powerpoint/2010/main" val="383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3014" y="528159"/>
            <a:ext cx="6331164" cy="1128363"/>
          </a:xfrm>
        </p:spPr>
        <p:txBody>
          <a:bodyPr>
            <a:normAutofit/>
          </a:bodyPr>
          <a:lstStyle/>
          <a:p>
            <a:r>
              <a:rPr lang="fi-FI" sz="3200" dirty="0">
                <a:latin typeface="Calibri" panose="020F0502020204030204" pitchFamily="34" charset="0"/>
                <a:cs typeface="Calibri" panose="020F0502020204030204" pitchFamily="34" charset="0"/>
              </a:rPr>
              <a:t>1 OPISKELUHUOLTO koulussa</a:t>
            </a:r>
          </a:p>
        </p:txBody>
      </p:sp>
      <p:sp>
        <p:nvSpPr>
          <p:cNvPr id="10" name="Sisällön paikkamerkki 4"/>
          <p:cNvSpPr txBox="1">
            <a:spLocks/>
          </p:cNvSpPr>
          <p:nvPr/>
        </p:nvSpPr>
        <p:spPr>
          <a:xfrm flipH="1">
            <a:off x="5993476" y="1843825"/>
            <a:ext cx="3150524" cy="49294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p>
          <a:p>
            <a:endParaRPr lang="fi-FI" dirty="0"/>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748667668"/>
              </p:ext>
            </p:extLst>
          </p:nvPr>
        </p:nvGraphicFramePr>
        <p:xfrm>
          <a:off x="738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1558753" y="5169961"/>
            <a:ext cx="3960052" cy="671058"/>
          </a:xfrm>
          <a:prstGeom prst="roundRect">
            <a:avLst>
              <a:gd name="adj" fmla="val 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Opetusjärjestelyihin (pedagogiset asiakirjat) liittyvään moniammatilliseen käsittelyyn voi osallistua myös </a:t>
            </a:r>
            <a:r>
              <a:rPr kumimoji="0" lang="fi-FI" sz="1000" b="0" i="0" u="none" strike="noStrike" kern="0" cap="none" spc="0" normalizeH="0" baseline="0" noProof="0" dirty="0">
                <a:ln>
                  <a:noFill/>
                </a:ln>
                <a:solidFill>
                  <a:sysClr val="window" lastClr="FFFFFF"/>
                </a:solidFill>
                <a:effectLst/>
                <a:uLnTx/>
                <a:uFillTx/>
                <a:latin typeface="Calibri" panose="020F0502020204030204" pitchFamily="34" charset="0"/>
                <a:ea typeface="Times New Roman" panose="02020603050405020304" pitchFamily="18" charset="0"/>
                <a:cs typeface="Calibri" panose="020F0502020204030204" pitchFamily="34" charset="0"/>
              </a:rPr>
              <a:t>opiskeluhuollon</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palveluiden ammattilaisia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(Perusopetuslaki 16§ ja 17§)</a:t>
            </a:r>
          </a:p>
        </p:txBody>
      </p:sp>
    </p:spTree>
    <p:extLst>
      <p:ext uri="{BB962C8B-B14F-4D97-AF65-F5344CB8AC3E}">
        <p14:creationId xmlns:p14="http://schemas.microsoft.com/office/powerpoint/2010/main" val="29132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475907"/>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extLst>
              <p:ext uri="{D42A27DB-BD31-4B8C-83A1-F6EECF244321}">
                <p14:modId xmlns:p14="http://schemas.microsoft.com/office/powerpoint/2010/main" val="3571972403"/>
              </p:ext>
            </p:extLst>
          </p:nvPr>
        </p:nvGraphicFramePr>
        <p:xfrm>
          <a:off x="1406525" y="1690511"/>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320918" y="5347278"/>
            <a:ext cx="9039496" cy="461665"/>
          </a:xfrm>
          <a:prstGeom prst="rect">
            <a:avLst/>
          </a:prstGeom>
        </p:spPr>
        <p:txBody>
          <a:bodyPr wrap="square">
            <a:spAutoFit/>
          </a:bodyPr>
          <a:lstStyle/>
          <a:p>
            <a:pPr lvl="0"/>
            <a:r>
              <a:rPr lang="fi-FI" sz="1200" dirty="0">
                <a:solidFill>
                  <a:srgbClr val="FFFFFF"/>
                </a:solidFill>
              </a:rPr>
              <a:t>*Yhdenvertaisuussuunnitelma ja tasa-arvosuunnitelma, päihdesuunnitelma, turvallisuussuunnitelma, järjestyssäännöt, suunnitelma oppilaan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806236" y="412205"/>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OPISKELUHUOLTO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806236" y="2311208"/>
            <a:ext cx="3224851" cy="3173258"/>
          </a:xfrm>
        </p:spPr>
        <p:txBody>
          <a:bodyPr/>
          <a:lstStyle/>
          <a:p>
            <a:pPr lvl="0">
              <a:buClr>
                <a:srgbClr val="0B082E"/>
              </a:buClr>
            </a:pPr>
            <a:r>
              <a:rPr lang="fi-FI" sz="1400" b="1" dirty="0">
                <a:solidFill>
                  <a:srgbClr val="FFFFFF"/>
                </a:solidFill>
              </a:rPr>
              <a:t>Yhteisöllinen opiskeluhuoltotyö:</a:t>
            </a:r>
          </a:p>
          <a:p>
            <a:pPr marL="285750" lvl="0" indent="-285750">
              <a:buClr>
                <a:srgbClr val="0B082E"/>
              </a:buClr>
              <a:buFont typeface="Wingdings" panose="05000000000000000000" pitchFamily="2" charset="2"/>
              <a:buChar char="v"/>
            </a:pPr>
            <a:r>
              <a:rPr lang="fi-FI" sz="1400" dirty="0">
                <a:solidFill>
                  <a:srgbClr val="FFFFFF"/>
                </a:solidFill>
              </a:rPr>
              <a:t>tukee koko kouluyhteisöä</a:t>
            </a:r>
          </a:p>
          <a:p>
            <a:pPr marL="285750" lvl="0" indent="-285750">
              <a:buClr>
                <a:srgbClr val="0B082E"/>
              </a:buClr>
              <a:buFont typeface="Wingdings" panose="05000000000000000000" pitchFamily="2" charset="2"/>
              <a:buChar char="v"/>
            </a:pPr>
            <a:r>
              <a:rPr lang="fi-FI" sz="1400" dirty="0">
                <a:solidFill>
                  <a:srgbClr val="FFFFFF"/>
                </a:solidFill>
              </a:rPr>
              <a:t>ensisijainen opiskeluhuollon työtapa</a:t>
            </a:r>
          </a:p>
          <a:p>
            <a:pPr marL="285750" lvl="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lvl="0" indent="-285750">
              <a:buClr>
                <a:srgbClr val="0B082E"/>
              </a:buClr>
              <a:buFont typeface="Wingdings" panose="05000000000000000000" pitchFamily="2" charset="2"/>
              <a:buChar char="v"/>
            </a:pPr>
            <a:r>
              <a:rPr lang="fi-FI" sz="1400" dirty="0">
                <a:solidFill>
                  <a:srgbClr val="FFFFFF"/>
                </a:solidFill>
              </a:rPr>
              <a:t>toteutuu koulun kaikkien jäsenten mukaan lukien oppilaat ja vanhemmat arvostuksena, tasavertaisuutena ja luottamuksena</a:t>
            </a:r>
          </a:p>
          <a:p>
            <a:pPr marL="285750" lvl="0" indent="-285750">
              <a:buClr>
                <a:srgbClr val="0B082E"/>
              </a:buClr>
              <a:buFont typeface="Wingdings" panose="05000000000000000000" pitchFamily="2" charset="2"/>
              <a:buChar char="v"/>
            </a:pPr>
            <a:r>
              <a:rPr lang="fi-FI" sz="1400" dirty="0">
                <a:solidFill>
                  <a:srgbClr val="FFFFFF"/>
                </a:solidFill>
              </a:rPr>
              <a:t>luo mahdollisuuksia toimia, vaikuttaa ja kehittää kouluyhteisöä yhdessä</a:t>
            </a:r>
          </a:p>
          <a:p>
            <a:endParaRPr lang="fi-FI" sz="1400" dirty="0"/>
          </a:p>
          <a:p>
            <a:endParaRPr lang="fi-FI" sz="1400" dirty="0"/>
          </a:p>
        </p:txBody>
      </p:sp>
      <p:sp>
        <p:nvSpPr>
          <p:cNvPr id="4" name="Sisällön paikkamerkki 4"/>
          <p:cNvSpPr txBox="1">
            <a:spLocks/>
          </p:cNvSpPr>
          <p:nvPr/>
        </p:nvSpPr>
        <p:spPr>
          <a:xfrm flipH="1">
            <a:off x="4645891" y="2059709"/>
            <a:ext cx="3443869" cy="437896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0">
              <a:buClr>
                <a:srgbClr val="0B082E"/>
              </a:buClr>
              <a:defRPr/>
            </a:pPr>
            <a:r>
              <a:rPr lang="fi-FI" sz="1400" b="1" dirty="0">
                <a:solidFill>
                  <a:schemeClr val="bg1"/>
                </a:solidFill>
                <a:latin typeface="Calibri" panose="020F0502020204030204" pitchFamily="34" charset="0"/>
                <a:cs typeface="Calibri" panose="020F0502020204030204" pitchFamily="34" charset="0"/>
              </a:rPr>
              <a:t>HELILÄN KOULU </a:t>
            </a:r>
            <a:endParaRPr lang="fi-FI" sz="1400" dirty="0">
              <a:solidFill>
                <a:schemeClr val="bg1"/>
              </a:solidFill>
              <a:latin typeface="Calibri" panose="020F0502020204030204" pitchFamily="34" charset="0"/>
              <a:cs typeface="Calibri" panose="020F0502020204030204" pitchFamily="34" charset="0"/>
            </a:endParaRPr>
          </a:p>
          <a:p>
            <a:r>
              <a:rPr lang="fi-FI" sz="1400" dirty="0">
                <a:solidFill>
                  <a:schemeClr val="bg1"/>
                </a:solidFill>
              </a:rPr>
              <a:t>Tänä lukuvuonna meidän yhteisöllisen opiskeluhuollon tavoitteena on:</a:t>
            </a:r>
          </a:p>
          <a:p>
            <a:r>
              <a:rPr lang="fi-FI" sz="1400" dirty="0">
                <a:solidFill>
                  <a:schemeClr val="bg1"/>
                </a:solidFill>
              </a:rPr>
              <a:t>1. Kaikille kouluille yhteinen, opetuksen järjestäjän asettama tavoite: Hyvinvoiva kouluyhteisö 2025-2027: kuluvana lukuvuonna erityisesti haavoittuvassa asemassa olevat oppilaat</a:t>
            </a:r>
          </a:p>
          <a:p>
            <a:r>
              <a:rPr lang="fi-FI" sz="1400" dirty="0">
                <a:solidFill>
                  <a:schemeClr val="bg1"/>
                </a:solidFill>
              </a:rPr>
              <a:t>2. Arvostava kohtaaminen. Miten puhua niin, että toisissa syntyy halu kuunnella ja miten kuunnella, että toisessa syntyy halu puhua.” (</a:t>
            </a:r>
            <a:r>
              <a:rPr lang="fi-FI" sz="1400" dirty="0" err="1">
                <a:solidFill>
                  <a:schemeClr val="bg1"/>
                </a:solidFill>
              </a:rPr>
              <a:t>Isaacs</a:t>
            </a:r>
            <a:r>
              <a:rPr lang="fi-FI" sz="1400" dirty="0">
                <a:solidFill>
                  <a:schemeClr val="bg1"/>
                </a:solidFill>
              </a:rPr>
              <a:t> 2001). Dialogisten toimintatapojen käyttäminen koulussa. </a:t>
            </a:r>
          </a:p>
          <a:p>
            <a:r>
              <a:rPr lang="fi-FI" sz="1400" dirty="0">
                <a:solidFill>
                  <a:schemeClr val="bg1"/>
                </a:solidFill>
              </a:rPr>
              <a:t>3. Yhteisölliset tapahtumat mm. </a:t>
            </a:r>
            <a:r>
              <a:rPr lang="fi-FI" sz="1400" dirty="0" err="1">
                <a:solidFill>
                  <a:schemeClr val="bg1"/>
                </a:solidFill>
              </a:rPr>
              <a:t>Helilän</a:t>
            </a:r>
            <a:r>
              <a:rPr lang="fi-FI" sz="1400" dirty="0">
                <a:solidFill>
                  <a:schemeClr val="bg1"/>
                </a:solidFill>
              </a:rPr>
              <a:t> koulu 150 vuotta -juhla</a:t>
            </a:r>
          </a:p>
          <a:p>
            <a:r>
              <a:rPr lang="fi-FI" sz="1400" dirty="0">
                <a:solidFill>
                  <a:schemeClr val="bg1"/>
                </a:solidFill>
              </a:rPr>
              <a:t>Tarkempi vuosikello löytyy suunnitelman lopusta</a:t>
            </a:r>
          </a:p>
          <a:p>
            <a:endParaRPr lang="fi-FI" sz="1400" dirty="0">
              <a:solidFill>
                <a:schemeClr val="bg1"/>
              </a:solidFill>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kumimoji="0" lang="fi-FI" sz="1400" b="0" i="0" u="none" strike="noStrike" kern="1200" cap="none" spc="0" normalizeH="0" baseline="0" noProof="0" dirty="0">
              <a:ln>
                <a:noFill/>
              </a:ln>
              <a:solidFill>
                <a:srgbClr val="000000"/>
              </a:solidFill>
              <a:effectLst/>
              <a:uLnTx/>
              <a:uFillTx/>
              <a:latin typeface="Calibri" panose="020F0502020204030204"/>
            </a:endParaRPr>
          </a:p>
        </p:txBody>
      </p:sp>
      <p:sp>
        <p:nvSpPr>
          <p:cNvPr id="5" name="Suorakulmio 4"/>
          <p:cNvSpPr/>
          <p:nvPr/>
        </p:nvSpPr>
        <p:spPr>
          <a:xfrm>
            <a:off x="611932" y="1409939"/>
            <a:ext cx="6838310" cy="803297"/>
          </a:xfrm>
          <a:prstGeom prst="rect">
            <a:avLst/>
          </a:prstGeom>
        </p:spPr>
        <p:txBody>
          <a:bodyPr wrap="square">
            <a:spAutoFit/>
          </a:bodyPr>
          <a:lstStyle/>
          <a:p>
            <a:pPr lvl="0"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1169746803"/>
              </p:ext>
            </p:extLst>
          </p:nvPr>
        </p:nvGraphicFramePr>
        <p:xfrm>
          <a:off x="268445"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4654843" y="1472587"/>
            <a:ext cx="4064284" cy="466959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latin typeface="Calibri" panose="020F0502020204030204" pitchFamily="34" charset="0"/>
                <a:cs typeface="Calibri" panose="020F0502020204030204" pitchFamily="34" charset="0"/>
              </a:rPr>
              <a:t>HELILÄN KOULU</a:t>
            </a:r>
            <a:endParaRPr lang="fi-FI" sz="1400" dirty="0">
              <a:solidFill>
                <a:srgbClr val="FF0000"/>
              </a:solidFill>
              <a:latin typeface="Calibri" panose="020F0502020204030204" pitchFamily="34" charset="0"/>
              <a:cs typeface="Calibri" panose="020F0502020204030204" pitchFamily="34" charset="0"/>
            </a:endParaRPr>
          </a:p>
          <a:p>
            <a:pPr marL="171450" indent="-171450">
              <a:buFontTx/>
              <a:buChar char="-"/>
            </a:pPr>
            <a:r>
              <a:rPr lang="fi-FI" sz="1200" dirty="0">
                <a:solidFill>
                  <a:schemeClr val="bg1"/>
                </a:solidFill>
              </a:rPr>
              <a:t>Yhteisöllinen opiskeluhuoltoryhmä kokoontuu   n. kolmen viikon välein. Sekä tämän lisäksi tarvittaessa. </a:t>
            </a:r>
          </a:p>
          <a:p>
            <a:pPr marL="171450" indent="-171450">
              <a:buFontTx/>
              <a:buChar char="-"/>
            </a:pPr>
            <a:r>
              <a:rPr lang="fi-FI" sz="1200" dirty="0">
                <a:solidFill>
                  <a:schemeClr val="bg1"/>
                </a:solidFill>
              </a:rPr>
              <a:t>Alkusyksystä asetetaan yhteisöllisen opiskeluhuollon tavoitteet. Ennen joulua tehdään väliarviointi suhteessa asetettuihin tavoitteisiin. Kevään viimeisellä kerralla arvioidaan </a:t>
            </a:r>
            <a:r>
              <a:rPr lang="fi-FI" sz="1200" dirty="0" err="1">
                <a:solidFill>
                  <a:schemeClr val="bg1"/>
                </a:solidFill>
              </a:rPr>
              <a:t>lomakkeiston</a:t>
            </a:r>
            <a:r>
              <a:rPr lang="fi-FI" sz="1200" dirty="0">
                <a:solidFill>
                  <a:schemeClr val="bg1"/>
                </a:solidFill>
              </a:rPr>
              <a:t> avulla opiskeluhuollon toteutumista. Yhteisöllisen opiskeluhuoltoryhmän jäseniä ovat rehtori (pj), apulaisrehtori, erityisopettaja, opiskeluhuollon kuraattori, oppilaanohjaaja, kouluterveydenhoitaja, koulunuorisotyöntekijä, koulunkäynninohjaaja, kouluhyvinvointitiimin vetäjä, tukioppilaiden ohjaaja sekä oppilaskunnan ohjaava opettaja. Oppilasedustajat osallistuvat yhteisöllisen oppilashuoltoryhmän kokoontumisiin vähintään kerran lukukaudessa. Ryhmään voidaan kutsua myös asiantuntijoina opettajia, oppilaita, vanhempaintoimikunnan edustajia sekä eri viranomaisia. 	</a:t>
            </a:r>
          </a:p>
          <a:p>
            <a:pPr marL="171450" indent="-171450">
              <a:buFontTx/>
              <a:buChar char="-"/>
            </a:pPr>
            <a:endParaRPr lang="fi-FI" sz="1200" dirty="0"/>
          </a:p>
        </p:txBody>
      </p:sp>
      <p:sp>
        <p:nvSpPr>
          <p:cNvPr id="8" name="Suorakulmio 7"/>
          <p:cNvSpPr/>
          <p:nvPr/>
        </p:nvSpPr>
        <p:spPr>
          <a:xfrm>
            <a:off x="82843" y="1600267"/>
            <a:ext cx="4572000" cy="738664"/>
          </a:xfrm>
          <a:prstGeom prst="rect">
            <a:avLst/>
          </a:prstGeom>
        </p:spPr>
        <p:txBody>
          <a:bodyPr>
            <a:spAutoFit/>
          </a:bodyPr>
          <a:lstStyle/>
          <a:p>
            <a:pPr>
              <a:spcAft>
                <a:spcPts val="0"/>
              </a:spcAft>
            </a:pPr>
            <a:r>
              <a:rPr lang="fi-FI" sz="1400" dirty="0">
                <a:solidFill>
                  <a:schemeClr val="bg1"/>
                </a:solidFill>
                <a:latin typeface="+mj-lt"/>
                <a:ea typeface="Times New Roman" panose="02020603050405020304" pitchFamily="18" charset="0"/>
              </a:rPr>
              <a:t>Esimerkki yhteisöllisen opiskeluhuoltoryhmän kokoonpanosta. Koulun opiskeluhuoltoryhmä suunnittelee, toteuttaa, kehittää ja arvioi opiskeluhuoltoa.</a:t>
            </a:r>
            <a:endParaRPr lang="fi-FI" sz="14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00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6236" y="1150891"/>
            <a:ext cx="6734432" cy="101566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Yksilökohtaisella opiskeluhuollolla tarkoitetaan yksittäisille oppilaille annettavia kouluterveydenhuollon palveluja,  opiskeluhuollon kuraattori-ja psykologipalveluja sekä monialaista yksilökohtaista opiskeluhuoltoa, johon kuuluu yksittäisen oppilaan asiassa koottava monialainen asiantuntijaryhmä. Opiskeluhuollon palvelut järjestää hyvinvointialue.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Kaikki oppilaiden kanssa työskentelevät ovat vastuussa tuen tarpeen tunnistamisessa</a:t>
            </a:r>
          </a:p>
        </p:txBody>
      </p:sp>
      <p:graphicFrame>
        <p:nvGraphicFramePr>
          <p:cNvPr id="7" name="Kaaviokuva 6"/>
          <p:cNvGraphicFramePr/>
          <p:nvPr/>
        </p:nvGraphicFramePr>
        <p:xfrm>
          <a:off x="1954060" y="1900764"/>
          <a:ext cx="5085568" cy="410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3519814" y="3755497"/>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p:cNvSpPr txBox="1"/>
          <p:nvPr/>
        </p:nvSpPr>
        <p:spPr>
          <a:xfrm>
            <a:off x="3519814" y="3811152"/>
            <a:ext cx="216700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3" name="Tekstiruutu 2">
            <a:extLst>
              <a:ext uri="{FF2B5EF4-FFF2-40B4-BE49-F238E27FC236}">
                <a16:creationId xmlns:a16="http://schemas.microsoft.com/office/drawing/2014/main" id="{5FE22377-BD6D-95D8-627E-D9CABC78F718}"/>
              </a:ext>
            </a:extLst>
          </p:cNvPr>
          <p:cNvSpPr txBox="1"/>
          <p:nvPr/>
        </p:nvSpPr>
        <p:spPr>
          <a:xfrm>
            <a:off x="180622" y="483567"/>
            <a:ext cx="7484533" cy="584775"/>
          </a:xfrm>
          <a:prstGeom prst="rect">
            <a:avLst/>
          </a:prstGeom>
          <a:noFill/>
        </p:spPr>
        <p:txBody>
          <a:bodyPr wrap="square" rtlCol="0">
            <a:spAutoFit/>
          </a:bodyPr>
          <a:lstStyle/>
          <a:p>
            <a:r>
              <a:rPr kumimoji="0" lang="fi-FI" sz="3200" b="0" i="0" u="none" strike="noStrike" kern="1200" cap="all" spc="20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3 YKSILÖKOHTAINEN OPISKELUHUOLTO</a:t>
            </a:r>
            <a:endParaRPr lang="fi-FI" dirty="0">
              <a:solidFill>
                <a:schemeClr val="accent1"/>
              </a:solidFill>
            </a:endParaRPr>
          </a:p>
        </p:txBody>
      </p:sp>
    </p:spTree>
    <p:extLst>
      <p:ext uri="{BB962C8B-B14F-4D97-AF65-F5344CB8AC3E}">
        <p14:creationId xmlns:p14="http://schemas.microsoft.com/office/powerpoint/2010/main" val="5679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241773" y="1780168"/>
            <a:ext cx="2576946"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Oppilaan terveydentilan seuraaminen ja edistäminen terveystarkastuksilla, terveysneuvonnalla ja ohjauksella sekä tuen tarpeen varhainen tunnistaminen ja tarvittavan tuen järjestäminen sekä hoitoon ohjaaminen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err="1">
                <a:solidFill>
                  <a:srgbClr val="000000"/>
                </a:solidFill>
                <a:latin typeface="Calibri" panose="020F0502020204030204"/>
              </a:rPr>
              <a:t>Huoltaj</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ien kasvatustehtävän tukeminen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Terveydenhoitaja :  </a:t>
            </a:r>
            <a:r>
              <a:rPr lang="fi-FI" sz="900" dirty="0">
                <a:solidFill>
                  <a:schemeClr val="tx1"/>
                </a:solidFill>
                <a:latin typeface="Calibri" panose="020F0502020204030204"/>
              </a:rPr>
              <a:t>Sami Jokela</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indent="-171450">
              <a:buFont typeface="Wingdings" panose="05000000000000000000" pitchFamily="2" charset="2"/>
              <a:buChar char="v"/>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a:t>
            </a:r>
            <a:r>
              <a:rPr lang="fi-FI" sz="900" dirty="0">
                <a:solidFill>
                  <a:schemeClr val="tx1"/>
                </a:solidFill>
              </a:rPr>
              <a:t>040 6306130</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ma-pe</a:t>
            </a:r>
          </a:p>
          <a:p>
            <a:pPr marR="0" lvl="0" algn="l" defTabSz="457200" rtl="0" eaLnBrk="1" fontAlgn="auto" latinLnBrk="0" hangingPunct="1">
              <a:lnSpc>
                <a:spcPct val="100000"/>
              </a:lnSpc>
              <a:spcBef>
                <a:spcPts val="0"/>
              </a:spcBef>
              <a:spcAft>
                <a:spcPts val="0"/>
              </a:spcAft>
              <a:buClrTx/>
              <a:buSzTx/>
              <a:tabLst/>
              <a:defRPr/>
            </a:pPr>
            <a:endParaRPr lang="fi-FI" sz="900" dirty="0">
              <a:solidFill>
                <a:schemeClr val="tx1"/>
              </a:solidFill>
              <a:latin typeface="Calibri" panose="020F0502020204030204"/>
            </a:endParaRPr>
          </a:p>
        </p:txBody>
      </p:sp>
      <p:sp>
        <p:nvSpPr>
          <p:cNvPr id="11" name="Tekstiruutu 10"/>
          <p:cNvSpPr txBox="1"/>
          <p:nvPr/>
        </p:nvSpPr>
        <p:spPr>
          <a:xfrm>
            <a:off x="6371956" y="1761523"/>
            <a:ext cx="2676698" cy="18928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Tarjoaa apua oppilaille koulunkäyntiin, erilaisiin elämäntilanteisiin, vapaa-aikaan ja ihmissuhteisiin liittyvissä asioissa sekä tekee yhteistyötä huoltajien, koulun henkilökunnan ja yhteistyötahojen kanssa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Selvittää oppilaan tuen tarvetta, antaa ohjausta ja neuvontaa oppilaalle ja huoltajalle sekä ohjaa tarvittaviin tukitoimiin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Oppilaalla on mahdollisuus hakeutua kuraattorille itse, huoltajan tai henkilökunnan ohjaamana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Kuraattori: </a:t>
            </a:r>
            <a:r>
              <a:rPr lang="fi-FI" sz="900" dirty="0">
                <a:solidFill>
                  <a:schemeClr val="tx1"/>
                </a:solidFill>
                <a:latin typeface="Calibri" panose="020F0502020204030204"/>
              </a:rPr>
              <a:t>Päivi Lehtoranta</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indent="-171450">
              <a:buFont typeface="Wingdings" panose="05000000000000000000" pitchFamily="2" charset="2"/>
              <a:buChar char="v"/>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a:t>
            </a:r>
            <a:r>
              <a:rPr lang="fi-FI" sz="900" dirty="0">
                <a:solidFill>
                  <a:schemeClr val="tx1"/>
                </a:solidFill>
              </a:rPr>
              <a:t>040 830 4508</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ti-pe</a:t>
            </a:r>
          </a:p>
        </p:txBody>
      </p:sp>
      <p:sp>
        <p:nvSpPr>
          <p:cNvPr id="12" name="Tekstiruutu 11"/>
          <p:cNvSpPr txBox="1"/>
          <p:nvPr/>
        </p:nvSpPr>
        <p:spPr>
          <a:xfrm>
            <a:off x="241773" y="3874925"/>
            <a:ext cx="2576946" cy="18928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Tukee lapsia, nuoria ja heidän perheitään kehitykseen, psyykkiseen terveyteen ja hyvinvointiin liittyvissä asioissa neuvonnan, ohjauksen ja konsultaation avulla.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Osallistuu oppimisen tuen suunnitteluun ja tarvittaessa arvioi oppilaan kehityksessä, koulunkäynnissä tai oppimisessa esiin tulevia pulmia</a:t>
            </a: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 </a:t>
            </a:r>
            <a:endParaRPr lang="fi-FI" sz="900" dirty="0">
              <a:solidFill>
                <a:schemeClr val="tx1"/>
              </a:solidFill>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Oppilaitoksen henkilökunnalla on mahdollisuus tarvittaessa keskustella konsultoivan psykologin kanssa  </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Tekstiruutu 12"/>
          <p:cNvSpPr txBox="1"/>
          <p:nvPr/>
        </p:nvSpPr>
        <p:spPr>
          <a:xfrm>
            <a:off x="6371956" y="3899303"/>
            <a:ext cx="2676698" cy="163121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Yksittäisen oppilaan </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asiassa</a:t>
            </a: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koottava monialainen asiantuntijaryhmä</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Perustuu aina vapaaehtoisuuteen ja edellyttää oppilaan/ja huoltajan suostumusta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Tutustu tarkemmin seuraavassa diassa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Kaaviokuva 8"/>
          <p:cNvGraphicFramePr/>
          <p:nvPr>
            <p:extLst>
              <p:ext uri="{D42A27DB-BD31-4B8C-83A1-F6EECF244321}">
                <p14:modId xmlns:p14="http://schemas.microsoft.com/office/powerpoint/2010/main" val="2324868454"/>
              </p:ext>
            </p:extLst>
          </p:nvPr>
        </p:nvGraphicFramePr>
        <p:xfrm>
          <a:off x="2041742" y="1732706"/>
          <a:ext cx="5060515" cy="40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p:cNvPicPr>
            <a:picLocks noChangeAspect="1"/>
          </p:cNvPicPr>
          <p:nvPr/>
        </p:nvPicPr>
        <p:blipFill>
          <a:blip r:embed="rId7"/>
          <a:stretch>
            <a:fillRect/>
          </a:stretch>
        </p:blipFill>
        <p:spPr>
          <a:xfrm>
            <a:off x="3826183" y="3617921"/>
            <a:ext cx="2170364" cy="304826"/>
          </a:xfrm>
          <a:prstGeom prst="rect">
            <a:avLst/>
          </a:prstGeom>
        </p:spPr>
      </p:pic>
      <p:sp>
        <p:nvSpPr>
          <p:cNvPr id="3" name="Pyöristetty suorakulmio 2"/>
          <p:cNvSpPr/>
          <p:nvPr/>
        </p:nvSpPr>
        <p:spPr>
          <a:xfrm>
            <a:off x="3523612" y="3569918"/>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iruutu 3"/>
          <p:cNvSpPr txBox="1"/>
          <p:nvPr/>
        </p:nvSpPr>
        <p:spPr>
          <a:xfrm>
            <a:off x="3584507" y="3617921"/>
            <a:ext cx="21419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6" name="Tekstiruutu 5">
            <a:extLst>
              <a:ext uri="{FF2B5EF4-FFF2-40B4-BE49-F238E27FC236}">
                <a16:creationId xmlns:a16="http://schemas.microsoft.com/office/drawing/2014/main" id="{54BC6992-4F55-F05C-5407-75EBBC9BC3D6}"/>
              </a:ext>
            </a:extLst>
          </p:cNvPr>
          <p:cNvSpPr txBox="1"/>
          <p:nvPr/>
        </p:nvSpPr>
        <p:spPr>
          <a:xfrm>
            <a:off x="83916" y="738417"/>
            <a:ext cx="748453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all" spc="200" normalizeH="0" baseline="0" noProof="0" dirty="0">
                <a:ln>
                  <a:noFill/>
                </a:ln>
                <a:solidFill>
                  <a:srgbClr val="0083C8"/>
                </a:solidFill>
                <a:effectLst/>
                <a:uLnTx/>
                <a:uFillTx/>
                <a:latin typeface="Calibri" panose="020F0502020204030204" pitchFamily="34" charset="0"/>
                <a:ea typeface="+mn-ea"/>
                <a:cs typeface="Calibri" panose="020F0502020204030204" pitchFamily="34" charset="0"/>
              </a:rPr>
              <a:t>3 YKSILÖKOHTAINEN OPISKELUHUOLTO</a:t>
            </a:r>
            <a:endParaRPr kumimoji="0" lang="fi-FI" sz="1800" b="0" i="0" u="none" strike="noStrike" kern="1200" cap="none" spc="0" normalizeH="0" baseline="0" noProof="0" dirty="0">
              <a:ln>
                <a:noFill/>
              </a:ln>
              <a:solidFill>
                <a:srgbClr val="0083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180656"/>
      </p:ext>
    </p:extLst>
  </p:cSld>
  <p:clrMapOvr>
    <a:masterClrMapping/>
  </p:clrMapOvr>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A04B2782D37014DAA395E2720DEB8A7" ma:contentTypeVersion="9" ma:contentTypeDescription="Luo uusi asiakirja." ma:contentTypeScope="" ma:versionID="e8abd3a72e003a825faf05ffe80b8919">
  <xsd:schema xmlns:xsd="http://www.w3.org/2001/XMLSchema" xmlns:xs="http://www.w3.org/2001/XMLSchema" xmlns:p="http://schemas.microsoft.com/office/2006/metadata/properties" xmlns:ns2="fd829c4c-860c-43f2-b43d-0ddc01159a87" xmlns:ns3="6218085d-69c6-4971-9497-a53413184462" targetNamespace="http://schemas.microsoft.com/office/2006/metadata/properties" ma:root="true" ma:fieldsID="c72015b01cc640226099d53419b3cf84" ns2:_="" ns3:_="">
    <xsd:import namespace="fd829c4c-860c-43f2-b43d-0ddc01159a87"/>
    <xsd:import namespace="6218085d-69c6-4971-9497-a534131844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29c4c-860c-43f2-b43d-0ddc01159a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18085d-69c6-4971-9497-a53413184462"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62FC8E-D4D8-49B0-A4A7-BF156238E4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829c4c-860c-43f2-b43d-0ddc01159a87"/>
    <ds:schemaRef ds:uri="6218085d-69c6-4971-9497-a534131844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607696-2AC2-4423-A178-D9D7CC1EB56E}">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4725239e-b194-4e4b-9e5d-d7784311bef1"/>
  </ds:schemaRefs>
</ds:datastoreItem>
</file>

<file path=customXml/itemProps3.xml><?xml version="1.0" encoding="utf-8"?>
<ds:datastoreItem xmlns:ds="http://schemas.openxmlformats.org/officeDocument/2006/customXml" ds:itemID="{E16A3C21-A1A8-4298-9AFF-F8A53A877D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Powerpoint-malli, Suomi</Template>
  <TotalTime>2045</TotalTime>
  <Words>1579</Words>
  <Application>Microsoft Office PowerPoint</Application>
  <PresentationFormat>Näytössä katseltava diaesitys (4:3)</PresentationFormat>
  <Paragraphs>208</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Gill Sans MT</vt:lpstr>
      <vt:lpstr>Times New Roman</vt:lpstr>
      <vt:lpstr>Wingdings</vt:lpstr>
      <vt:lpstr>Kotkan-kaupunki</vt:lpstr>
      <vt:lpstr> opetuksen järjestäjän opiskeluhuoltosuunnitelma  HELILÄN KOULU toimintasuunnitelma 2025-2026   </vt:lpstr>
      <vt:lpstr>sisällys</vt:lpstr>
      <vt:lpstr>1 OPiskeluHUOLTO koulussa</vt:lpstr>
      <vt:lpstr>1 OPISKELUHUOLTO koulussa</vt:lpstr>
      <vt:lpstr>2 YHTEISÖLLINEN OPISKELUHUOLTO</vt:lpstr>
      <vt:lpstr>2 YHTEISÖLLINEN OPISKELUHUOLTO</vt:lpstr>
      <vt:lpstr>2 YHTEISÖLLINEN OPISKELUHUOLTO</vt:lpstr>
      <vt:lpstr>PowerPoint-esitys</vt:lpstr>
      <vt:lpstr>PowerPoint-esitys</vt:lpstr>
      <vt:lpstr>   </vt:lpstr>
      <vt:lpstr>PowerPoint-esitys</vt:lpstr>
      <vt:lpstr>5 SUUNNITELMAT OPPILAIDEN SUOJAAMISEKSI VÄKIVALLALTA, KIUSAAMISELTA JA HÄIRINNÄLTÄ SEKÄ KRIISISUUNNITELMA </vt:lpstr>
      <vt:lpstr>6 OpISKELUhuoltosuunnitelman toteuttaminen, seuraaminen ja arviointi</vt:lpstr>
      <vt:lpstr>6 OPISKELUhuoltosuunnitelman toteuttaminen, seuraaminen ja arviointi</vt:lpstr>
      <vt:lpstr>LISÄTIETOJA</vt:lpstr>
      <vt:lpstr>PowerPoint-esitys</vt:lpstr>
      <vt:lpstr>opetustoimi ja varhaiskasvatus opiskeluhuollon ohjausryhmä syksy 2025</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Kaukoranta Nina</dc:creator>
  <cp:lastModifiedBy>Aronen Mari Johanna</cp:lastModifiedBy>
  <cp:revision>164</cp:revision>
  <cp:lastPrinted>2020-06-10T05:14:52Z</cp:lastPrinted>
  <dcterms:created xsi:type="dcterms:W3CDTF">2019-04-22T05:41:39Z</dcterms:created>
  <dcterms:modified xsi:type="dcterms:W3CDTF">2025-09-25T07:51:24Z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0x0101005A04B2782D37014DAA395E2720DEB8A7</vt:lpwstr>
  </property>
  <property fmtid="{D5CDD505-2E9C-101B-9397-08002B2CF9AE}" pid="4" name="AreenaIntraAjankohta">
    <vt:lpwstr/>
  </property>
  <property fmtid="{D5CDD505-2E9C-101B-9397-08002B2CF9AE}" pid="5" name="AreenaIntraYritys">
    <vt:lpwstr/>
  </property>
  <property fmtid="{D5CDD505-2E9C-101B-9397-08002B2CF9AE}" pid="6" name="AreenaIntraDokumenttityyppi">
    <vt:lpwstr>47;#Esitys|75dd3a33-2d35-471d-9909-b334bdb25443</vt:lpwstr>
  </property>
  <property fmtid="{D5CDD505-2E9C-101B-9397-08002B2CF9AE}" pid="7" name="_AdHocReviewCycleID">
    <vt:i4>-1211531876</vt:i4>
  </property>
  <property fmtid="{D5CDD505-2E9C-101B-9397-08002B2CF9AE}" pid="8" name="_EmailSubject">
    <vt:lpwstr>Kommentoitavaksi uusi koulujen toimenpidesuunnitelma</vt:lpwstr>
  </property>
  <property fmtid="{D5CDD505-2E9C-101B-9397-08002B2CF9AE}" pid="9" name="_AuthorEmail">
    <vt:lpwstr>nina.kaukoranta@kotka.fi</vt:lpwstr>
  </property>
  <property fmtid="{D5CDD505-2E9C-101B-9397-08002B2CF9AE}" pid="10" name="_AuthorEmailDisplayName">
    <vt:lpwstr>Kaukoranta Nina</vt:lpwstr>
  </property>
  <property fmtid="{D5CDD505-2E9C-101B-9397-08002B2CF9AE}" pid="11" name="_PreviousAdHocReviewCycleID">
    <vt:i4>820723239</vt:i4>
  </property>
</Properties>
</file>