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3004800" cy="9753600"/>
  <p:notesSz cx="6858000" cy="9144000"/>
  <p:defaultTextStyle>
    <a:lvl1pPr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1pPr>
    <a:lvl2pPr indent="2286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2pPr>
    <a:lvl3pPr indent="4572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3pPr>
    <a:lvl4pPr indent="6858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4pPr>
    <a:lvl5pPr indent="9144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5pPr>
    <a:lvl6pPr indent="11430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6pPr>
    <a:lvl7pPr indent="13716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7pPr>
    <a:lvl8pPr indent="16002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8pPr>
    <a:lvl9pPr indent="18288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89B1A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A433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A433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1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76975685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 ja ala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Otsikkoteksti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yksi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kaksi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kolme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neljä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viisi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aina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a - vaa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Otsikkoteksti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270000" y="8191500"/>
            <a:ext cx="10464800" cy="1219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yksi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kaksi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kolme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neljä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viisi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 - kes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Otsikkoteksti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a - py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FFFFFF"/>
                </a:solidFill>
              </a:rPr>
              <a:t>Otsikkoteksti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yksi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kaksi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kolme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neljä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Leipätekstin taso viisi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 - Y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Otsikkoteksti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 ja merk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Otsikkoteksti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yksi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kaksi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kolme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neljä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viisi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tsikko, merkit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Otsikkoteksti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Leipätekstin taso yksi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Leipätekstin taso kaksi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Leipätekstin taso kolme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Leipätekstin taso neljä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Leipätekstin taso viisi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erk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yksi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kaksi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kolme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neljä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viisi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uva - 3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Otsikkoteksti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yksi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kaksi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kolme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neljä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Leipätekstin taso viisi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titleStyle>
    <p:bodyStyle>
      <a:lvl1pPr marL="4572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marL="9144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marL="13716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marL="18288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marL="22860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marL="27432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marL="32004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marL="36576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marL="41148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Paljous- ja vähyyssanat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chemeClr val="bg1"/>
                </a:solidFill>
              </a:rPr>
              <a:t>much, many, a lot of, lots of, a little, little, a few, few...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Much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43484" lvl="0" indent="-443484" defTabSz="566674">
              <a:spcBef>
                <a:spcPts val="4000"/>
              </a:spcBef>
              <a:defRPr sz="1800">
                <a:solidFill>
                  <a:srgbClr val="000000"/>
                </a:solidFill>
              </a:defRPr>
            </a:pPr>
            <a:r>
              <a:rPr sz="3686" i="1" dirty="0">
                <a:solidFill>
                  <a:schemeClr val="bg1"/>
                </a:solidFill>
              </a:rPr>
              <a:t>Much</a:t>
            </a:r>
            <a:r>
              <a:rPr sz="3686" dirty="0">
                <a:solidFill>
                  <a:srgbClr val="FFFFFF"/>
                </a:solidFill>
              </a:rPr>
              <a:t> -&gt; </a:t>
            </a:r>
            <a:r>
              <a:rPr sz="3686" dirty="0" err="1">
                <a:solidFill>
                  <a:srgbClr val="FFFFFF"/>
                </a:solidFill>
              </a:rPr>
              <a:t>yksiköllisten</a:t>
            </a:r>
            <a:r>
              <a:rPr sz="3686" dirty="0">
                <a:solidFill>
                  <a:srgbClr val="FFFFFF"/>
                </a:solidFill>
              </a:rPr>
              <a:t> </a:t>
            </a:r>
            <a:r>
              <a:rPr sz="3686" dirty="0" err="1">
                <a:solidFill>
                  <a:srgbClr val="FFFFFF"/>
                </a:solidFill>
              </a:rPr>
              <a:t>uncount-sanojen</a:t>
            </a:r>
            <a:r>
              <a:rPr sz="3686" dirty="0">
                <a:solidFill>
                  <a:srgbClr val="FFFFFF"/>
                </a:solidFill>
              </a:rPr>
              <a:t> </a:t>
            </a:r>
            <a:r>
              <a:rPr sz="3686" dirty="0" err="1">
                <a:solidFill>
                  <a:srgbClr val="FFFFFF"/>
                </a:solidFill>
              </a:rPr>
              <a:t>kanssa</a:t>
            </a:r>
            <a:r>
              <a:rPr sz="3686" dirty="0">
                <a:solidFill>
                  <a:srgbClr val="FFFFFF"/>
                </a:solidFill>
              </a:rPr>
              <a:t> (</a:t>
            </a:r>
            <a:r>
              <a:rPr sz="3686" dirty="0" err="1">
                <a:solidFill>
                  <a:srgbClr val="FFFFFF"/>
                </a:solidFill>
              </a:rPr>
              <a:t>yleensä</a:t>
            </a:r>
            <a:r>
              <a:rPr sz="3686" dirty="0">
                <a:solidFill>
                  <a:srgbClr val="FFFFFF"/>
                </a:solidFill>
              </a:rPr>
              <a:t> </a:t>
            </a:r>
            <a:r>
              <a:rPr sz="3686" dirty="0" err="1">
                <a:solidFill>
                  <a:srgbClr val="FFFFFF"/>
                </a:solidFill>
              </a:rPr>
              <a:t>kielloissa</a:t>
            </a:r>
            <a:r>
              <a:rPr sz="3686" dirty="0">
                <a:solidFill>
                  <a:srgbClr val="FFFFFF"/>
                </a:solidFill>
              </a:rPr>
              <a:t> ja </a:t>
            </a:r>
            <a:r>
              <a:rPr sz="3686" dirty="0" err="1">
                <a:solidFill>
                  <a:srgbClr val="FFFFFF"/>
                </a:solidFill>
              </a:rPr>
              <a:t>kysymyksissä</a:t>
            </a:r>
            <a:r>
              <a:rPr sz="3686" dirty="0">
                <a:solidFill>
                  <a:srgbClr val="FFFFFF"/>
                </a:solidFill>
              </a:rPr>
              <a:t>) tai </a:t>
            </a:r>
            <a:r>
              <a:rPr sz="3686" dirty="0" err="1">
                <a:solidFill>
                  <a:srgbClr val="FFFFFF"/>
                </a:solidFill>
              </a:rPr>
              <a:t>yksin</a:t>
            </a:r>
            <a:endParaRPr sz="3686" dirty="0">
              <a:solidFill>
                <a:srgbClr val="FFFFFF"/>
              </a:solidFill>
            </a:endParaRPr>
          </a:p>
          <a:p>
            <a:pPr marL="886968" lvl="1" indent="-443484" defTabSz="566674">
              <a:spcBef>
                <a:spcPts val="4000"/>
              </a:spcBef>
              <a:defRPr sz="1800">
                <a:solidFill>
                  <a:srgbClr val="000000"/>
                </a:solidFill>
              </a:defRPr>
            </a:pPr>
            <a:r>
              <a:rPr sz="3686" dirty="0">
                <a:solidFill>
                  <a:srgbClr val="FFFFFF"/>
                </a:solidFill>
              </a:rPr>
              <a:t>I don't have </a:t>
            </a:r>
            <a:r>
              <a:rPr sz="3686" i="1" dirty="0">
                <a:solidFill>
                  <a:srgbClr val="FFFFFF"/>
                </a:solidFill>
              </a:rPr>
              <a:t>much time</a:t>
            </a:r>
            <a:r>
              <a:rPr sz="3686" dirty="0">
                <a:solidFill>
                  <a:srgbClr val="FFFFFF"/>
                </a:solidFill>
              </a:rPr>
              <a:t> left. / How </a:t>
            </a:r>
            <a:r>
              <a:rPr sz="3686" i="1" dirty="0">
                <a:solidFill>
                  <a:srgbClr val="FFFFFF"/>
                </a:solidFill>
              </a:rPr>
              <a:t>much money</a:t>
            </a:r>
            <a:r>
              <a:rPr sz="3686" dirty="0">
                <a:solidFill>
                  <a:srgbClr val="FFFFFF"/>
                </a:solidFill>
              </a:rPr>
              <a:t> do you need? / </a:t>
            </a:r>
            <a:r>
              <a:rPr sz="3686" i="1" dirty="0">
                <a:solidFill>
                  <a:srgbClr val="FFFFFF"/>
                </a:solidFill>
              </a:rPr>
              <a:t>Much</a:t>
            </a:r>
            <a:r>
              <a:rPr sz="3686" dirty="0">
                <a:solidFill>
                  <a:srgbClr val="FFFFFF"/>
                </a:solidFill>
              </a:rPr>
              <a:t> can be done.</a:t>
            </a:r>
          </a:p>
          <a:p>
            <a:pPr marL="443484" lvl="0" indent="-443484" defTabSz="566674">
              <a:spcBef>
                <a:spcPts val="4000"/>
              </a:spcBef>
              <a:defRPr sz="1800">
                <a:solidFill>
                  <a:srgbClr val="000000"/>
                </a:solidFill>
              </a:defRPr>
            </a:pPr>
            <a:r>
              <a:rPr sz="3686" dirty="0">
                <a:solidFill>
                  <a:srgbClr val="FFFFFF"/>
                </a:solidFill>
              </a:rPr>
              <a:t>Much </a:t>
            </a:r>
            <a:r>
              <a:rPr sz="3686" dirty="0" err="1">
                <a:solidFill>
                  <a:srgbClr val="FFFFFF"/>
                </a:solidFill>
              </a:rPr>
              <a:t>korostussanojen</a:t>
            </a:r>
            <a:r>
              <a:rPr sz="3686" dirty="0">
                <a:solidFill>
                  <a:srgbClr val="FFFFFF"/>
                </a:solidFill>
              </a:rPr>
              <a:t> </a:t>
            </a:r>
            <a:r>
              <a:rPr sz="3686" dirty="0" err="1">
                <a:solidFill>
                  <a:srgbClr val="FFFFFF"/>
                </a:solidFill>
              </a:rPr>
              <a:t>kanssa</a:t>
            </a:r>
            <a:r>
              <a:rPr sz="3686" dirty="0">
                <a:solidFill>
                  <a:srgbClr val="FFFFFF"/>
                </a:solidFill>
              </a:rPr>
              <a:t> </a:t>
            </a:r>
            <a:r>
              <a:rPr sz="3686" dirty="0" err="1">
                <a:solidFill>
                  <a:srgbClr val="FFFFFF"/>
                </a:solidFill>
              </a:rPr>
              <a:t>myös</a:t>
            </a:r>
            <a:r>
              <a:rPr sz="3686" dirty="0">
                <a:solidFill>
                  <a:srgbClr val="FFFFFF"/>
                </a:solidFill>
              </a:rPr>
              <a:t> </a:t>
            </a:r>
            <a:r>
              <a:rPr sz="3686" dirty="0" err="1">
                <a:solidFill>
                  <a:srgbClr val="FFFFFF"/>
                </a:solidFill>
              </a:rPr>
              <a:t>myönteisissä</a:t>
            </a:r>
            <a:r>
              <a:rPr sz="3686" dirty="0">
                <a:solidFill>
                  <a:srgbClr val="FFFFFF"/>
                </a:solidFill>
              </a:rPr>
              <a:t> </a:t>
            </a:r>
            <a:r>
              <a:rPr sz="3686" dirty="0" err="1">
                <a:solidFill>
                  <a:srgbClr val="FFFFFF"/>
                </a:solidFill>
              </a:rPr>
              <a:t>lauseissa</a:t>
            </a:r>
            <a:endParaRPr sz="3686" dirty="0">
              <a:solidFill>
                <a:srgbClr val="FFFFFF"/>
              </a:solidFill>
            </a:endParaRPr>
          </a:p>
          <a:p>
            <a:pPr marL="886968" lvl="1" indent="-443484" defTabSz="566674">
              <a:spcBef>
                <a:spcPts val="4000"/>
              </a:spcBef>
              <a:defRPr sz="1800">
                <a:solidFill>
                  <a:srgbClr val="000000"/>
                </a:solidFill>
              </a:defRPr>
            </a:pPr>
            <a:r>
              <a:rPr sz="3686" dirty="0">
                <a:solidFill>
                  <a:srgbClr val="FFFFFF"/>
                </a:solidFill>
              </a:rPr>
              <a:t>Don't use </a:t>
            </a:r>
            <a:r>
              <a:rPr sz="3686" dirty="0">
                <a:solidFill>
                  <a:srgbClr val="FF0000"/>
                </a:solidFill>
              </a:rPr>
              <a:t>as</a:t>
            </a:r>
            <a:r>
              <a:rPr sz="3686" dirty="0">
                <a:solidFill>
                  <a:srgbClr val="FFFFFF"/>
                </a:solidFill>
              </a:rPr>
              <a:t> much garlic </a:t>
            </a:r>
            <a:r>
              <a:rPr sz="3686" dirty="0">
                <a:solidFill>
                  <a:srgbClr val="FF0000"/>
                </a:solidFill>
              </a:rPr>
              <a:t>as</a:t>
            </a:r>
            <a:r>
              <a:rPr sz="3686" dirty="0">
                <a:solidFill>
                  <a:srgbClr val="FFFFFF"/>
                </a:solidFill>
              </a:rPr>
              <a:t> last time. / I like it </a:t>
            </a:r>
            <a:r>
              <a:rPr sz="3686" dirty="0">
                <a:solidFill>
                  <a:srgbClr val="FF0000"/>
                </a:solidFill>
              </a:rPr>
              <a:t>very</a:t>
            </a:r>
            <a:r>
              <a:rPr sz="3686" dirty="0">
                <a:solidFill>
                  <a:srgbClr val="FFFFFF"/>
                </a:solidFill>
              </a:rPr>
              <a:t> much. / There was </a:t>
            </a:r>
            <a:r>
              <a:rPr sz="3686" dirty="0">
                <a:solidFill>
                  <a:srgbClr val="FF0000"/>
                </a:solidFill>
              </a:rPr>
              <a:t>too</a:t>
            </a:r>
            <a:r>
              <a:rPr sz="3686" dirty="0">
                <a:solidFill>
                  <a:srgbClr val="FFFFFF"/>
                </a:solidFill>
              </a:rPr>
              <a:t> much to do.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Many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idx="1"/>
          </p:nvPr>
        </p:nvSpPr>
        <p:spPr>
          <a:xfrm>
            <a:off x="952500" y="2527300"/>
            <a:ext cx="11099800" cy="62865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i="1" dirty="0">
                <a:solidFill>
                  <a:schemeClr val="bg1"/>
                </a:solidFill>
              </a:rPr>
              <a:t>Many</a:t>
            </a:r>
            <a:r>
              <a:rPr sz="3800" dirty="0">
                <a:solidFill>
                  <a:srgbClr val="FFFFFF"/>
                </a:solidFill>
              </a:rPr>
              <a:t> -&gt; count-</a:t>
            </a:r>
            <a:r>
              <a:rPr sz="3800" dirty="0" err="1">
                <a:solidFill>
                  <a:srgbClr val="FFFFFF"/>
                </a:solidFill>
              </a:rPr>
              <a:t>sanojen</a:t>
            </a:r>
            <a:r>
              <a:rPr sz="3800" dirty="0">
                <a:solidFill>
                  <a:srgbClr val="FFFFFF"/>
                </a:solidFill>
              </a:rPr>
              <a:t> </a:t>
            </a:r>
            <a:r>
              <a:rPr sz="3800" dirty="0" err="1">
                <a:solidFill>
                  <a:srgbClr val="FFFFFF"/>
                </a:solidFill>
              </a:rPr>
              <a:t>kanssa</a:t>
            </a:r>
            <a:r>
              <a:rPr sz="3800" dirty="0">
                <a:solidFill>
                  <a:srgbClr val="FFFFFF"/>
                </a:solidFill>
              </a:rPr>
              <a:t> (=</a:t>
            </a:r>
            <a:r>
              <a:rPr sz="3800" dirty="0" err="1">
                <a:solidFill>
                  <a:srgbClr val="FFFFFF"/>
                </a:solidFill>
              </a:rPr>
              <a:t>monikollisten</a:t>
            </a:r>
            <a:r>
              <a:rPr sz="3800" dirty="0">
                <a:solidFill>
                  <a:srgbClr val="FFFFFF"/>
                </a:solidFill>
              </a:rPr>
              <a:t> </a:t>
            </a:r>
            <a:r>
              <a:rPr sz="3800" dirty="0" err="1">
                <a:solidFill>
                  <a:srgbClr val="FFFFFF"/>
                </a:solidFill>
              </a:rPr>
              <a:t>sanojen</a:t>
            </a:r>
            <a:r>
              <a:rPr sz="3800" dirty="0">
                <a:solidFill>
                  <a:srgbClr val="FFFFFF"/>
                </a:solidFill>
              </a:rPr>
              <a:t> </a:t>
            </a:r>
            <a:r>
              <a:rPr sz="3800" dirty="0" err="1">
                <a:solidFill>
                  <a:srgbClr val="FFFFFF"/>
                </a:solidFill>
              </a:rPr>
              <a:t>kanssa</a:t>
            </a:r>
            <a:r>
              <a:rPr sz="3800" dirty="0">
                <a:solidFill>
                  <a:srgbClr val="FFFFFF"/>
                </a:solidFill>
              </a:rPr>
              <a:t>)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FFFFFF"/>
                </a:solidFill>
              </a:rPr>
              <a:t>How </a:t>
            </a:r>
            <a:r>
              <a:rPr sz="3800" i="1" dirty="0">
                <a:solidFill>
                  <a:srgbClr val="FFFFFF"/>
                </a:solidFill>
              </a:rPr>
              <a:t>many lessons</a:t>
            </a:r>
            <a:r>
              <a:rPr sz="3800" dirty="0">
                <a:solidFill>
                  <a:srgbClr val="FFFFFF"/>
                </a:solidFill>
              </a:rPr>
              <a:t> do you have left? / I don't have </a:t>
            </a:r>
            <a:r>
              <a:rPr sz="3800" i="1" dirty="0">
                <a:solidFill>
                  <a:srgbClr val="FFFFFF"/>
                </a:solidFill>
              </a:rPr>
              <a:t>many cousins</a:t>
            </a:r>
            <a:r>
              <a:rPr sz="3800" dirty="0">
                <a:solidFill>
                  <a:srgbClr val="FFFFFF"/>
                </a:solidFill>
              </a:rPr>
              <a:t>.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FFFFFF"/>
                </a:solidFill>
              </a:rPr>
              <a:t>He doesn't have </a:t>
            </a:r>
            <a:r>
              <a:rPr sz="3800" dirty="0">
                <a:solidFill>
                  <a:srgbClr val="FF0000"/>
                </a:solidFill>
              </a:rPr>
              <a:t>as</a:t>
            </a:r>
            <a:r>
              <a:rPr sz="3800" dirty="0">
                <a:solidFill>
                  <a:srgbClr val="FFFFFF"/>
                </a:solidFill>
              </a:rPr>
              <a:t> many friends </a:t>
            </a:r>
            <a:r>
              <a:rPr sz="3800" dirty="0">
                <a:solidFill>
                  <a:srgbClr val="FF0000"/>
                </a:solidFill>
              </a:rPr>
              <a:t>as</a:t>
            </a:r>
            <a:r>
              <a:rPr sz="3800" dirty="0">
                <a:solidFill>
                  <a:srgbClr val="FFFFFF"/>
                </a:solidFill>
              </a:rPr>
              <a:t> you do. / There were </a:t>
            </a:r>
            <a:r>
              <a:rPr sz="3800" dirty="0">
                <a:solidFill>
                  <a:srgbClr val="FF0000"/>
                </a:solidFill>
              </a:rPr>
              <a:t>too</a:t>
            </a:r>
            <a:r>
              <a:rPr sz="3800" dirty="0">
                <a:solidFill>
                  <a:srgbClr val="FFFFFF"/>
                </a:solidFill>
              </a:rPr>
              <a:t> many mistakes in his text.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Muita paljoussanoja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11479" lvl="0" indent="-411479" defTabSz="525779">
              <a:spcBef>
                <a:spcPts val="3700"/>
              </a:spcBef>
              <a:defRPr sz="1800">
                <a:solidFill>
                  <a:srgbClr val="000000"/>
                </a:solidFill>
              </a:defRPr>
            </a:pPr>
            <a:r>
              <a:rPr sz="3420" i="1" dirty="0">
                <a:solidFill>
                  <a:srgbClr val="FFFFFF"/>
                </a:solidFill>
              </a:rPr>
              <a:t>A lot of, lots of, plenty of, a large amount of, a great deal of</a:t>
            </a:r>
            <a:r>
              <a:rPr sz="3420" dirty="0">
                <a:solidFill>
                  <a:srgbClr val="FFFFFF"/>
                </a:solidFill>
              </a:rPr>
              <a:t> </a:t>
            </a:r>
            <a:r>
              <a:rPr sz="3420" dirty="0" err="1">
                <a:solidFill>
                  <a:srgbClr val="FFFFFF"/>
                </a:solidFill>
              </a:rPr>
              <a:t>voivat</a:t>
            </a:r>
            <a:r>
              <a:rPr sz="3420" dirty="0">
                <a:solidFill>
                  <a:srgbClr val="FFFFFF"/>
                </a:solidFill>
              </a:rPr>
              <a:t> </a:t>
            </a:r>
            <a:r>
              <a:rPr sz="3420" dirty="0" err="1">
                <a:solidFill>
                  <a:srgbClr val="FFFFFF"/>
                </a:solidFill>
              </a:rPr>
              <a:t>korvata</a:t>
            </a:r>
            <a:r>
              <a:rPr sz="3420" dirty="0">
                <a:solidFill>
                  <a:srgbClr val="FFFFFF"/>
                </a:solidFill>
              </a:rPr>
              <a:t> much-</a:t>
            </a:r>
            <a:r>
              <a:rPr sz="3420" dirty="0" err="1">
                <a:solidFill>
                  <a:srgbClr val="FFFFFF"/>
                </a:solidFill>
              </a:rPr>
              <a:t>paljoussanan</a:t>
            </a:r>
            <a:r>
              <a:rPr sz="3420" dirty="0">
                <a:solidFill>
                  <a:srgbClr val="FFFFFF"/>
                </a:solidFill>
              </a:rPr>
              <a:t> </a:t>
            </a:r>
            <a:r>
              <a:rPr sz="3420" dirty="0" err="1">
                <a:solidFill>
                  <a:srgbClr val="FFFFFF"/>
                </a:solidFill>
              </a:rPr>
              <a:t>yksiköllisten</a:t>
            </a:r>
            <a:r>
              <a:rPr sz="3420" dirty="0">
                <a:solidFill>
                  <a:srgbClr val="FFFFFF"/>
                </a:solidFill>
              </a:rPr>
              <a:t> </a:t>
            </a:r>
            <a:r>
              <a:rPr sz="3420" dirty="0" err="1">
                <a:solidFill>
                  <a:srgbClr val="FFFFFF"/>
                </a:solidFill>
              </a:rPr>
              <a:t>sanojen</a:t>
            </a:r>
            <a:r>
              <a:rPr sz="3420" dirty="0">
                <a:solidFill>
                  <a:srgbClr val="FFFFFF"/>
                </a:solidFill>
              </a:rPr>
              <a:t> </a:t>
            </a:r>
            <a:r>
              <a:rPr sz="3420" dirty="0" err="1">
                <a:solidFill>
                  <a:srgbClr val="FFFFFF"/>
                </a:solidFill>
              </a:rPr>
              <a:t>kanssa</a:t>
            </a:r>
            <a:endParaRPr sz="3420" dirty="0">
              <a:solidFill>
                <a:srgbClr val="FFFFFF"/>
              </a:solidFill>
            </a:endParaRPr>
          </a:p>
          <a:p>
            <a:pPr marL="822959" lvl="1" indent="-411479" defTabSz="525779">
              <a:spcBef>
                <a:spcPts val="3700"/>
              </a:spcBef>
              <a:defRPr sz="1800">
                <a:solidFill>
                  <a:srgbClr val="000000"/>
                </a:solidFill>
              </a:defRPr>
            </a:pPr>
            <a:r>
              <a:rPr sz="3420" dirty="0">
                <a:solidFill>
                  <a:srgbClr val="FFFFFF"/>
                </a:solidFill>
              </a:rPr>
              <a:t>I bought </a:t>
            </a:r>
            <a:r>
              <a:rPr sz="3420" i="1" dirty="0">
                <a:solidFill>
                  <a:srgbClr val="FF0000"/>
                </a:solidFill>
              </a:rPr>
              <a:t>a large </a:t>
            </a:r>
            <a:r>
              <a:rPr sz="3420" i="1" dirty="0" smtClean="0">
                <a:solidFill>
                  <a:srgbClr val="FF0000"/>
                </a:solidFill>
              </a:rPr>
              <a:t>amount</a:t>
            </a:r>
            <a:r>
              <a:rPr lang="fi-FI" sz="3420" i="1" dirty="0" smtClean="0">
                <a:solidFill>
                  <a:srgbClr val="FF0000"/>
                </a:solidFill>
              </a:rPr>
              <a:t> of</a:t>
            </a:r>
            <a:r>
              <a:rPr sz="3420" i="1" dirty="0" smtClean="0">
                <a:solidFill>
                  <a:srgbClr val="FF0000"/>
                </a:solidFill>
              </a:rPr>
              <a:t> </a:t>
            </a:r>
            <a:r>
              <a:rPr sz="3420" i="1" dirty="0">
                <a:solidFill>
                  <a:srgbClr val="FF0000"/>
                </a:solidFill>
              </a:rPr>
              <a:t>butter</a:t>
            </a:r>
            <a:r>
              <a:rPr sz="3420" dirty="0">
                <a:solidFill>
                  <a:srgbClr val="FFFFFF"/>
                </a:solidFill>
              </a:rPr>
              <a:t> for the cake.</a:t>
            </a:r>
          </a:p>
          <a:p>
            <a:pPr marL="411479" lvl="0" indent="-411479" defTabSz="525779">
              <a:spcBef>
                <a:spcPts val="3700"/>
              </a:spcBef>
              <a:defRPr sz="1800">
                <a:solidFill>
                  <a:srgbClr val="000000"/>
                </a:solidFill>
              </a:defRPr>
            </a:pPr>
            <a:r>
              <a:rPr sz="3420" i="1" dirty="0">
                <a:solidFill>
                  <a:srgbClr val="FFFFFF"/>
                </a:solidFill>
              </a:rPr>
              <a:t>A lot of, lots of, plenty of, a large number of</a:t>
            </a:r>
            <a:r>
              <a:rPr sz="3420" dirty="0">
                <a:solidFill>
                  <a:srgbClr val="FFFFFF"/>
                </a:solidFill>
              </a:rPr>
              <a:t> </a:t>
            </a:r>
            <a:r>
              <a:rPr sz="3420" dirty="0" err="1">
                <a:solidFill>
                  <a:srgbClr val="FFFFFF"/>
                </a:solidFill>
              </a:rPr>
              <a:t>voivat</a:t>
            </a:r>
            <a:r>
              <a:rPr sz="3420" dirty="0">
                <a:solidFill>
                  <a:srgbClr val="FFFFFF"/>
                </a:solidFill>
              </a:rPr>
              <a:t> </a:t>
            </a:r>
            <a:r>
              <a:rPr sz="3420" dirty="0" err="1">
                <a:solidFill>
                  <a:srgbClr val="FFFFFF"/>
                </a:solidFill>
              </a:rPr>
              <a:t>korvata</a:t>
            </a:r>
            <a:r>
              <a:rPr sz="3420" dirty="0">
                <a:solidFill>
                  <a:srgbClr val="FFFFFF"/>
                </a:solidFill>
              </a:rPr>
              <a:t> many-</a:t>
            </a:r>
            <a:r>
              <a:rPr sz="3420" dirty="0" err="1">
                <a:solidFill>
                  <a:srgbClr val="FFFFFF"/>
                </a:solidFill>
              </a:rPr>
              <a:t>paljoussanan</a:t>
            </a:r>
            <a:r>
              <a:rPr sz="3420" dirty="0">
                <a:solidFill>
                  <a:srgbClr val="FFFFFF"/>
                </a:solidFill>
              </a:rPr>
              <a:t> </a:t>
            </a:r>
            <a:r>
              <a:rPr sz="3420" dirty="0" err="1">
                <a:solidFill>
                  <a:srgbClr val="FFFFFF"/>
                </a:solidFill>
              </a:rPr>
              <a:t>monikollisten</a:t>
            </a:r>
            <a:r>
              <a:rPr sz="3420" dirty="0">
                <a:solidFill>
                  <a:srgbClr val="FFFFFF"/>
                </a:solidFill>
              </a:rPr>
              <a:t> </a:t>
            </a:r>
            <a:r>
              <a:rPr sz="3420" dirty="0" err="1">
                <a:solidFill>
                  <a:srgbClr val="FFFFFF"/>
                </a:solidFill>
              </a:rPr>
              <a:t>sanojen</a:t>
            </a:r>
            <a:r>
              <a:rPr sz="3420" dirty="0">
                <a:solidFill>
                  <a:srgbClr val="FFFFFF"/>
                </a:solidFill>
              </a:rPr>
              <a:t> </a:t>
            </a:r>
            <a:r>
              <a:rPr sz="3420" dirty="0" err="1">
                <a:solidFill>
                  <a:srgbClr val="FFFFFF"/>
                </a:solidFill>
              </a:rPr>
              <a:t>kanssa</a:t>
            </a:r>
            <a:endParaRPr sz="3420" dirty="0">
              <a:solidFill>
                <a:srgbClr val="FFFFFF"/>
              </a:solidFill>
            </a:endParaRPr>
          </a:p>
          <a:p>
            <a:pPr marL="822959" lvl="1" indent="-411479" defTabSz="525779">
              <a:spcBef>
                <a:spcPts val="3700"/>
              </a:spcBef>
              <a:defRPr sz="1800">
                <a:solidFill>
                  <a:srgbClr val="000000"/>
                </a:solidFill>
              </a:defRPr>
            </a:pPr>
            <a:r>
              <a:rPr sz="3420" dirty="0">
                <a:solidFill>
                  <a:srgbClr val="FFFFFF"/>
                </a:solidFill>
              </a:rPr>
              <a:t>I bought </a:t>
            </a:r>
            <a:r>
              <a:rPr sz="3420" i="1" dirty="0">
                <a:solidFill>
                  <a:srgbClr val="FF0000"/>
                </a:solidFill>
              </a:rPr>
              <a:t>a large number of wine glasses</a:t>
            </a:r>
            <a:r>
              <a:rPr sz="3420" dirty="0">
                <a:solidFill>
                  <a:srgbClr val="FFFFFF"/>
                </a:solidFill>
              </a:rPr>
              <a:t> for the occasion.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/>
          </p:cNvSpPr>
          <p:nvPr>
            <p:ph type="title"/>
          </p:nvPr>
        </p:nvSpPr>
        <p:spPr>
          <a:xfrm>
            <a:off x="952500" y="406400"/>
            <a:ext cx="10932291" cy="1252899"/>
          </a:xfrm>
          <a:prstGeom prst="rect">
            <a:avLst/>
          </a:prstGeom>
        </p:spPr>
        <p:txBody>
          <a:bodyPr/>
          <a:lstStyle>
            <a:lvl1pPr defTabSz="554990">
              <a:defRPr sz="7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600">
                <a:solidFill>
                  <a:srgbClr val="FFFFFF"/>
                </a:solidFill>
              </a:rPr>
              <a:t>A little &amp; little</a:t>
            </a:r>
          </a:p>
        </p:txBody>
      </p:sp>
      <p:sp>
        <p:nvSpPr>
          <p:cNvPr id="45" name="Shape 45"/>
          <p:cNvSpPr>
            <a:spLocks noGrp="1"/>
          </p:cNvSpPr>
          <p:nvPr>
            <p:ph type="body" idx="1"/>
          </p:nvPr>
        </p:nvSpPr>
        <p:spPr>
          <a:xfrm>
            <a:off x="769762" y="1659298"/>
            <a:ext cx="11465276" cy="721800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i="1" dirty="0">
                <a:solidFill>
                  <a:schemeClr val="bg1"/>
                </a:solidFill>
              </a:rPr>
              <a:t>A little</a:t>
            </a:r>
            <a:r>
              <a:rPr sz="3800" dirty="0">
                <a:solidFill>
                  <a:srgbClr val="FFFFFF"/>
                </a:solidFill>
              </a:rPr>
              <a:t> versus </a:t>
            </a:r>
            <a:r>
              <a:rPr sz="3800" i="1" dirty="0">
                <a:solidFill>
                  <a:schemeClr val="bg1"/>
                </a:solidFill>
              </a:rPr>
              <a:t>little</a:t>
            </a:r>
            <a:r>
              <a:rPr sz="3800" dirty="0">
                <a:solidFill>
                  <a:srgbClr val="FFFFFF"/>
                </a:solidFill>
              </a:rPr>
              <a:t>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FFFFFF"/>
                </a:solidFill>
              </a:rPr>
              <a:t>I have </a:t>
            </a:r>
            <a:r>
              <a:rPr sz="3800" i="1" dirty="0">
                <a:solidFill>
                  <a:srgbClr val="FFFFFF"/>
                </a:solidFill>
              </a:rPr>
              <a:t>little time</a:t>
            </a:r>
            <a:r>
              <a:rPr sz="3800" dirty="0">
                <a:solidFill>
                  <a:srgbClr val="FFFFFF"/>
                </a:solidFill>
              </a:rPr>
              <a:t> left before leaving. </a:t>
            </a:r>
            <a:r>
              <a:rPr sz="3800" dirty="0">
                <a:solidFill>
                  <a:srgbClr val="FF0000"/>
                </a:solidFill>
              </a:rPr>
              <a:t>:(</a:t>
            </a:r>
            <a:r>
              <a:rPr sz="3800" dirty="0">
                <a:solidFill>
                  <a:srgbClr val="FFFFFF"/>
                </a:solidFill>
              </a:rPr>
              <a:t> (=hardly any time)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FFFFFF"/>
                </a:solidFill>
              </a:rPr>
              <a:t>I have </a:t>
            </a:r>
            <a:r>
              <a:rPr sz="3800" i="1" dirty="0">
                <a:solidFill>
                  <a:srgbClr val="FFFFFF"/>
                </a:solidFill>
              </a:rPr>
              <a:t>a little time</a:t>
            </a:r>
            <a:r>
              <a:rPr sz="3800" dirty="0">
                <a:solidFill>
                  <a:srgbClr val="FFFFFF"/>
                </a:solidFill>
              </a:rPr>
              <a:t> left, so we can have a cup of tea. </a:t>
            </a:r>
            <a:r>
              <a:rPr sz="3800" dirty="0">
                <a:solidFill>
                  <a:srgbClr val="FF0000"/>
                </a:solidFill>
              </a:rPr>
              <a:t>:)</a:t>
            </a:r>
            <a:r>
              <a:rPr sz="3800" dirty="0">
                <a:solidFill>
                  <a:srgbClr val="FFFFFF"/>
                </a:solidFill>
              </a:rPr>
              <a:t> (=some time)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dirty="0" err="1">
                <a:solidFill>
                  <a:srgbClr val="FF0000"/>
                </a:solidFill>
              </a:rPr>
              <a:t>Adjektiivin</a:t>
            </a:r>
            <a:r>
              <a:rPr sz="3800" dirty="0">
                <a:solidFill>
                  <a:srgbClr val="FF0000"/>
                </a:solidFill>
              </a:rPr>
              <a:t> </a:t>
            </a:r>
            <a:r>
              <a:rPr sz="3800" dirty="0" err="1">
                <a:solidFill>
                  <a:srgbClr val="FF0000"/>
                </a:solidFill>
              </a:rPr>
              <a:t>kanssa</a:t>
            </a:r>
            <a:r>
              <a:rPr sz="3800" dirty="0">
                <a:solidFill>
                  <a:srgbClr val="FF0000"/>
                </a:solidFill>
              </a:rPr>
              <a:t> </a:t>
            </a:r>
            <a:r>
              <a:rPr sz="3800" dirty="0" err="1">
                <a:solidFill>
                  <a:srgbClr val="FF0000"/>
                </a:solidFill>
              </a:rPr>
              <a:t>aina</a:t>
            </a:r>
            <a:r>
              <a:rPr sz="3800" dirty="0">
                <a:solidFill>
                  <a:srgbClr val="FF0000"/>
                </a:solidFill>
              </a:rPr>
              <a:t> a little: </a:t>
            </a:r>
            <a:r>
              <a:rPr sz="3800" i="1" dirty="0">
                <a:solidFill>
                  <a:schemeClr val="tx2">
                    <a:lumMod val="10000"/>
                  </a:schemeClr>
                </a:solidFill>
              </a:rPr>
              <a:t>a little nervous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A few &amp; few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 i="1" dirty="0">
                <a:solidFill>
                  <a:schemeClr val="bg1"/>
                </a:solidFill>
              </a:rPr>
              <a:t>A few</a:t>
            </a:r>
            <a:r>
              <a:rPr sz="3800" dirty="0">
                <a:solidFill>
                  <a:srgbClr val="FFFFFF"/>
                </a:solidFill>
              </a:rPr>
              <a:t> versus </a:t>
            </a:r>
            <a:r>
              <a:rPr sz="3800" i="1" dirty="0">
                <a:solidFill>
                  <a:schemeClr val="bg1"/>
                </a:solidFill>
              </a:rPr>
              <a:t>few</a:t>
            </a:r>
            <a:r>
              <a:rPr sz="3800" dirty="0">
                <a:solidFill>
                  <a:srgbClr val="FFFFFF"/>
                </a:solidFill>
              </a:rPr>
              <a:t>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FFFFFF"/>
                </a:solidFill>
              </a:rPr>
              <a:t>I have </a:t>
            </a:r>
            <a:r>
              <a:rPr sz="3800" i="1" dirty="0">
                <a:solidFill>
                  <a:srgbClr val="FFFFFF"/>
                </a:solidFill>
              </a:rPr>
              <a:t>few friends</a:t>
            </a:r>
            <a:r>
              <a:rPr sz="3800" dirty="0">
                <a:solidFill>
                  <a:srgbClr val="FFFFFF"/>
                </a:solidFill>
              </a:rPr>
              <a:t>. I am lonely. </a:t>
            </a:r>
            <a:r>
              <a:rPr sz="3800" dirty="0">
                <a:solidFill>
                  <a:schemeClr val="bg1"/>
                </a:solidFill>
              </a:rPr>
              <a:t>:(</a:t>
            </a:r>
            <a:r>
              <a:rPr sz="3800" dirty="0">
                <a:solidFill>
                  <a:srgbClr val="FFFFFF"/>
                </a:solidFill>
              </a:rPr>
              <a:t> (=hardly any friends)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FFFFFF"/>
                </a:solidFill>
              </a:rPr>
              <a:t>I have </a:t>
            </a:r>
            <a:r>
              <a:rPr sz="3800" i="1" dirty="0">
                <a:solidFill>
                  <a:srgbClr val="FFFFFF"/>
                </a:solidFill>
              </a:rPr>
              <a:t>a few friends</a:t>
            </a:r>
            <a:r>
              <a:rPr sz="3800" dirty="0">
                <a:solidFill>
                  <a:srgbClr val="FFFFFF"/>
                </a:solidFill>
              </a:rPr>
              <a:t>. Lucky me. </a:t>
            </a:r>
            <a:r>
              <a:rPr sz="3800" dirty="0">
                <a:solidFill>
                  <a:schemeClr val="bg1"/>
                </a:solidFill>
              </a:rPr>
              <a:t>:)</a:t>
            </a:r>
            <a:r>
              <a:rPr sz="3800" dirty="0">
                <a:solidFill>
                  <a:srgbClr val="FFFFFF"/>
                </a:solidFill>
              </a:rPr>
              <a:t> (=some friends)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chemeClr val="bg1"/>
                </a:solidFill>
              </a:rPr>
              <a:t>N.B! Only -</a:t>
            </a:r>
            <a:r>
              <a:rPr sz="3800" dirty="0" err="1">
                <a:solidFill>
                  <a:schemeClr val="bg1"/>
                </a:solidFill>
              </a:rPr>
              <a:t>sanan</a:t>
            </a:r>
            <a:r>
              <a:rPr sz="3800" dirty="0">
                <a:solidFill>
                  <a:schemeClr val="bg1"/>
                </a:solidFill>
              </a:rPr>
              <a:t> </a:t>
            </a:r>
            <a:r>
              <a:rPr sz="3800" dirty="0" err="1">
                <a:solidFill>
                  <a:schemeClr val="bg1"/>
                </a:solidFill>
              </a:rPr>
              <a:t>kanssa</a:t>
            </a:r>
            <a:r>
              <a:rPr sz="3800" dirty="0">
                <a:solidFill>
                  <a:schemeClr val="bg1"/>
                </a:solidFill>
              </a:rPr>
              <a:t> </a:t>
            </a:r>
            <a:r>
              <a:rPr sz="3800" dirty="0" err="1">
                <a:solidFill>
                  <a:schemeClr val="bg1"/>
                </a:solidFill>
              </a:rPr>
              <a:t>aina</a:t>
            </a:r>
            <a:r>
              <a:rPr sz="3800" dirty="0">
                <a:solidFill>
                  <a:schemeClr val="bg1"/>
                </a:solidFill>
              </a:rPr>
              <a:t> a little ja a few</a:t>
            </a:r>
            <a:r>
              <a:rPr sz="3800" dirty="0">
                <a:solidFill>
                  <a:srgbClr val="FFFFFF"/>
                </a:solidFill>
              </a:rPr>
              <a:t>: </a:t>
            </a:r>
            <a:r>
              <a:rPr sz="3800" i="1" dirty="0">
                <a:solidFill>
                  <a:schemeClr val="tx2">
                    <a:lumMod val="10000"/>
                  </a:schemeClr>
                </a:solidFill>
              </a:rPr>
              <a:t>only a few friends = few friends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Vertailumuodot</a:t>
            </a:r>
          </a:p>
        </p:txBody>
      </p:sp>
      <p:sp>
        <p:nvSpPr>
          <p:cNvPr id="51" name="Shape 5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43484" lvl="0" indent="-443484" defTabSz="566674">
              <a:spcBef>
                <a:spcPts val="4000"/>
              </a:spcBef>
              <a:defRPr sz="1800">
                <a:solidFill>
                  <a:srgbClr val="000000"/>
                </a:solidFill>
              </a:defRPr>
            </a:pPr>
            <a:r>
              <a:rPr sz="3686" dirty="0">
                <a:solidFill>
                  <a:schemeClr val="bg1"/>
                </a:solidFill>
              </a:rPr>
              <a:t>(A) Little - less - the least</a:t>
            </a:r>
            <a:r>
              <a:rPr sz="3686" dirty="0">
                <a:solidFill>
                  <a:srgbClr val="FFFFFF"/>
                </a:solidFill>
              </a:rPr>
              <a:t> (</a:t>
            </a:r>
            <a:r>
              <a:rPr sz="3686" dirty="0" err="1">
                <a:solidFill>
                  <a:srgbClr val="FFFFFF"/>
                </a:solidFill>
              </a:rPr>
              <a:t>yksiköllisten</a:t>
            </a:r>
            <a:r>
              <a:rPr sz="3686" dirty="0">
                <a:solidFill>
                  <a:srgbClr val="FFFFFF"/>
                </a:solidFill>
              </a:rPr>
              <a:t> </a:t>
            </a:r>
            <a:r>
              <a:rPr sz="3686" dirty="0" err="1">
                <a:solidFill>
                  <a:srgbClr val="FFFFFF"/>
                </a:solidFill>
              </a:rPr>
              <a:t>sanojen</a:t>
            </a:r>
            <a:r>
              <a:rPr sz="3686" dirty="0">
                <a:solidFill>
                  <a:srgbClr val="FFFFFF"/>
                </a:solidFill>
              </a:rPr>
              <a:t> </a:t>
            </a:r>
            <a:r>
              <a:rPr sz="3686" dirty="0" err="1">
                <a:solidFill>
                  <a:srgbClr val="FFFFFF"/>
                </a:solidFill>
              </a:rPr>
              <a:t>kanssa</a:t>
            </a:r>
            <a:r>
              <a:rPr sz="3686" dirty="0">
                <a:solidFill>
                  <a:srgbClr val="FFFFFF"/>
                </a:solidFill>
              </a:rPr>
              <a:t>)</a:t>
            </a:r>
          </a:p>
          <a:p>
            <a:pPr marL="886968" lvl="1" indent="-443484" defTabSz="566674">
              <a:spcBef>
                <a:spcPts val="4000"/>
              </a:spcBef>
              <a:defRPr sz="1800">
                <a:solidFill>
                  <a:srgbClr val="000000"/>
                </a:solidFill>
              </a:defRPr>
            </a:pPr>
            <a:r>
              <a:rPr sz="3686" dirty="0">
                <a:solidFill>
                  <a:srgbClr val="FFFFFF"/>
                </a:solidFill>
              </a:rPr>
              <a:t>I have </a:t>
            </a:r>
            <a:r>
              <a:rPr sz="3686" i="1" dirty="0">
                <a:solidFill>
                  <a:srgbClr val="FFFFFF"/>
                </a:solidFill>
              </a:rPr>
              <a:t>a little time</a:t>
            </a:r>
            <a:r>
              <a:rPr sz="3686" dirty="0">
                <a:solidFill>
                  <a:srgbClr val="FFFFFF"/>
                </a:solidFill>
              </a:rPr>
              <a:t>. He has </a:t>
            </a:r>
            <a:r>
              <a:rPr sz="3686" i="1" dirty="0">
                <a:solidFill>
                  <a:srgbClr val="FFFFFF"/>
                </a:solidFill>
              </a:rPr>
              <a:t>less time </a:t>
            </a:r>
            <a:r>
              <a:rPr sz="3686" dirty="0">
                <a:solidFill>
                  <a:srgbClr val="FFFFFF"/>
                </a:solidFill>
              </a:rPr>
              <a:t>than I do. My mom has </a:t>
            </a:r>
            <a:r>
              <a:rPr sz="3686" i="1" dirty="0">
                <a:solidFill>
                  <a:srgbClr val="FFFFFF"/>
                </a:solidFill>
              </a:rPr>
              <a:t>the least time </a:t>
            </a:r>
            <a:r>
              <a:rPr sz="3686" dirty="0">
                <a:solidFill>
                  <a:srgbClr val="FFFFFF"/>
                </a:solidFill>
              </a:rPr>
              <a:t>of all of us.</a:t>
            </a:r>
          </a:p>
          <a:p>
            <a:pPr marL="443484" lvl="0" indent="-443484" defTabSz="566674">
              <a:spcBef>
                <a:spcPts val="4000"/>
              </a:spcBef>
              <a:defRPr sz="1800">
                <a:solidFill>
                  <a:srgbClr val="000000"/>
                </a:solidFill>
              </a:defRPr>
            </a:pPr>
            <a:r>
              <a:rPr sz="3686" dirty="0">
                <a:solidFill>
                  <a:schemeClr val="bg1"/>
                </a:solidFill>
              </a:rPr>
              <a:t>(A) Few - fewer - the fewest </a:t>
            </a:r>
            <a:r>
              <a:rPr sz="3686" dirty="0">
                <a:solidFill>
                  <a:srgbClr val="FFFFFF"/>
                </a:solidFill>
              </a:rPr>
              <a:t>(</a:t>
            </a:r>
            <a:r>
              <a:rPr sz="3686" dirty="0" err="1">
                <a:solidFill>
                  <a:srgbClr val="FFFFFF"/>
                </a:solidFill>
              </a:rPr>
              <a:t>monikolliset</a:t>
            </a:r>
            <a:r>
              <a:rPr sz="3686" dirty="0">
                <a:solidFill>
                  <a:srgbClr val="FFFFFF"/>
                </a:solidFill>
              </a:rPr>
              <a:t> </a:t>
            </a:r>
            <a:r>
              <a:rPr sz="3686" dirty="0" err="1">
                <a:solidFill>
                  <a:srgbClr val="FFFFFF"/>
                </a:solidFill>
              </a:rPr>
              <a:t>sanat</a:t>
            </a:r>
            <a:r>
              <a:rPr sz="3686" dirty="0">
                <a:solidFill>
                  <a:srgbClr val="FFFFFF"/>
                </a:solidFill>
              </a:rPr>
              <a:t>)</a:t>
            </a:r>
          </a:p>
          <a:p>
            <a:pPr marL="886968" lvl="1" indent="-443484" defTabSz="566674">
              <a:spcBef>
                <a:spcPts val="4000"/>
              </a:spcBef>
              <a:defRPr sz="1800">
                <a:solidFill>
                  <a:srgbClr val="000000"/>
                </a:solidFill>
              </a:defRPr>
            </a:pPr>
            <a:r>
              <a:rPr sz="3686" dirty="0">
                <a:solidFill>
                  <a:srgbClr val="FFFFFF"/>
                </a:solidFill>
              </a:rPr>
              <a:t>We have </a:t>
            </a:r>
            <a:r>
              <a:rPr sz="3686" i="1" dirty="0">
                <a:solidFill>
                  <a:srgbClr val="FFFFFF"/>
                </a:solidFill>
              </a:rPr>
              <a:t>a few memories </a:t>
            </a:r>
            <a:r>
              <a:rPr sz="3686" dirty="0">
                <a:solidFill>
                  <a:srgbClr val="FFFFFF"/>
                </a:solidFill>
              </a:rPr>
              <a:t>left. They have </a:t>
            </a:r>
            <a:r>
              <a:rPr sz="3686" i="1" dirty="0">
                <a:solidFill>
                  <a:srgbClr val="FFFFFF"/>
                </a:solidFill>
              </a:rPr>
              <a:t>fewer memories</a:t>
            </a:r>
            <a:r>
              <a:rPr sz="3686" dirty="0">
                <a:solidFill>
                  <a:srgbClr val="FFFFFF"/>
                </a:solidFill>
              </a:rPr>
              <a:t> than we do. Our cousins have </a:t>
            </a:r>
            <a:r>
              <a:rPr sz="3686" i="1" dirty="0">
                <a:solidFill>
                  <a:srgbClr val="FFFFFF"/>
                </a:solidFill>
              </a:rPr>
              <a:t>the fewest memories</a:t>
            </a:r>
            <a:r>
              <a:rPr sz="3686"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chemeClr val="bg1"/>
                </a:solidFill>
              </a:rPr>
              <a:t>Much/many - more - (the) most </a:t>
            </a:r>
            <a:r>
              <a:rPr sz="3800" dirty="0">
                <a:solidFill>
                  <a:srgbClr val="FFFFFF"/>
                </a:solidFill>
              </a:rPr>
              <a:t>(</a:t>
            </a:r>
            <a:r>
              <a:rPr sz="3800" dirty="0" err="1">
                <a:solidFill>
                  <a:srgbClr val="FFFFFF"/>
                </a:solidFill>
              </a:rPr>
              <a:t>sekä</a:t>
            </a:r>
            <a:r>
              <a:rPr sz="3800" dirty="0">
                <a:solidFill>
                  <a:srgbClr val="FFFFFF"/>
                </a:solidFill>
              </a:rPr>
              <a:t> </a:t>
            </a:r>
            <a:r>
              <a:rPr sz="3800" dirty="0" err="1">
                <a:solidFill>
                  <a:srgbClr val="FFFFFF"/>
                </a:solidFill>
              </a:rPr>
              <a:t>yksikölliset</a:t>
            </a:r>
            <a:r>
              <a:rPr sz="3800" dirty="0">
                <a:solidFill>
                  <a:srgbClr val="FFFFFF"/>
                </a:solidFill>
              </a:rPr>
              <a:t> </a:t>
            </a:r>
            <a:r>
              <a:rPr sz="3800" dirty="0" err="1">
                <a:solidFill>
                  <a:srgbClr val="FFFFFF"/>
                </a:solidFill>
              </a:rPr>
              <a:t>että</a:t>
            </a:r>
            <a:r>
              <a:rPr sz="3800" dirty="0">
                <a:solidFill>
                  <a:srgbClr val="FFFFFF"/>
                </a:solidFill>
              </a:rPr>
              <a:t> </a:t>
            </a:r>
            <a:r>
              <a:rPr sz="3800" dirty="0" err="1">
                <a:solidFill>
                  <a:srgbClr val="FFFFFF"/>
                </a:solidFill>
              </a:rPr>
              <a:t>monikolliset</a:t>
            </a:r>
            <a:r>
              <a:rPr sz="3800" dirty="0">
                <a:solidFill>
                  <a:srgbClr val="FFFFFF"/>
                </a:solidFill>
              </a:rPr>
              <a:t> </a:t>
            </a:r>
            <a:r>
              <a:rPr sz="3800" dirty="0" err="1">
                <a:solidFill>
                  <a:srgbClr val="FFFFFF"/>
                </a:solidFill>
              </a:rPr>
              <a:t>sanat</a:t>
            </a:r>
            <a:r>
              <a:rPr sz="3800" dirty="0">
                <a:solidFill>
                  <a:srgbClr val="FFFFFF"/>
                </a:solidFill>
              </a:rPr>
              <a:t>)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FFFFFF"/>
                </a:solidFill>
              </a:rPr>
              <a:t>We didn't eat </a:t>
            </a:r>
            <a:r>
              <a:rPr sz="3800" i="1" dirty="0">
                <a:solidFill>
                  <a:srgbClr val="FFFFFF"/>
                </a:solidFill>
              </a:rPr>
              <a:t>much meat</a:t>
            </a:r>
            <a:r>
              <a:rPr sz="3800" dirty="0">
                <a:solidFill>
                  <a:srgbClr val="FFFFFF"/>
                </a:solidFill>
              </a:rPr>
              <a:t>. They ate </a:t>
            </a:r>
            <a:r>
              <a:rPr sz="3800" i="1" dirty="0">
                <a:solidFill>
                  <a:srgbClr val="FFFFFF"/>
                </a:solidFill>
              </a:rPr>
              <a:t>more meat than</a:t>
            </a:r>
            <a:r>
              <a:rPr sz="3800" dirty="0">
                <a:solidFill>
                  <a:srgbClr val="FFFFFF"/>
                </a:solidFill>
              </a:rPr>
              <a:t> we did. My boyfriend ate </a:t>
            </a:r>
            <a:r>
              <a:rPr sz="3800" i="1" dirty="0">
                <a:solidFill>
                  <a:srgbClr val="FFFFFF"/>
                </a:solidFill>
              </a:rPr>
              <a:t>the most</a:t>
            </a:r>
            <a:r>
              <a:rPr sz="3800" dirty="0">
                <a:solidFill>
                  <a:srgbClr val="FFFFFF"/>
                </a:solidFill>
              </a:rPr>
              <a:t>.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 dirty="0">
                <a:solidFill>
                  <a:srgbClr val="FFFFFF"/>
                </a:solidFill>
              </a:rPr>
              <a:t>I have </a:t>
            </a:r>
            <a:r>
              <a:rPr sz="3800" i="1" dirty="0">
                <a:solidFill>
                  <a:srgbClr val="FFFFFF"/>
                </a:solidFill>
              </a:rPr>
              <a:t>many hobbies</a:t>
            </a:r>
            <a:r>
              <a:rPr sz="3800" dirty="0">
                <a:solidFill>
                  <a:srgbClr val="FFFFFF"/>
                </a:solidFill>
              </a:rPr>
              <a:t>. My friend has </a:t>
            </a:r>
            <a:r>
              <a:rPr sz="3800" i="1" dirty="0">
                <a:solidFill>
                  <a:srgbClr val="FFFFFF"/>
                </a:solidFill>
              </a:rPr>
              <a:t>more hobbies</a:t>
            </a:r>
            <a:r>
              <a:rPr sz="3800" dirty="0">
                <a:solidFill>
                  <a:srgbClr val="FFFFFF"/>
                </a:solidFill>
              </a:rPr>
              <a:t> than I do. She likes jogging </a:t>
            </a:r>
            <a:r>
              <a:rPr sz="3800" i="1" dirty="0">
                <a:solidFill>
                  <a:srgbClr val="FFFFFF"/>
                </a:solidFill>
              </a:rPr>
              <a:t>the most</a:t>
            </a:r>
            <a:r>
              <a:rPr sz="3800"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rgbClr val="0066C1"/>
            </a:gs>
            <a:gs pos="100000">
              <a:srgbClr val="094593"/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rgbClr val="0066C1"/>
            </a:gs>
            <a:gs pos="100000">
              <a:srgbClr val="094593"/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</Words>
  <Application>Microsoft Office PowerPoint</Application>
  <PresentationFormat>Mukautettu</PresentationFormat>
  <Paragraphs>34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Avenir Roman</vt:lpstr>
      <vt:lpstr>Helvetica Light</vt:lpstr>
      <vt:lpstr>Gradient</vt:lpstr>
      <vt:lpstr>Paljous- ja vähyyssanat</vt:lpstr>
      <vt:lpstr>Much</vt:lpstr>
      <vt:lpstr>Many</vt:lpstr>
      <vt:lpstr>Muita paljoussanoja</vt:lpstr>
      <vt:lpstr>A little &amp; little</vt:lpstr>
      <vt:lpstr>A few &amp; few</vt:lpstr>
      <vt:lpstr>Vertailumuodot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Paljous- ja vähyyssanat</dc:title>
  <dc:creator>Holopainen Niina</dc:creator>
  <cp:lastModifiedBy>Holopainen Niina</cp:lastModifiedBy>
  <cp:revision>1</cp:revision>
  <dcterms:modified xsi:type="dcterms:W3CDTF">2018-01-16T07:45:51Z</dcterms:modified>
</cp:coreProperties>
</file>