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FE8"/>
          </a:solidFill>
        </a:fill>
      </a:tcStyle>
    </a:wholeTbl>
    <a:band2H>
      <a:tcTxStyle b="def" i="def"/>
      <a:tcStyle>
        <a:tcBdr/>
        <a:fill>
          <a:solidFill>
            <a:srgbClr val="E7F0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2CB"/>
          </a:solidFill>
        </a:fill>
      </a:tcStyle>
    </a:wholeTbl>
    <a:band2H>
      <a:tcTxStyle b="def" i="def"/>
      <a:tcStyle>
        <a:tcBdr/>
        <a:fill>
          <a:solidFill>
            <a:srgbClr val="FB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DCE"/>
          </a:solidFill>
        </a:fill>
      </a:tcStyle>
    </a:wholeTbl>
    <a:band2H>
      <a:tcTxStyle b="def" i="def"/>
      <a:tcStyle>
        <a:tcBdr/>
        <a:fill>
          <a:solidFill>
            <a:srgbClr val="EC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783771" indent="-326571">
              <a:buChar char="–"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783771" indent="-326571">
              <a:buChar char="–"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Num" sz="quarter" idx="2"/>
          </p:nvPr>
        </p:nvSpPr>
        <p:spPr>
          <a:xfrm>
            <a:off x="8422817" y="6404292"/>
            <a:ext cx="263983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aksi sisältökohdett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body" sz="half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</p:spPr>
        <p:txBody>
          <a:bodyPr lIns="91424" tIns="91424" rIns="91424" bIns="91424"/>
          <a:lstStyle>
            <a:lvl1pPr indent="-165100">
              <a:spcBef>
                <a:spcPts val="500"/>
              </a:spcBef>
              <a:buClr>
                <a:srgbClr val="000000"/>
              </a:buClr>
              <a:defRPr sz="2800">
                <a:solidFill>
                  <a:srgbClr val="000000"/>
                </a:solidFill>
              </a:defRPr>
            </a:lvl1pPr>
            <a:lvl2pPr marL="765175" indent="-155575">
              <a:spcBef>
                <a:spcPts val="500"/>
              </a:spcBef>
              <a:buClr>
                <a:srgbClr val="000000"/>
              </a:buClr>
              <a:buChar char="–"/>
              <a:defRPr sz="2800">
                <a:solidFill>
                  <a:srgbClr val="000000"/>
                </a:solidFill>
              </a:defRPr>
            </a:lvl2pPr>
            <a:lvl3pPr marL="1183639" indent="-142239">
              <a:spcBef>
                <a:spcPts val="500"/>
              </a:spcBef>
              <a:buClr>
                <a:srgbClr val="000000"/>
              </a:buClr>
              <a:defRPr sz="2800">
                <a:solidFill>
                  <a:srgbClr val="000000"/>
                </a:solidFill>
              </a:defRPr>
            </a:lvl3pPr>
            <a:lvl4pPr marL="1663700" indent="-177800">
              <a:spcBef>
                <a:spcPts val="500"/>
              </a:spcBef>
              <a:buClr>
                <a:srgbClr val="000000"/>
              </a:buClr>
              <a:defRPr sz="2800">
                <a:solidFill>
                  <a:srgbClr val="000000"/>
                </a:solidFill>
              </a:defRPr>
            </a:lvl4pPr>
            <a:lvl5pPr marL="2120900" indent="-177800">
              <a:spcBef>
                <a:spcPts val="500"/>
              </a:spcBef>
              <a:buClr>
                <a:srgbClr val="000000"/>
              </a:buClr>
              <a:defRPr sz="2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/>
          <p:nvPr>
            <p:ph type="body" sz="half" idx="13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</p:spPr>
        <p:txBody>
          <a:bodyPr lIns="91424" tIns="91424" rIns="91424" bIns="91424"/>
          <a:lstStyle/>
          <a:p>
            <a:pPr indent="-165100">
              <a:spcBef>
                <a:spcPts val="500"/>
              </a:spcBef>
              <a:buClr>
                <a:srgbClr val="000000"/>
              </a:buClr>
              <a:defRPr sz="2800">
                <a:solidFill>
                  <a:srgbClr val="000000"/>
                </a:solidFill>
              </a:defRPr>
            </a:pP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xfrm>
            <a:off x="8422817" y="6404292"/>
            <a:ext cx="263983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sigths_kielioppidia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91424" tIns="91424" rIns="91424" bIns="91424"/>
          <a:lstStyle/>
          <a:p>
            <a:pPr/>
            <a:r>
              <a:t>Title Text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91424" tIns="91424" rIns="91424" bIns="91424"/>
          <a:lstStyle>
            <a:lvl1pPr indent="-139700">
              <a:spcBef>
                <a:spcPts val="600"/>
              </a:spcBef>
              <a:buClr>
                <a:schemeClr val="accent1"/>
              </a:buClr>
            </a:lvl1pPr>
            <a:lvl2pPr marL="954314" indent="-319314">
              <a:spcBef>
                <a:spcPts val="600"/>
              </a:spcBef>
              <a:buClr>
                <a:schemeClr val="accent1"/>
              </a:buClr>
            </a:lvl2pPr>
            <a:lvl3pPr marL="1168400" indent="-101600">
              <a:spcBef>
                <a:spcPts val="600"/>
              </a:spcBef>
              <a:buClr>
                <a:schemeClr val="accent1"/>
              </a:buClr>
            </a:lvl3pPr>
            <a:lvl4pPr marL="1661160" indent="-162560">
              <a:spcBef>
                <a:spcPts val="600"/>
              </a:spcBef>
              <a:buClr>
                <a:schemeClr val="accent1"/>
              </a:buClr>
            </a:lvl4pPr>
            <a:lvl5pPr marL="2118360" indent="-162560">
              <a:spcBef>
                <a:spcPts val="600"/>
              </a:spcBef>
              <a:buClr>
                <a:schemeClr val="accent1"/>
              </a:buCl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hape 138"/>
          <p:cNvSpPr/>
          <p:nvPr>
            <p:ph type="sldNum" sz="quarter" idx="2"/>
          </p:nvPr>
        </p:nvSpPr>
        <p:spPr>
          <a:xfrm>
            <a:off x="8422817" y="6404292"/>
            <a:ext cx="263983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ail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91424" tIns="91424" rIns="91424" bIns="91424" anchor="b"/>
          <a:lstStyle>
            <a:lvl1pPr marL="0" indent="0">
              <a:spcBef>
                <a:spcPts val="4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hape 147"/>
          <p:cNvSpPr/>
          <p:nvPr>
            <p:ph type="body" sz="half" idx="13"/>
          </p:nvPr>
        </p:nvSpPr>
        <p:spPr>
          <a:xfrm>
            <a:off x="457199" y="2174875"/>
            <a:ext cx="4040189" cy="3951288"/>
          </a:xfrm>
          <a:prstGeom prst="rect">
            <a:avLst/>
          </a:prstGeom>
        </p:spPr>
        <p:txBody>
          <a:bodyPr lIns="91424" tIns="91424" rIns="91424" bIns="91424"/>
          <a:lstStyle/>
          <a:p>
            <a:pPr indent="-190500">
              <a:spcBef>
                <a:spcPts val="400"/>
              </a:spcBef>
              <a:buClr>
                <a:srgbClr val="000000"/>
              </a:buClr>
              <a:defRPr sz="2400">
                <a:solidFill>
                  <a:srgbClr val="000000"/>
                </a:solidFill>
              </a:defRPr>
            </a:pPr>
          </a:p>
        </p:txBody>
      </p:sp>
      <p:sp>
        <p:nvSpPr>
          <p:cNvPr id="148" name="Shape 148"/>
          <p:cNvSpPr/>
          <p:nvPr>
            <p:ph type="body" sz="quarter" idx="14"/>
          </p:nvPr>
        </p:nvSpPr>
        <p:spPr>
          <a:xfrm>
            <a:off x="4645025" y="1535112"/>
            <a:ext cx="4041774" cy="639763"/>
          </a:xfrm>
          <a:prstGeom prst="rect">
            <a:avLst/>
          </a:prstGeom>
        </p:spPr>
        <p:txBody>
          <a:bodyPr lIns="91424" tIns="91424" rIns="91424" bIns="91424"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pPr>
          </a:p>
        </p:txBody>
      </p:sp>
      <p:sp>
        <p:nvSpPr>
          <p:cNvPr id="149" name="Shape 149"/>
          <p:cNvSpPr/>
          <p:nvPr>
            <p:ph type="body" sz="half" idx="15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</p:spPr>
        <p:txBody>
          <a:bodyPr lIns="91424" tIns="91424" rIns="91424" bIns="91424"/>
          <a:lstStyle/>
          <a:p>
            <a:pPr indent="-190500">
              <a:spcBef>
                <a:spcPts val="400"/>
              </a:spcBef>
              <a:buClr>
                <a:srgbClr val="000000"/>
              </a:buClr>
              <a:defRPr sz="2400">
                <a:solidFill>
                  <a:srgbClr val="000000"/>
                </a:solidFill>
              </a:defRPr>
            </a:pPr>
          </a:p>
        </p:txBody>
      </p:sp>
      <p:sp>
        <p:nvSpPr>
          <p:cNvPr id="150" name="Shape 150"/>
          <p:cNvSpPr/>
          <p:nvPr>
            <p:ph type="sldNum" sz="quarter" idx="2"/>
          </p:nvPr>
        </p:nvSpPr>
        <p:spPr>
          <a:xfrm>
            <a:off x="8422817" y="6404292"/>
            <a:ext cx="263983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8" name="Shape 158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hape 1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cap="all" sz="40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783771" indent="-326571">
              <a:buChar char="–"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979714" marR="0" indent="-52251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body" idx="1"/>
          </p:nvPr>
        </p:nvSpPr>
        <p:spPr>
          <a:xfrm>
            <a:off x="467543" y="476671"/>
            <a:ext cx="8229601" cy="576064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900"/>
              </a:spcBef>
              <a:buSzTx/>
              <a:buNone/>
              <a:defRPr b="1" sz="4000"/>
            </a:pPr>
            <a:r>
              <a:t>Mihin järjestykseen useampi paikan tai ajan määre tulee? </a:t>
            </a:r>
          </a:p>
          <a:p>
            <a:pPr marL="0" indent="0">
              <a:buSzTx/>
              <a:buNone/>
              <a:defRPr b="1" sz="2800"/>
            </a:pP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… in biology class at school 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just before lunch yesterday morning.</a:t>
            </a:r>
          </a:p>
          <a:p>
            <a:pPr marL="0" indent="0">
              <a:buSzTx/>
              <a:buNone/>
              <a:defRPr sz="2800"/>
            </a:pP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… on stage at the town hall in Porvoo 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after dinner at eight in the evening last Friday.</a:t>
            </a:r>
          </a:p>
          <a:p>
            <a:pPr marL="0" indent="0">
              <a:buSzTx/>
              <a:buNone/>
              <a:defRPr sz="28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Tarkempi aika/paikka ennen epätarkempaa</a:t>
            </a:r>
            <a:r>
              <a:rPr b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xfrm>
            <a:off x="529208" y="404664"/>
            <a:ext cx="8229601" cy="79208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Activate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xfrm>
            <a:off x="323527" y="1196751"/>
            <a:ext cx="8640962" cy="5112570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spcBef>
                <a:spcPts val="500"/>
              </a:spcBef>
              <a:buSzTx/>
              <a:buNone/>
              <a:defRPr sz="2475"/>
            </a:pPr>
            <a:r>
              <a:t>Muodosta lauseita.</a:t>
            </a:r>
          </a:p>
          <a:p>
            <a:pPr marL="0" indent="0" defTabSz="905255">
              <a:spcBef>
                <a:spcPts val="500"/>
              </a:spcBef>
              <a:buSzTx/>
              <a:buNone/>
              <a:defRPr i="1" sz="2475">
                <a:solidFill>
                  <a:srgbClr val="000000"/>
                </a:solidFill>
              </a:defRPr>
            </a:pPr>
            <a:r>
              <a:t>1. opened / a hair salon / in Brighton / Maria / by the seaside</a:t>
            </a:r>
          </a:p>
          <a:p>
            <a:pPr marL="0" indent="0" defTabSz="905255">
              <a:buSzTx/>
              <a:buNone/>
              <a:defRPr sz="2475">
                <a:solidFill>
                  <a:srgbClr val="000000"/>
                </a:solidFill>
              </a:defRPr>
            </a:pPr>
          </a:p>
          <a:p>
            <a:pPr marL="0" indent="0" defTabSz="905255">
              <a:spcBef>
                <a:spcPts val="500"/>
              </a:spcBef>
              <a:buSzTx/>
              <a:buNone/>
              <a:defRPr sz="2475">
                <a:solidFill>
                  <a:srgbClr val="000000"/>
                </a:solidFill>
              </a:defRPr>
            </a:pPr>
            <a:r>
              <a:t>Maria opened a hair salon by the seaside in Brighton.</a:t>
            </a:r>
          </a:p>
          <a:p>
            <a:pPr marL="0" indent="0" defTabSz="905255">
              <a:buSzTx/>
              <a:buNone/>
              <a:defRPr sz="2475">
                <a:solidFill>
                  <a:srgbClr val="000000"/>
                </a:solidFill>
              </a:defRPr>
            </a:pPr>
          </a:p>
          <a:p>
            <a:pPr marL="0" indent="0" defTabSz="905255">
              <a:spcBef>
                <a:spcPts val="500"/>
              </a:spcBef>
              <a:buSzTx/>
              <a:buNone/>
              <a:defRPr sz="2475">
                <a:solidFill>
                  <a:srgbClr val="000000"/>
                </a:solidFill>
              </a:defRPr>
            </a:pPr>
            <a:r>
              <a:t>2. </a:t>
            </a:r>
            <a:r>
              <a:rPr i="1"/>
              <a:t>songs / sings / happily / in her salon / She / every morning / while working</a:t>
            </a:r>
            <a:endParaRPr i="1"/>
          </a:p>
          <a:p>
            <a:pPr marL="0" indent="0" defTabSz="905255">
              <a:buSzTx/>
              <a:buNone/>
              <a:defRPr sz="2475">
                <a:solidFill>
                  <a:srgbClr val="000000"/>
                </a:solidFill>
              </a:defRPr>
            </a:pPr>
          </a:p>
          <a:p>
            <a:pPr marL="0" indent="0" defTabSz="905255">
              <a:spcBef>
                <a:spcPts val="500"/>
              </a:spcBef>
              <a:buSzTx/>
              <a:buNone/>
              <a:defRPr sz="2475">
                <a:solidFill>
                  <a:srgbClr val="000000"/>
                </a:solidFill>
              </a:defRPr>
            </a:pPr>
            <a:r>
              <a:t>She sings songs happily in her salon while working every morning. </a:t>
            </a:r>
          </a:p>
          <a:p>
            <a:pPr marL="0" indent="0" defTabSz="905255">
              <a:spcBef>
                <a:spcPts val="500"/>
              </a:spcBef>
              <a:buSzTx/>
              <a:buNone/>
              <a:defRPr sz="2475"/>
            </a:pPr>
            <a:r>
              <a:t>OR</a:t>
            </a:r>
            <a:r>
              <a:rPr>
                <a:solidFill>
                  <a:srgbClr val="000000"/>
                </a:solidFill>
              </a:rPr>
              <a:t> Every morning (while working) she sings…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body" idx="1"/>
          </p:nvPr>
        </p:nvSpPr>
        <p:spPr>
          <a:xfrm>
            <a:off x="539552" y="692695"/>
            <a:ext cx="8363271" cy="5760642"/>
          </a:xfrm>
          <a:prstGeom prst="rect">
            <a:avLst/>
          </a:prstGeom>
        </p:spPr>
        <p:txBody>
          <a:bodyPr/>
          <a:lstStyle/>
          <a:p>
            <a:pPr marL="0" indent="0" defTabSz="868680">
              <a:lnSpc>
                <a:spcPct val="80000"/>
              </a:lnSpc>
              <a:spcBef>
                <a:spcPts val="500"/>
              </a:spcBef>
              <a:buSzTx/>
              <a:buNone/>
              <a:defRPr i="1" sz="2375">
                <a:solidFill>
                  <a:srgbClr val="000000"/>
                </a:solidFill>
              </a:defRPr>
            </a:pPr>
            <a:r>
              <a:t>3. his moped / keeps / on his farm / James / in the summer / in the garden  / behind the greenhouse </a:t>
            </a:r>
            <a:endParaRPr sz="1900"/>
          </a:p>
          <a:p>
            <a:pPr marL="0" indent="0" defTabSz="868680">
              <a:lnSpc>
                <a:spcPct val="80000"/>
              </a:lnSpc>
              <a:spcBef>
                <a:spcPts val="400"/>
              </a:spcBef>
              <a:buSzTx/>
              <a:buNone/>
              <a:defRPr sz="3800">
                <a:solidFill>
                  <a:srgbClr val="000000"/>
                </a:solidFill>
              </a:defRPr>
            </a:pPr>
          </a:p>
          <a:p>
            <a:pPr marL="0" indent="0" defTabSz="868680">
              <a:lnSpc>
                <a:spcPct val="80000"/>
              </a:lnSpc>
              <a:spcBef>
                <a:spcPts val="500"/>
              </a:spcBef>
              <a:buSzTx/>
              <a:buNone/>
              <a:defRPr sz="2375">
                <a:solidFill>
                  <a:srgbClr val="000000"/>
                </a:solidFill>
              </a:defRPr>
            </a:pPr>
            <a:r>
              <a:t>James keeps his moped behind the greenhouse in the garden on his farm in the summer.</a:t>
            </a:r>
            <a:endParaRPr sz="1900"/>
          </a:p>
          <a:p>
            <a:pPr marL="0" indent="0" defTabSz="868680">
              <a:lnSpc>
                <a:spcPct val="80000"/>
              </a:lnSpc>
              <a:spcBef>
                <a:spcPts val="500"/>
              </a:spcBef>
              <a:buSzTx/>
              <a:buNone/>
              <a:defRPr sz="2375"/>
            </a:pPr>
            <a:r>
              <a:t>OR</a:t>
            </a:r>
            <a:endParaRPr sz="1900"/>
          </a:p>
          <a:p>
            <a:pPr marL="0" indent="0" defTabSz="868680">
              <a:lnSpc>
                <a:spcPct val="80000"/>
              </a:lnSpc>
              <a:spcBef>
                <a:spcPts val="500"/>
              </a:spcBef>
              <a:buSzTx/>
              <a:buNone/>
              <a:defRPr sz="2375">
                <a:solidFill>
                  <a:srgbClr val="000000"/>
                </a:solidFill>
              </a:defRPr>
            </a:pPr>
            <a:r>
              <a:t>In the summer James keeps…</a:t>
            </a:r>
            <a:endParaRPr sz="1900"/>
          </a:p>
          <a:p>
            <a:pPr marL="0" indent="0" defTabSz="868680">
              <a:lnSpc>
                <a:spcPct val="80000"/>
              </a:lnSpc>
              <a:spcBef>
                <a:spcPts val="400"/>
              </a:spcBef>
              <a:buSzTx/>
              <a:buNone/>
              <a:defRPr sz="3800">
                <a:solidFill>
                  <a:srgbClr val="000000"/>
                </a:solidFill>
              </a:defRPr>
            </a:pPr>
          </a:p>
          <a:p>
            <a:pPr marL="0" indent="0" defTabSz="868680">
              <a:lnSpc>
                <a:spcPct val="80000"/>
              </a:lnSpc>
              <a:spcBef>
                <a:spcPts val="500"/>
              </a:spcBef>
              <a:buSzTx/>
              <a:buNone/>
              <a:defRPr sz="2375">
                <a:solidFill>
                  <a:srgbClr val="000000"/>
                </a:solidFill>
              </a:defRPr>
            </a:pPr>
            <a:r>
              <a:t>4. </a:t>
            </a:r>
            <a:r>
              <a:rPr i="1"/>
              <a:t>slowly / loves / he / along the seashore / whenever he has time / riding his moped </a:t>
            </a:r>
            <a:endParaRPr i="1" sz="3800"/>
          </a:p>
          <a:p>
            <a:pPr marL="0" indent="0" defTabSz="868680">
              <a:lnSpc>
                <a:spcPct val="80000"/>
              </a:lnSpc>
              <a:spcBef>
                <a:spcPts val="400"/>
              </a:spcBef>
              <a:buSzTx/>
              <a:buNone/>
              <a:defRPr i="1" sz="3800">
                <a:solidFill>
                  <a:srgbClr val="000000"/>
                </a:solidFill>
              </a:defRPr>
            </a:pPr>
          </a:p>
          <a:p>
            <a:pPr marL="0" indent="0" defTabSz="868680">
              <a:lnSpc>
                <a:spcPct val="80000"/>
              </a:lnSpc>
              <a:spcBef>
                <a:spcPts val="500"/>
              </a:spcBef>
              <a:buSzTx/>
              <a:buNone/>
              <a:defRPr sz="2375">
                <a:solidFill>
                  <a:srgbClr val="000000"/>
                </a:solidFill>
              </a:defRPr>
            </a:pPr>
            <a:r>
              <a:t>He loves riding his moped slowly along the seashore whenever he has time.</a:t>
            </a:r>
            <a:endParaRPr sz="1900"/>
          </a:p>
          <a:p>
            <a:pPr marL="0" indent="0" defTabSz="868680">
              <a:lnSpc>
                <a:spcPct val="80000"/>
              </a:lnSpc>
              <a:spcBef>
                <a:spcPts val="500"/>
              </a:spcBef>
              <a:buSzTx/>
              <a:buNone/>
              <a:defRPr sz="2375"/>
            </a:pPr>
            <a:r>
              <a:t>OR</a:t>
            </a:r>
            <a:endParaRPr sz="3800"/>
          </a:p>
          <a:p>
            <a:pPr marL="0" indent="0" defTabSz="868680">
              <a:lnSpc>
                <a:spcPct val="80000"/>
              </a:lnSpc>
              <a:spcBef>
                <a:spcPts val="500"/>
              </a:spcBef>
              <a:buSzTx/>
              <a:buNone/>
              <a:defRPr sz="2375">
                <a:solidFill>
                  <a:srgbClr val="000000"/>
                </a:solidFill>
              </a:defRPr>
            </a:pPr>
            <a:r>
              <a:t>Whenever he has time he loves…</a:t>
            </a:r>
            <a:endParaRPr sz="1900"/>
          </a:p>
          <a:p>
            <a:pPr marL="0" indent="0" defTabSz="868680">
              <a:lnSpc>
                <a:spcPct val="80000"/>
              </a:lnSpc>
              <a:spcBef>
                <a:spcPts val="300"/>
              </a:spcBef>
              <a:buSzTx/>
              <a:buNone/>
              <a:defRPr sz="1615"/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467543" y="548679"/>
            <a:ext cx="8229601" cy="1143001"/>
          </a:xfrm>
          <a:prstGeom prst="rect">
            <a:avLst/>
          </a:prstGeom>
        </p:spPr>
        <p:txBody>
          <a:bodyPr/>
          <a:lstStyle>
            <a:lvl1pPr marL="571500" indent="-571500">
              <a:buSzPct val="100000"/>
              <a:buFont typeface="Arial"/>
              <a:buChar char="•"/>
              <a:defRPr sz="3900"/>
            </a:lvl1pPr>
          </a:lstStyle>
          <a:p>
            <a:pPr/>
            <a:r>
              <a:t>Kysymyslauseen sanajärjestys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xfrm>
            <a:off x="395536" y="1556791"/>
            <a:ext cx="8291263" cy="456937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60000"/>
              </a:lnSpc>
              <a:buSzTx/>
              <a:buNone/>
              <a:defRPr>
                <a:solidFill>
                  <a:srgbClr val="000000"/>
                </a:solidFill>
              </a:defRPr>
            </a:pPr>
          </a:p>
          <a:p>
            <a:pPr marL="0" indent="0">
              <a:lnSpc>
                <a:spcPct val="60000"/>
              </a:lnSpc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SzTx/>
              <a:buNone/>
              <a:defRPr>
                <a:solidFill>
                  <a:srgbClr val="000000"/>
                </a:solidFill>
              </a:defRPr>
            </a:pPr>
          </a:p>
          <a:p>
            <a:pPr marL="0" indent="0">
              <a:lnSpc>
                <a:spcPct val="60000"/>
              </a:lnSpc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SzTx/>
              <a:buNone/>
            </a:pPr>
            <a:r>
              <a:t> </a:t>
            </a:r>
          </a:p>
        </p:txBody>
      </p:sp>
      <p:graphicFrame>
        <p:nvGraphicFramePr>
          <p:cNvPr id="232" name="Table 232"/>
          <p:cNvGraphicFramePr/>
          <p:nvPr/>
        </p:nvGraphicFramePr>
        <p:xfrm>
          <a:off x="1475655" y="1916832"/>
          <a:ext cx="7211145" cy="73088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611000"/>
                <a:gridCol w="1841143"/>
                <a:gridCol w="1611000"/>
                <a:gridCol w="2148000"/>
              </a:tblGrid>
              <a:tr h="360040">
                <a:tc>
                  <a:txBody>
                    <a:bodyPr/>
                    <a:lstStyle/>
                    <a:p>
                      <a:pPr algn="l">
                        <a:defRPr sz="24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You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like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rap music.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33" name="Table 233"/>
          <p:cNvGraphicFramePr/>
          <p:nvPr/>
        </p:nvGraphicFramePr>
        <p:xfrm>
          <a:off x="1475655" y="3999615"/>
          <a:ext cx="7211147" cy="74168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504261"/>
                <a:gridCol w="1426721"/>
                <a:gridCol w="1426721"/>
                <a:gridCol w="1426721"/>
                <a:gridCol w="1426721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22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They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come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here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tomorrow.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paikka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aika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34" name="Table 234"/>
          <p:cNvGraphicFramePr/>
          <p:nvPr/>
        </p:nvGraphicFramePr>
        <p:xfrm>
          <a:off x="1475654" y="5084157"/>
          <a:ext cx="7211147" cy="88569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473244"/>
                <a:gridCol w="1395706"/>
                <a:gridCol w="1473245"/>
                <a:gridCol w="1473245"/>
                <a:gridCol w="1395706"/>
              </a:tblGrid>
              <a:tr h="442848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Do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they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come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here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often?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</a:tr>
              <a:tr h="4428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Apuverbi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paikka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aika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35" name="Table 235"/>
          <p:cNvGraphicFramePr/>
          <p:nvPr/>
        </p:nvGraphicFramePr>
        <p:xfrm>
          <a:off x="107504" y="2930749"/>
          <a:ext cx="8579295" cy="83967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378815"/>
                <a:gridCol w="1681533"/>
                <a:gridCol w="1742826"/>
                <a:gridCol w="1670206"/>
                <a:gridCol w="2105914"/>
              </a:tblGrid>
              <a:tr h="485836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/>
                        <a:t>(Why)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Do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you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like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rap music?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</a:tr>
              <a:tr h="3538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(Kys.sana)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Apuverbi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4"/>
      <p:bldP build="whole" bldLvl="1" animBg="1" rev="0" advAuto="0" spid="233" grpId="3"/>
      <p:bldP build="whole" bldLvl="1" animBg="1" rev="0" advAuto="0" spid="235" grpId="2"/>
      <p:bldP build="whole" bldLvl="1" animBg="1" rev="0" advAuto="0" spid="2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xfrm>
            <a:off x="467543" y="476672"/>
            <a:ext cx="8229601" cy="998985"/>
          </a:xfrm>
          <a:prstGeom prst="rect">
            <a:avLst/>
          </a:prstGeom>
        </p:spPr>
        <p:txBody>
          <a:bodyPr/>
          <a:lstStyle/>
          <a:p>
            <a:pPr defTabSz="731520">
              <a:defRPr sz="3120"/>
            </a:pPr>
            <a:r>
              <a:t>Muistathan valita oikean: </a:t>
            </a:r>
            <a:br/>
            <a:r>
              <a:t>do / does / did</a:t>
            </a:r>
          </a:p>
        </p:txBody>
      </p:sp>
      <p:sp>
        <p:nvSpPr>
          <p:cNvPr id="238" name="Shape 238"/>
          <p:cNvSpPr/>
          <p:nvPr>
            <p:ph type="body" idx="1"/>
          </p:nvPr>
        </p:nvSpPr>
        <p:spPr>
          <a:xfrm>
            <a:off x="395536" y="1700808"/>
            <a:ext cx="8579296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He </a:t>
            </a:r>
            <a:r>
              <a:rPr u="sng"/>
              <a:t>supports</a:t>
            </a:r>
            <a:r>
              <a:t> his local team.</a:t>
            </a:r>
          </a:p>
          <a:p>
            <a:pPr>
              <a:spcBef>
                <a:spcPts val="600"/>
              </a:spcBef>
              <a:defRPr i="1" sz="2800">
                <a:solidFill>
                  <a:srgbClr val="000000"/>
                </a:solidFill>
              </a:defRPr>
            </a:pPr>
            <a:r>
              <a:t>preesens (supports)</a:t>
            </a:r>
          </a:p>
          <a:p>
            <a:pPr>
              <a:spcBef>
                <a:spcPts val="600"/>
              </a:spcBef>
              <a:defRPr i="1" sz="2800">
                <a:solidFill>
                  <a:srgbClr val="000000"/>
                </a:solidFill>
              </a:defRPr>
            </a:pPr>
            <a:r>
              <a:t>yksikön 3. persoona (he)</a:t>
            </a:r>
          </a:p>
          <a:p>
            <a:pPr marL="0" indent="0"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&gt; </a:t>
            </a:r>
            <a:r>
              <a:rPr u="sng"/>
              <a:t>Does</a:t>
            </a:r>
            <a:r>
              <a:t> he support his local team?</a:t>
            </a:r>
          </a:p>
          <a:p>
            <a:pPr marL="0" indent="0">
              <a:buSzTx/>
              <a:buNone/>
              <a:defRPr sz="2800"/>
            </a:pP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He </a:t>
            </a:r>
            <a:r>
              <a:rPr u="sng"/>
              <a:t>went</a:t>
            </a:r>
            <a:r>
              <a:t> to see every match last season.</a:t>
            </a:r>
          </a:p>
          <a:p>
            <a:pPr>
              <a:spcBef>
                <a:spcPts val="600"/>
              </a:spcBef>
              <a:defRPr i="1" sz="2800">
                <a:solidFill>
                  <a:srgbClr val="000000"/>
                </a:solidFill>
              </a:defRPr>
            </a:pPr>
            <a:r>
              <a:t>imperfekti (went)</a:t>
            </a:r>
          </a:p>
          <a:p>
            <a:pPr marL="0" indent="0"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&gt; </a:t>
            </a:r>
            <a:r>
              <a:rPr u="sng"/>
              <a:t>Did</a:t>
            </a:r>
            <a:r>
              <a:t> he go to see every match last season?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xfrm>
            <a:off x="457200" y="404664"/>
            <a:ext cx="8229600" cy="1143001"/>
          </a:xfrm>
          <a:prstGeom prst="rect">
            <a:avLst/>
          </a:prstGeom>
        </p:spPr>
        <p:txBody>
          <a:bodyPr/>
          <a:lstStyle/>
          <a:p>
            <a:pPr defTabSz="832104">
              <a:defRPr sz="3549"/>
            </a:pPr>
            <a:r>
              <a:t>do / does / did + </a:t>
            </a:r>
            <a:br/>
            <a:r>
              <a:t>mikä muoto pääverbistä?</a:t>
            </a:r>
          </a:p>
        </p:txBody>
      </p:sp>
      <p:sp>
        <p:nvSpPr>
          <p:cNvPr id="241" name="Shape 241"/>
          <p:cNvSpPr/>
          <p:nvPr>
            <p:ph type="body" idx="1"/>
          </p:nvPr>
        </p:nvSpPr>
        <p:spPr>
          <a:xfrm>
            <a:off x="457200" y="2276872"/>
            <a:ext cx="8579296" cy="384929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 u="sng">
                <a:solidFill>
                  <a:srgbClr val="000000"/>
                </a:solidFill>
              </a:defRPr>
            </a:pPr>
            <a:r>
              <a:t>Does</a:t>
            </a:r>
            <a:r>
              <a:rPr u="none"/>
              <a:t> he </a:t>
            </a:r>
            <a:r>
              <a:t>support</a:t>
            </a:r>
            <a:r>
              <a:rPr u="none"/>
              <a:t> his local team?</a:t>
            </a:r>
            <a:endParaRPr u="none"/>
          </a:p>
          <a:p>
            <a:pPr marL="0" indent="0">
              <a:buSzTx/>
              <a:buNone/>
              <a:defRPr sz="28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600"/>
              </a:spcBef>
              <a:buSzTx/>
              <a:buNone/>
              <a:defRPr sz="2800" u="sng">
                <a:solidFill>
                  <a:srgbClr val="000000"/>
                </a:solidFill>
              </a:defRPr>
            </a:pPr>
            <a:r>
              <a:t>Did</a:t>
            </a:r>
            <a:r>
              <a:rPr u="none"/>
              <a:t> he </a:t>
            </a:r>
            <a:r>
              <a:t>go</a:t>
            </a:r>
            <a:r>
              <a:rPr u="none"/>
              <a:t> to see every match last season?</a:t>
            </a:r>
            <a:endParaRPr u="none"/>
          </a:p>
          <a:p>
            <a:pPr marL="0" indent="0">
              <a:buSzTx/>
              <a:buNone/>
              <a:defRPr b="1" sz="28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&gt; do / does / did + pääverbin perusmuoto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xfrm>
            <a:off x="424001" y="566584"/>
            <a:ext cx="8229601" cy="1143001"/>
          </a:xfrm>
          <a:prstGeom prst="rect">
            <a:avLst/>
          </a:prstGeom>
        </p:spPr>
        <p:txBody>
          <a:bodyPr/>
          <a:lstStyle>
            <a:lvl1pPr marL="457200" indent="-457200">
              <a:buSzPct val="100000"/>
              <a:buFont typeface="Arial"/>
              <a:buChar char="•"/>
              <a:defRPr sz="2800"/>
            </a:lvl1pPr>
          </a:lstStyle>
          <a:p>
            <a:pPr/>
            <a:r>
              <a:t>Väitelauseen apuverbi toistuu kysymyslauseen alussa</a:t>
            </a:r>
          </a:p>
        </p:txBody>
      </p:sp>
      <p:sp>
        <p:nvSpPr>
          <p:cNvPr id="244" name="Shape 244"/>
          <p:cNvSpPr/>
          <p:nvPr>
            <p:ph type="body" idx="1"/>
          </p:nvPr>
        </p:nvSpPr>
        <p:spPr>
          <a:xfrm>
            <a:off x="395536" y="1556791"/>
            <a:ext cx="8291263" cy="456937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60000"/>
              </a:lnSpc>
              <a:buSzTx/>
              <a:buNone/>
              <a:defRPr>
                <a:solidFill>
                  <a:srgbClr val="000000"/>
                </a:solidFill>
              </a:defRPr>
            </a:pPr>
          </a:p>
          <a:p>
            <a:pPr marL="0" indent="0">
              <a:lnSpc>
                <a:spcPct val="60000"/>
              </a:lnSpc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SzTx/>
              <a:buNone/>
              <a:defRPr>
                <a:solidFill>
                  <a:srgbClr val="000000"/>
                </a:solidFill>
              </a:defRPr>
            </a:pPr>
          </a:p>
          <a:p>
            <a:pPr marL="0" indent="0">
              <a:lnSpc>
                <a:spcPct val="60000"/>
              </a:lnSpc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SzTx/>
              <a:buNone/>
            </a:pPr>
            <a:r>
              <a:t> </a:t>
            </a:r>
          </a:p>
        </p:txBody>
      </p:sp>
      <p:graphicFrame>
        <p:nvGraphicFramePr>
          <p:cNvPr id="245" name="Table 245"/>
          <p:cNvGraphicFramePr/>
          <p:nvPr/>
        </p:nvGraphicFramePr>
        <p:xfrm>
          <a:off x="395537" y="2492896"/>
          <a:ext cx="8424937" cy="61773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179491"/>
                <a:gridCol w="1347991"/>
                <a:gridCol w="1179491"/>
                <a:gridCol w="1572654"/>
                <a:gridCol w="3145308"/>
              </a:tblGrid>
              <a:tr h="246896">
                <a:tc>
                  <a:txBody>
                    <a:bodyPr/>
                    <a:lstStyle/>
                    <a:p>
                      <a:pPr algn="l">
                        <a:defRPr sz="28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People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should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trust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their friends.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apuverbi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pääverbi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O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46" name="Table 246"/>
          <p:cNvGraphicFramePr/>
          <p:nvPr/>
        </p:nvGraphicFramePr>
        <p:xfrm>
          <a:off x="395536" y="4221088"/>
          <a:ext cx="8424939" cy="87489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234226"/>
                <a:gridCol w="1287889"/>
                <a:gridCol w="1234226"/>
                <a:gridCol w="1556199"/>
                <a:gridCol w="3112398"/>
              </a:tblGrid>
              <a:tr h="504056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Should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people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trust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their friends?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apuverbi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-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pääverbi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O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2"/>
      <p:bldP build="whole" bldLvl="1" animBg="1" rev="0" advAuto="0" spid="24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xfrm>
            <a:off x="467543" y="836712"/>
            <a:ext cx="8229601" cy="1143001"/>
          </a:xfrm>
          <a:prstGeom prst="rect">
            <a:avLst/>
          </a:prstGeom>
        </p:spPr>
        <p:txBody>
          <a:bodyPr/>
          <a:lstStyle/>
          <a:p>
            <a:pPr marL="508634" indent="-508634" defTabSz="813816">
              <a:buSzPct val="100000"/>
              <a:buFont typeface="Arial"/>
              <a:buChar char="•"/>
              <a:defRPr sz="3559"/>
            </a:pPr>
            <a:r>
              <a:t>Jos väitelauseessa on </a:t>
            </a:r>
            <a:r>
              <a:rPr i="1">
                <a:solidFill>
                  <a:srgbClr val="000000"/>
                </a:solidFill>
              </a:rPr>
              <a:t>be</a:t>
            </a:r>
            <a:r>
              <a:t>-verbi, sitä käytetään kysymyslauseen alussa.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xfrm>
            <a:off x="395536" y="2132856"/>
            <a:ext cx="8291263" cy="399330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60000"/>
              </a:lnSpc>
              <a:buSzTx/>
              <a:buNone/>
              <a:defRPr>
                <a:solidFill>
                  <a:srgbClr val="000000"/>
                </a:solidFill>
              </a:defRPr>
            </a:pPr>
          </a:p>
          <a:p>
            <a:pPr marL="0" indent="0">
              <a:lnSpc>
                <a:spcPct val="60000"/>
              </a:lnSpc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SzTx/>
              <a:buNone/>
              <a:defRPr>
                <a:solidFill>
                  <a:srgbClr val="000000"/>
                </a:solidFill>
              </a:defRPr>
            </a:pPr>
          </a:p>
          <a:p>
            <a:pPr marL="0" indent="0">
              <a:lnSpc>
                <a:spcPct val="60000"/>
              </a:lnSpc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SzTx/>
              <a:buNone/>
            </a:pPr>
            <a:r>
              <a:t> </a:t>
            </a:r>
          </a:p>
        </p:txBody>
      </p:sp>
      <p:graphicFrame>
        <p:nvGraphicFramePr>
          <p:cNvPr id="250" name="Table 250"/>
          <p:cNvGraphicFramePr/>
          <p:nvPr/>
        </p:nvGraphicFramePr>
        <p:xfrm>
          <a:off x="395537" y="2492896"/>
          <a:ext cx="8424935" cy="61773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882165"/>
                <a:gridCol w="2151049"/>
                <a:gridCol w="1882165"/>
                <a:gridCol w="2509553"/>
              </a:tblGrid>
              <a:tr h="246896">
                <a:tc>
                  <a:txBody>
                    <a:bodyPr/>
                    <a:lstStyle/>
                    <a:p>
                      <a:pPr algn="l">
                        <a:defRPr sz="28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Finns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are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ice hockey enthusiasts.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be-verbi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51" name="Table 251"/>
          <p:cNvGraphicFramePr/>
          <p:nvPr/>
        </p:nvGraphicFramePr>
        <p:xfrm>
          <a:off x="395536" y="4221088"/>
          <a:ext cx="8352929" cy="87489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940579"/>
                <a:gridCol w="2024953"/>
                <a:gridCol w="1940579"/>
                <a:gridCol w="2446818"/>
              </a:tblGrid>
              <a:tr h="504056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Are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Finns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ice hockey enthusiasts?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be-verbi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-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1"/>
      <p:bldP build="whole" bldLvl="1" animBg="1" rev="0" advAuto="0" spid="251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xfrm>
            <a:off x="467543" y="836712"/>
            <a:ext cx="8229601" cy="1143001"/>
          </a:xfrm>
          <a:prstGeom prst="rect">
            <a:avLst/>
          </a:prstGeom>
        </p:spPr>
        <p:txBody>
          <a:bodyPr/>
          <a:lstStyle/>
          <a:p>
            <a:pPr marL="571500" indent="-571500">
              <a:buSzPct val="100000"/>
              <a:buFont typeface="Arial"/>
              <a:buChar char="•"/>
              <a:defRPr sz="2800"/>
            </a:pPr>
            <a:r>
              <a:t>Jos väitelauseessa on </a:t>
            </a:r>
            <a:r>
              <a:rPr i="1">
                <a:solidFill>
                  <a:srgbClr val="000000"/>
                </a:solidFill>
              </a:rPr>
              <a:t>be</a:t>
            </a:r>
            <a:r>
              <a:t>-verbi, sitä käytetään kysymyslauseen alussa.</a:t>
            </a:r>
          </a:p>
        </p:txBody>
      </p:sp>
      <p:sp>
        <p:nvSpPr>
          <p:cNvPr id="254" name="Shape 254"/>
          <p:cNvSpPr/>
          <p:nvPr>
            <p:ph type="body" idx="1"/>
          </p:nvPr>
        </p:nvSpPr>
        <p:spPr>
          <a:xfrm>
            <a:off x="395536" y="1556791"/>
            <a:ext cx="8291263" cy="456937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60000"/>
              </a:lnSpc>
              <a:buSzTx/>
              <a:buNone/>
              <a:defRPr>
                <a:solidFill>
                  <a:srgbClr val="000000"/>
                </a:solidFill>
              </a:defRPr>
            </a:pPr>
          </a:p>
          <a:p>
            <a:pPr marL="0" indent="0">
              <a:lnSpc>
                <a:spcPct val="60000"/>
              </a:lnSpc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SzTx/>
              <a:buNone/>
              <a:defRPr>
                <a:solidFill>
                  <a:srgbClr val="000000"/>
                </a:solidFill>
              </a:defRPr>
            </a:pPr>
          </a:p>
          <a:p>
            <a:pPr marL="0" indent="0">
              <a:lnSpc>
                <a:spcPct val="60000"/>
              </a:lnSpc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SzTx/>
              <a:buNone/>
            </a:pPr>
            <a:r>
              <a:t> </a:t>
            </a:r>
          </a:p>
        </p:txBody>
      </p:sp>
      <p:graphicFrame>
        <p:nvGraphicFramePr>
          <p:cNvPr id="255" name="Table 255"/>
          <p:cNvGraphicFramePr/>
          <p:nvPr/>
        </p:nvGraphicFramePr>
        <p:xfrm>
          <a:off x="395537" y="2492896"/>
          <a:ext cx="8424935" cy="61773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224134"/>
                <a:gridCol w="1008112"/>
                <a:gridCol w="1224136"/>
                <a:gridCol w="1656184"/>
                <a:gridCol w="3312368"/>
              </a:tblGrid>
              <a:tr h="246896">
                <a:tc>
                  <a:txBody>
                    <a:bodyPr/>
                    <a:lstStyle/>
                    <a:p>
                      <a:pPr algn="l">
                        <a:defRPr sz="28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Joe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planning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a surprise party.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be-verbi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56" name="Table 256"/>
          <p:cNvGraphicFramePr/>
          <p:nvPr/>
        </p:nvGraphicFramePr>
        <p:xfrm>
          <a:off x="395536" y="4221088"/>
          <a:ext cx="8352929" cy="87489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296144"/>
                <a:gridCol w="1080120"/>
                <a:gridCol w="1152128"/>
                <a:gridCol w="1584176"/>
                <a:gridCol w="3240361"/>
              </a:tblGrid>
              <a:tr h="504056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(When)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Joe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planning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a surprise party?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(Kysymys- sana)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be-verbi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-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2"/>
      <p:bldP build="whole" bldLvl="1" animBg="1" rev="0" advAuto="0" spid="25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body" sz="quarter" idx="1"/>
          </p:nvPr>
        </p:nvSpPr>
        <p:spPr>
          <a:xfrm>
            <a:off x="467543" y="1340767"/>
            <a:ext cx="8229601" cy="5040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sz="2800"/>
            </a:lvl1pPr>
          </a:lstStyle>
          <a:p>
            <a:pPr/>
            <a:r>
              <a:t>Katso taulukkoa ja nimeä eri lauseenjäsenet.</a:t>
            </a:r>
          </a:p>
        </p:txBody>
      </p:sp>
      <p:graphicFrame>
        <p:nvGraphicFramePr>
          <p:cNvPr id="170" name="Table 170"/>
          <p:cNvGraphicFramePr/>
          <p:nvPr/>
        </p:nvGraphicFramePr>
        <p:xfrm>
          <a:off x="179511" y="2132856"/>
          <a:ext cx="8784978" cy="3134343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1181176"/>
                <a:gridCol w="1195088"/>
                <a:gridCol w="1831667"/>
                <a:gridCol w="1624113"/>
                <a:gridCol w="1368755"/>
                <a:gridCol w="1584178"/>
              </a:tblGrid>
              <a:tr h="648072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Sam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wrote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0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 new song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at school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yesterday.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F4A6"/>
                    </a:solidFill>
                  </a:tcPr>
                </a:tc>
              </a:tr>
              <a:tr h="75700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He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played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0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all the chords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perfectly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on stage.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F4A6"/>
                    </a:solidFill>
                  </a:tcPr>
                </a:tc>
              </a:tr>
              <a:tr h="86463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Sophie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reads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0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sci-fi novels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online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in the evenings.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F4A6"/>
                    </a:solidFill>
                  </a:tcPr>
                </a:tc>
              </a:tr>
              <a:tr h="86463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My kid brother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does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0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his chores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lazily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at home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on Saturdays.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F4A6"/>
                    </a:solidFill>
                  </a:tcPr>
                </a:tc>
              </a:tr>
            </a:tbl>
          </a:graphicData>
        </a:graphic>
      </p:graphicFrame>
      <p:sp>
        <p:nvSpPr>
          <p:cNvPr id="171" name="Shape 171"/>
          <p:cNvSpPr/>
          <p:nvPr/>
        </p:nvSpPr>
        <p:spPr>
          <a:xfrm>
            <a:off x="611560" y="5229199"/>
            <a:ext cx="28064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</a:t>
            </a:r>
          </a:p>
        </p:txBody>
      </p:sp>
      <p:sp>
        <p:nvSpPr>
          <p:cNvPr id="172" name="Shape 172"/>
          <p:cNvSpPr/>
          <p:nvPr/>
        </p:nvSpPr>
        <p:spPr>
          <a:xfrm>
            <a:off x="8028384" y="5229199"/>
            <a:ext cx="2806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</a:t>
            </a:r>
          </a:p>
        </p:txBody>
      </p:sp>
      <p:sp>
        <p:nvSpPr>
          <p:cNvPr id="173" name="Shape 173"/>
          <p:cNvSpPr/>
          <p:nvPr/>
        </p:nvSpPr>
        <p:spPr>
          <a:xfrm>
            <a:off x="6516216" y="5229199"/>
            <a:ext cx="2806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</a:t>
            </a:r>
          </a:p>
        </p:txBody>
      </p:sp>
      <p:sp>
        <p:nvSpPr>
          <p:cNvPr id="174" name="Shape 174"/>
          <p:cNvSpPr/>
          <p:nvPr/>
        </p:nvSpPr>
        <p:spPr>
          <a:xfrm>
            <a:off x="5076056" y="5229199"/>
            <a:ext cx="2806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</a:t>
            </a:r>
          </a:p>
        </p:txBody>
      </p:sp>
      <p:sp>
        <p:nvSpPr>
          <p:cNvPr id="175" name="Shape 175"/>
          <p:cNvSpPr/>
          <p:nvPr/>
        </p:nvSpPr>
        <p:spPr>
          <a:xfrm>
            <a:off x="3203848" y="5229199"/>
            <a:ext cx="2806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</a:t>
            </a:r>
          </a:p>
        </p:txBody>
      </p:sp>
      <p:sp>
        <p:nvSpPr>
          <p:cNvPr id="176" name="Shape 176"/>
          <p:cNvSpPr/>
          <p:nvPr/>
        </p:nvSpPr>
        <p:spPr>
          <a:xfrm>
            <a:off x="1691680" y="5229199"/>
            <a:ext cx="2806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</a:t>
            </a:r>
          </a:p>
        </p:txBody>
      </p:sp>
      <p:sp>
        <p:nvSpPr>
          <p:cNvPr id="177" name="Shape 177"/>
          <p:cNvSpPr/>
          <p:nvPr/>
        </p:nvSpPr>
        <p:spPr>
          <a:xfrm>
            <a:off x="251519" y="5589239"/>
            <a:ext cx="1051023" cy="358141"/>
          </a:xfrm>
          <a:prstGeom prst="rect">
            <a:avLst/>
          </a:prstGeom>
          <a:solidFill>
            <a:srgbClr val="D3EEF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SUBJEKTI</a:t>
            </a:r>
          </a:p>
        </p:txBody>
      </p:sp>
      <p:sp>
        <p:nvSpPr>
          <p:cNvPr id="178" name="Shape 178"/>
          <p:cNvSpPr/>
          <p:nvPr/>
        </p:nvSpPr>
        <p:spPr>
          <a:xfrm>
            <a:off x="1331640" y="5589239"/>
            <a:ext cx="1399057" cy="358141"/>
          </a:xfrm>
          <a:prstGeom prst="rect">
            <a:avLst/>
          </a:prstGeom>
          <a:solidFill>
            <a:srgbClr val="FBE0D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PREDIKAATTI</a:t>
            </a:r>
          </a:p>
        </p:txBody>
      </p:sp>
      <p:sp>
        <p:nvSpPr>
          <p:cNvPr id="179" name="Shape 179"/>
          <p:cNvSpPr/>
          <p:nvPr/>
        </p:nvSpPr>
        <p:spPr>
          <a:xfrm>
            <a:off x="2987824" y="5589239"/>
            <a:ext cx="946880" cy="358141"/>
          </a:xfrm>
          <a:prstGeom prst="rect">
            <a:avLst/>
          </a:prstGeom>
          <a:solidFill>
            <a:srgbClr val="D4DFE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OBJEKTI</a:t>
            </a:r>
          </a:p>
        </p:txBody>
      </p:sp>
      <p:sp>
        <p:nvSpPr>
          <p:cNvPr id="180" name="Shape 180"/>
          <p:cNvSpPr/>
          <p:nvPr/>
        </p:nvSpPr>
        <p:spPr>
          <a:xfrm>
            <a:off x="4860032" y="5589239"/>
            <a:ext cx="827541" cy="358141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TAPA</a:t>
            </a:r>
          </a:p>
        </p:txBody>
      </p:sp>
      <p:sp>
        <p:nvSpPr>
          <p:cNvPr id="181" name="Shape 181"/>
          <p:cNvSpPr/>
          <p:nvPr/>
        </p:nvSpPr>
        <p:spPr>
          <a:xfrm>
            <a:off x="6300192" y="5589239"/>
            <a:ext cx="864097" cy="358141"/>
          </a:xfrm>
          <a:prstGeom prst="rect">
            <a:avLst/>
          </a:prstGeom>
          <a:solidFill>
            <a:srgbClr val="EAD3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PAIKKA</a:t>
            </a:r>
          </a:p>
        </p:txBody>
      </p:sp>
      <p:sp>
        <p:nvSpPr>
          <p:cNvPr id="182" name="Shape 182"/>
          <p:cNvSpPr/>
          <p:nvPr/>
        </p:nvSpPr>
        <p:spPr>
          <a:xfrm>
            <a:off x="7812360" y="5589239"/>
            <a:ext cx="864097" cy="358141"/>
          </a:xfrm>
          <a:prstGeom prst="rect">
            <a:avLst/>
          </a:prstGeom>
          <a:solidFill>
            <a:srgbClr val="EDF4A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AIKA</a:t>
            </a:r>
          </a:p>
        </p:txBody>
      </p:sp>
      <p:sp>
        <p:nvSpPr>
          <p:cNvPr id="183" name="Shape 183"/>
          <p:cNvSpPr/>
          <p:nvPr>
            <p:ph type="title"/>
          </p:nvPr>
        </p:nvSpPr>
        <p:spPr>
          <a:xfrm>
            <a:off x="467543" y="404664"/>
            <a:ext cx="8568954" cy="738336"/>
          </a:xfrm>
          <a:prstGeom prst="rect">
            <a:avLst/>
          </a:prstGeom>
        </p:spPr>
        <p:txBody>
          <a:bodyPr/>
          <a:lstStyle>
            <a:lvl1pPr algn="l">
              <a:defRPr sz="3900"/>
            </a:lvl1pPr>
          </a:lstStyle>
          <a:p>
            <a:pPr/>
            <a:r>
              <a:t>Väitelauseen sanajärjestys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8"/>
      <p:bldP build="whole" bldLvl="1" animBg="1" rev="0" advAuto="0" spid="178" grpId="4"/>
      <p:bldP build="whole" bldLvl="1" animBg="1" rev="0" advAuto="0" spid="174" grpId="7"/>
      <p:bldP build="whole" bldLvl="1" animBg="1" rev="0" advAuto="0" spid="177" grpId="2"/>
      <p:bldP build="whole" bldLvl="1" animBg="1" rev="0" advAuto="0" spid="171" grpId="1"/>
      <p:bldP build="whole" bldLvl="1" animBg="1" rev="0" advAuto="0" spid="175" grpId="5"/>
      <p:bldP build="whole" bldLvl="1" animBg="1" rev="0" advAuto="0" spid="181" grpId="10"/>
      <p:bldP build="whole" bldLvl="1" animBg="1" rev="0" advAuto="0" spid="176" grpId="3"/>
      <p:bldP build="whole" bldLvl="1" animBg="1" rev="0" advAuto="0" spid="182" grpId="12"/>
      <p:bldP build="whole" bldLvl="1" animBg="1" rev="0" advAuto="0" spid="172" grpId="11"/>
      <p:bldP build="whole" bldLvl="1" animBg="1" rev="0" advAuto="0" spid="173" grpId="9"/>
      <p:bldP build="whole" bldLvl="1" animBg="1" rev="0" advAuto="0" spid="179" grpId="6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xfrm>
            <a:off x="467543" y="836712"/>
            <a:ext cx="8229601" cy="136815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Kysymyslauseen sanajärjestys on siis:</a:t>
            </a:r>
          </a:p>
        </p:txBody>
      </p:sp>
      <p:sp>
        <p:nvSpPr>
          <p:cNvPr id="259" name="Shape 259"/>
          <p:cNvSpPr/>
          <p:nvPr>
            <p:ph type="body" idx="1"/>
          </p:nvPr>
        </p:nvSpPr>
        <p:spPr>
          <a:xfrm>
            <a:off x="395536" y="1556791"/>
            <a:ext cx="8291263" cy="456937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60000"/>
              </a:lnSpc>
              <a:buSzTx/>
              <a:buNone/>
              <a:defRPr>
                <a:solidFill>
                  <a:srgbClr val="000000"/>
                </a:solidFill>
              </a:defRPr>
            </a:pPr>
          </a:p>
          <a:p>
            <a:pPr marL="0" indent="0">
              <a:lnSpc>
                <a:spcPct val="60000"/>
              </a:lnSpc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SzTx/>
              <a:buNone/>
              <a:defRPr>
                <a:solidFill>
                  <a:srgbClr val="000000"/>
                </a:solidFill>
              </a:defRPr>
            </a:pPr>
          </a:p>
          <a:p>
            <a:pPr marL="0" indent="0">
              <a:lnSpc>
                <a:spcPct val="60000"/>
              </a:lnSpc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60000"/>
              </a:lnSpc>
              <a:buSzTx/>
              <a:buNone/>
            </a:pPr>
            <a:r>
              <a:t> </a:t>
            </a:r>
          </a:p>
        </p:txBody>
      </p:sp>
      <p:graphicFrame>
        <p:nvGraphicFramePr>
          <p:cNvPr id="260" name="Table 260"/>
          <p:cNvGraphicFramePr/>
          <p:nvPr/>
        </p:nvGraphicFramePr>
        <p:xfrm>
          <a:off x="179511" y="2924943"/>
          <a:ext cx="8712967" cy="12692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512168"/>
                <a:gridCol w="1584176"/>
                <a:gridCol w="1440160"/>
                <a:gridCol w="1368152"/>
                <a:gridCol w="1356149"/>
                <a:gridCol w="1452161"/>
              </a:tblGrid>
              <a:tr h="126927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400"/>
                        <a:t>(Kysymys-sana) 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DEF5FA"/>
                      </a:solidFill>
                    </a:lnL>
                    <a:lnR w="12700">
                      <a:solidFill>
                        <a:srgbClr val="DEF5FA"/>
                      </a:solidFill>
                    </a:lnR>
                    <a:lnT w="12700">
                      <a:solidFill>
                        <a:srgbClr val="DEF5FA"/>
                      </a:solidFill>
                    </a:lnT>
                    <a:lnB w="12700">
                      <a:solidFill>
                        <a:srgbClr val="DEF5FA"/>
                      </a:solidFill>
                    </a:lnB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400"/>
                        <a:t>Apuverbi / Be-verbi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DEF5FA"/>
                      </a:solidFill>
                    </a:lnL>
                    <a:lnR w="12700">
                      <a:solidFill>
                        <a:srgbClr val="DEF5FA"/>
                      </a:solidFill>
                    </a:lnR>
                    <a:lnT w="12700">
                      <a:solidFill>
                        <a:srgbClr val="DEF5FA"/>
                      </a:solidFill>
                    </a:lnT>
                    <a:lnB w="12700">
                      <a:solidFill>
                        <a:srgbClr val="DEF5FA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400"/>
                        <a:t>Subjekti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DEF5FA"/>
                      </a:solidFill>
                    </a:lnL>
                    <a:lnR w="12700">
                      <a:solidFill>
                        <a:srgbClr val="DEF5FA"/>
                      </a:solidFill>
                    </a:lnR>
                    <a:lnT w="12700">
                      <a:solidFill>
                        <a:srgbClr val="DEF5FA"/>
                      </a:solidFill>
                    </a:lnT>
                    <a:lnB w="12700">
                      <a:solidFill>
                        <a:srgbClr val="DEF5FA"/>
                      </a:solidFill>
                    </a:lnB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400"/>
                        <a:t>Pääverbi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DEF5FA"/>
                      </a:solidFill>
                    </a:lnL>
                    <a:lnR w="12700">
                      <a:solidFill>
                        <a:srgbClr val="DEF5FA"/>
                      </a:solidFill>
                    </a:lnR>
                    <a:lnT w="12700">
                      <a:solidFill>
                        <a:srgbClr val="DEF5FA"/>
                      </a:solidFill>
                    </a:lnT>
                    <a:lnB w="12700">
                      <a:solidFill>
                        <a:srgbClr val="DEF5FA"/>
                      </a:solidFill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400"/>
                        <a:t>Objekti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DEF5FA"/>
                      </a:solidFill>
                    </a:lnL>
                    <a:lnR w="12700">
                      <a:solidFill>
                        <a:srgbClr val="DEF5FA"/>
                      </a:solidFill>
                      <a:prstDash val="sysDash"/>
                    </a:lnR>
                    <a:lnT w="12700">
                      <a:solidFill>
                        <a:srgbClr val="DEF5FA"/>
                      </a:solidFill>
                    </a:lnT>
                    <a:lnB w="12700">
                      <a:solidFill>
                        <a:srgbClr val="DEF5FA"/>
                      </a:solidFill>
                    </a:lnB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400"/>
                        <a:t>määreet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DEF5FA"/>
                      </a:solidFill>
                      <a:prstDash val="sysDash"/>
                    </a:lnL>
                    <a:lnR w="12700">
                      <a:solidFill>
                        <a:srgbClr val="DEF5FA"/>
                      </a:solidFill>
                    </a:lnR>
                    <a:lnT w="12700">
                      <a:solidFill>
                        <a:srgbClr val="DEF5FA"/>
                      </a:solidFill>
                    </a:lnT>
                    <a:lnB w="12700">
                      <a:solidFill>
                        <a:srgbClr val="DEF5FA"/>
                      </a:solidFill>
                    </a:lnB>
                    <a:solidFill>
                      <a:srgbClr val="A6DD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xfrm>
            <a:off x="467543" y="764704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Mitä huomaat apuverbin käytöstä seuraavissa kysymyksissä?</a:t>
            </a:r>
          </a:p>
        </p:txBody>
      </p:sp>
      <p:sp>
        <p:nvSpPr>
          <p:cNvPr id="263" name="Shape 263"/>
          <p:cNvSpPr/>
          <p:nvPr>
            <p:ph type="body" idx="1"/>
          </p:nvPr>
        </p:nvSpPr>
        <p:spPr>
          <a:xfrm>
            <a:off x="323528" y="1556791"/>
            <a:ext cx="8291263" cy="4968554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>
                <a:solidFill>
                  <a:srgbClr val="000000"/>
                </a:solidFill>
              </a:defRPr>
            </a:pPr>
          </a:p>
          <a:p>
            <a:pPr marL="339470" indent="-339470" defTabSz="905255">
              <a:lnSpc>
                <a:spcPct val="88000"/>
              </a:lnSpc>
              <a:spcBef>
                <a:spcPts val="600"/>
              </a:spcBef>
              <a:defRPr sz="2772">
                <a:solidFill>
                  <a:srgbClr val="000000"/>
                </a:solidFill>
              </a:defRPr>
            </a:pPr>
            <a:r>
              <a:t>Näissä kysymyksissä ei  ole apuverbiä.</a:t>
            </a:r>
            <a:endParaRPr sz="792"/>
          </a:p>
          <a:p>
            <a:pPr marL="339470" indent="-339470" defTabSz="905255">
              <a:lnSpc>
                <a:spcPct val="88000"/>
              </a:lnSpc>
              <a:spcBef>
                <a:spcPts val="600"/>
              </a:spcBef>
              <a:defRPr sz="2772">
                <a:solidFill>
                  <a:srgbClr val="000000"/>
                </a:solidFill>
              </a:defRPr>
            </a:pPr>
            <a:r>
              <a:t>Miksi ei?</a:t>
            </a:r>
            <a:endParaRPr sz="11088"/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/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/>
            </a:pPr>
          </a:p>
          <a:p>
            <a:pPr marL="0" indent="0" defTabSz="905255">
              <a:lnSpc>
                <a:spcPct val="48000"/>
              </a:lnSpc>
              <a:spcBef>
                <a:spcPts val="100"/>
              </a:spcBef>
              <a:buSzTx/>
              <a:buNone/>
              <a:defRPr sz="792"/>
            </a:pPr>
            <a:r>
              <a:t> </a:t>
            </a:r>
          </a:p>
        </p:txBody>
      </p:sp>
      <p:graphicFrame>
        <p:nvGraphicFramePr>
          <p:cNvPr id="264" name="Table 264"/>
          <p:cNvGraphicFramePr/>
          <p:nvPr/>
        </p:nvGraphicFramePr>
        <p:xfrm>
          <a:off x="395536" y="2204864"/>
          <a:ext cx="8424934" cy="61773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944214"/>
                <a:gridCol w="1080120"/>
                <a:gridCol w="1512168"/>
                <a:gridCol w="3888432"/>
              </a:tblGrid>
              <a:tr h="246896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Who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called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you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yesterday evening?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Kysymyssana / 
Subjekti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määreet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65" name="Table 265"/>
          <p:cNvGraphicFramePr/>
          <p:nvPr/>
        </p:nvGraphicFramePr>
        <p:xfrm>
          <a:off x="395536" y="3645024"/>
          <a:ext cx="8424938" cy="87489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944216"/>
                <a:gridCol w="1080120"/>
                <a:gridCol w="1512168"/>
                <a:gridCol w="1224136"/>
                <a:gridCol w="2664298"/>
              </a:tblGrid>
              <a:tr h="504056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What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gives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you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hope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on a bad day?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7F0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Kysymyssana / 
Subjekti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määreet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3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3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3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2"/>
      <p:bldP build="p" bldLvl="5" animBg="1" rev="0" advAuto="0" spid="263" grpId="3"/>
      <p:bldP build="whole" bldLvl="1" animBg="1" rev="0" advAuto="0" spid="26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Activate</a:t>
            </a:r>
          </a:p>
        </p:txBody>
      </p:sp>
      <p:sp>
        <p:nvSpPr>
          <p:cNvPr id="268" name="Shape 268"/>
          <p:cNvSpPr/>
          <p:nvPr>
            <p:ph type="body" idx="1"/>
          </p:nvPr>
        </p:nvSpPr>
        <p:spPr>
          <a:xfrm>
            <a:off x="457200" y="1052735"/>
            <a:ext cx="8229600" cy="532859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Käännä.</a:t>
            </a:r>
          </a:p>
          <a:p>
            <a:pPr marL="514350" indent="-514350">
              <a:spcBef>
                <a:spcPts val="600"/>
              </a:spcBef>
              <a:buFontTx/>
              <a:buAutoNum type="arabicPeriod" startAt="1"/>
              <a:defRPr i="1" sz="2800"/>
            </a:pPr>
            <a:r>
              <a:t>Milloin konsertti alkaa?</a:t>
            </a:r>
          </a:p>
          <a:p>
            <a:pPr marL="0" indent="0">
              <a:spcBef>
                <a:spcPts val="600"/>
              </a:spcBef>
              <a:buSzTx/>
              <a:buNone/>
              <a:defRPr i="1" sz="2800">
                <a:solidFill>
                  <a:srgbClr val="000000"/>
                </a:solidFill>
              </a:defRPr>
            </a:pPr>
            <a:r>
              <a:t>	</a:t>
            </a:r>
            <a:r>
              <a:rPr i="0"/>
              <a:t>When does/will the concert start/begin?</a:t>
            </a:r>
            <a:endParaRPr i="0"/>
          </a:p>
          <a:p>
            <a:pPr marL="0" indent="0">
              <a:spcBef>
                <a:spcPts val="600"/>
              </a:spcBef>
              <a:buSzTx/>
              <a:buNone/>
              <a:defRPr i="1" sz="2800"/>
            </a:pPr>
            <a:r>
              <a:t>2. Onko lippuja vielä jäljellä?</a:t>
            </a:r>
          </a:p>
          <a:p>
            <a:pPr marL="0" indent="0">
              <a:spcBef>
                <a:spcPts val="600"/>
              </a:spcBef>
              <a:buSzTx/>
              <a:buNone/>
              <a:defRPr i="1" sz="2800">
                <a:solidFill>
                  <a:srgbClr val="000000"/>
                </a:solidFill>
              </a:defRPr>
            </a:pPr>
            <a:r>
              <a:t>	</a:t>
            </a:r>
            <a:r>
              <a:rPr i="0"/>
              <a:t>Are there still tickets left?</a:t>
            </a:r>
            <a:endParaRPr i="0"/>
          </a:p>
          <a:p>
            <a:pPr marL="0" indent="0">
              <a:spcBef>
                <a:spcPts val="600"/>
              </a:spcBef>
              <a:buSzTx/>
              <a:buNone/>
              <a:defRPr i="1" sz="2800"/>
            </a:pPr>
            <a:r>
              <a:t>3. Kuinka paljon sinun piti maksaa lipuista?</a:t>
            </a:r>
          </a:p>
          <a:p>
            <a:pPr marL="0" indent="0">
              <a:spcBef>
                <a:spcPts val="600"/>
              </a:spcBef>
              <a:buSzTx/>
              <a:buNone/>
              <a:defRPr i="1" sz="2800">
                <a:solidFill>
                  <a:srgbClr val="000000"/>
                </a:solidFill>
              </a:defRPr>
            </a:pPr>
            <a:r>
              <a:t>	</a:t>
            </a:r>
            <a:r>
              <a:rPr i="0"/>
              <a:t>How much did you have to pay for he tickets?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body" idx="1"/>
          </p:nvPr>
        </p:nvSpPr>
        <p:spPr>
          <a:xfrm>
            <a:off x="323528" y="836711"/>
            <a:ext cx="8579296" cy="543346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  <a:defRPr i="1" sz="2800"/>
            </a:pPr>
            <a:r>
              <a:t>4. Millainen uusi laulusolisti on?</a:t>
            </a:r>
          </a:p>
          <a:p>
            <a:pPr marL="0" indent="0">
              <a:spcBef>
                <a:spcPts val="1200"/>
              </a:spcBef>
              <a:buSzTx/>
              <a:buNone/>
              <a:defRPr i="1" sz="2800">
                <a:solidFill>
                  <a:srgbClr val="000000"/>
                </a:solidFill>
              </a:defRPr>
            </a:pPr>
            <a:r>
              <a:t>	</a:t>
            </a:r>
            <a:r>
              <a:rPr i="0"/>
              <a:t>What is the new vocalist like?</a:t>
            </a:r>
            <a:endParaRPr i="0"/>
          </a:p>
          <a:p>
            <a:pPr marL="0" indent="0">
              <a:spcBef>
                <a:spcPts val="1200"/>
              </a:spcBef>
              <a:buSzTx/>
              <a:buNone/>
              <a:defRPr i="1" sz="2800"/>
            </a:pPr>
            <a:r>
              <a:t>5. Onko bändillä uutta levyä julkaistuna (=out)?</a:t>
            </a:r>
          </a:p>
          <a:p>
            <a:pPr marL="0" indent="0">
              <a:spcBef>
                <a:spcPts val="1200"/>
              </a:spcBef>
              <a:buSzTx/>
              <a:buNone/>
              <a:defRPr i="1" sz="2800">
                <a:solidFill>
                  <a:srgbClr val="000000"/>
                </a:solidFill>
              </a:defRPr>
            </a:pPr>
            <a:r>
              <a:t>	</a:t>
            </a:r>
            <a:r>
              <a:rPr i="0"/>
              <a:t>Does the band have a new album out?</a:t>
            </a:r>
            <a:endParaRPr i="0"/>
          </a:p>
          <a:p>
            <a:pPr marL="0" indent="0">
              <a:spcBef>
                <a:spcPts val="1200"/>
              </a:spcBef>
              <a:buSzTx/>
              <a:buNone/>
              <a:defRPr i="1" sz="2800"/>
            </a:pPr>
            <a:r>
              <a:t>6. Kävitkö katsomassa bändiä viime vuonna?</a:t>
            </a:r>
          </a:p>
          <a:p>
            <a:pPr marL="0" indent="0">
              <a:spcBef>
                <a:spcPts val="1200"/>
              </a:spcBef>
              <a:buSzTx/>
              <a:buNone/>
              <a:defRPr i="1" sz="2800">
                <a:solidFill>
                  <a:srgbClr val="000000"/>
                </a:solidFill>
              </a:defRPr>
            </a:pPr>
            <a:r>
              <a:t>	</a:t>
            </a:r>
            <a:r>
              <a:rPr i="0"/>
              <a:t>Did you go and see the band last year?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body" idx="1"/>
          </p:nvPr>
        </p:nvSpPr>
        <p:spPr>
          <a:xfrm>
            <a:off x="457200" y="692695"/>
            <a:ext cx="8229600" cy="590465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  <a:defRPr i="1" sz="2800"/>
            </a:pPr>
            <a:r>
              <a:t>7. Mitkä laulut haluat kuulla?</a:t>
            </a:r>
          </a:p>
          <a:p>
            <a:pPr marL="0" indent="0">
              <a:spcBef>
                <a:spcPts val="1200"/>
              </a:spcBef>
              <a:buSzTx/>
              <a:buNone/>
              <a:defRPr i="1" sz="2800">
                <a:solidFill>
                  <a:srgbClr val="000000"/>
                </a:solidFill>
              </a:defRPr>
            </a:pPr>
            <a:r>
              <a:t>	</a:t>
            </a:r>
            <a:r>
              <a:rPr i="0"/>
              <a:t>Which songs do you want to hear</a:t>
            </a:r>
            <a:r>
              <a:t>?</a:t>
            </a:r>
          </a:p>
          <a:p>
            <a:pPr marL="0" indent="0">
              <a:spcBef>
                <a:spcPts val="1200"/>
              </a:spcBef>
              <a:buSzTx/>
              <a:buNone/>
              <a:defRPr i="1" sz="2800"/>
            </a:pPr>
            <a:r>
              <a:t>8. Mitkä laulut koskettavat sydäntäsi eniten?</a:t>
            </a:r>
          </a:p>
          <a:p>
            <a:pPr marL="0" indent="0">
              <a:spcBef>
                <a:spcPts val="1200"/>
              </a:spcBef>
              <a:buSzTx/>
              <a:buNone/>
              <a:defRPr i="1" sz="2800">
                <a:solidFill>
                  <a:srgbClr val="000000"/>
                </a:solidFill>
              </a:defRPr>
            </a:pPr>
            <a:r>
              <a:t>	</a:t>
            </a:r>
            <a:r>
              <a:rPr i="0"/>
              <a:t>Which songs touch your heart (the) most?</a:t>
            </a:r>
            <a:endParaRPr i="0"/>
          </a:p>
          <a:p>
            <a:pPr marL="0" indent="0">
              <a:spcBef>
                <a:spcPts val="1200"/>
              </a:spcBef>
              <a:buSzTx/>
              <a:buNone/>
              <a:defRPr i="1" sz="2800"/>
            </a:pPr>
            <a:r>
              <a:t>9. Aiotko laulaa mukana?</a:t>
            </a:r>
          </a:p>
          <a:p>
            <a:pPr marL="0" indent="0">
              <a:spcBef>
                <a:spcPts val="1200"/>
              </a:spcBef>
              <a:buSzTx/>
              <a:buNone/>
              <a:defRPr i="1" sz="2800">
                <a:solidFill>
                  <a:srgbClr val="000000"/>
                </a:solidFill>
              </a:defRPr>
            </a:pPr>
            <a:r>
              <a:t>	</a:t>
            </a:r>
            <a:r>
              <a:rPr i="0"/>
              <a:t>Are you going to sing along?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body" idx="1"/>
          </p:nvPr>
        </p:nvSpPr>
        <p:spPr>
          <a:xfrm>
            <a:off x="395535" y="692695"/>
            <a:ext cx="8280922" cy="561662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  <a:defRPr i="1" sz="2800"/>
            </a:pPr>
            <a:r>
              <a:t>10. Voitko näyttää minulle heidän viimeisimmän musiikkivideonsa?</a:t>
            </a:r>
          </a:p>
          <a:p>
            <a:pPr marL="0" indent="0">
              <a:spcBef>
                <a:spcPts val="12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Can you show me their latest music video?</a:t>
            </a:r>
          </a:p>
          <a:p>
            <a:pPr marL="0" indent="0">
              <a:spcBef>
                <a:spcPts val="1200"/>
              </a:spcBef>
              <a:buSzTx/>
              <a:buNone/>
              <a:defRPr i="1" sz="2800"/>
            </a:pPr>
            <a:r>
              <a:t>11. Pitäisikö minunkin ostaa lippu?</a:t>
            </a:r>
          </a:p>
          <a:p>
            <a:pPr marL="0" indent="0">
              <a:spcBef>
                <a:spcPts val="12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Should I buy a ticket, too?</a:t>
            </a:r>
          </a:p>
          <a:p>
            <a:pPr marL="0" indent="0">
              <a:spcBef>
                <a:spcPts val="1200"/>
              </a:spcBef>
              <a:buSzTx/>
              <a:buNone/>
              <a:defRPr i="1" sz="2800"/>
            </a:pPr>
            <a:r>
              <a:t>12. Mitä mieltä sinä olet?</a:t>
            </a:r>
          </a:p>
          <a:p>
            <a:pPr marL="0" indent="0">
              <a:spcBef>
                <a:spcPts val="12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What do you think?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 b="1" sz="4000">
                <a:solidFill>
                  <a:schemeClr val="accent1"/>
                </a:solidFill>
              </a:defRPr>
            </a:lvl1pPr>
          </a:lstStyle>
          <a:p>
            <a:pPr/>
            <a:r>
              <a:t>OLLA-verbit</a:t>
            </a:r>
          </a:p>
        </p:txBody>
      </p:sp>
      <p:sp>
        <p:nvSpPr>
          <p:cNvPr id="278" name="Shape 278"/>
          <p:cNvSpPr/>
          <p:nvPr>
            <p:ph type="body" idx="1"/>
          </p:nvPr>
        </p:nvSpPr>
        <p:spPr>
          <a:xfrm>
            <a:off x="457200" y="1484783"/>
            <a:ext cx="8686800" cy="464137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438911" indent="-438911" defTabSz="877823">
              <a:spcBef>
                <a:spcPts val="400"/>
              </a:spcBef>
              <a:defRPr sz="2688"/>
            </a:pPr>
            <a:r>
              <a:t>Olla-verbejä on englannin kielessä kaksi: ’be’ ja ’have’. </a:t>
            </a:r>
          </a:p>
          <a:p>
            <a:pPr marL="0" indent="0" defTabSz="877823">
              <a:spcBef>
                <a:spcPts val="400"/>
              </a:spcBef>
              <a:buSzTx/>
              <a:buNone/>
              <a:defRPr b="1" sz="2688"/>
            </a:pPr>
          </a:p>
          <a:p>
            <a:pPr marL="438911" indent="-438911" defTabSz="877823">
              <a:spcBef>
                <a:spcPts val="400"/>
              </a:spcBef>
              <a:defRPr b="1" sz="2688"/>
            </a:pPr>
            <a:r>
              <a:t>Be</a:t>
            </a:r>
            <a:r>
              <a:rPr b="0"/>
              <a:t>-verbillä ilmaistaan </a:t>
            </a:r>
            <a:r>
              <a:t>olemista</a:t>
            </a:r>
            <a:r>
              <a:rPr b="0"/>
              <a:t>.</a:t>
            </a:r>
            <a:endParaRPr b="0"/>
          </a:p>
          <a:p>
            <a:pPr marL="0" indent="0" defTabSz="877823">
              <a:spcBef>
                <a:spcPts val="400"/>
              </a:spcBef>
              <a:buSzTx/>
              <a:buNone/>
              <a:defRPr b="1" sz="2688"/>
            </a:pPr>
            <a:r>
              <a:t>	</a:t>
            </a:r>
            <a:r>
              <a:rPr b="0"/>
              <a:t>I want to </a:t>
            </a:r>
            <a:r>
              <a:t>be</a:t>
            </a:r>
            <a:r>
              <a:rPr b="0"/>
              <a:t> a dog.</a:t>
            </a:r>
          </a:p>
          <a:p>
            <a:pPr marL="0" indent="0" defTabSz="877823">
              <a:spcBef>
                <a:spcPts val="400"/>
              </a:spcBef>
              <a:buSzTx/>
              <a:buNone/>
              <a:defRPr b="1" sz="2688"/>
            </a:pPr>
          </a:p>
          <a:p>
            <a:pPr marL="438911" indent="-438911" defTabSz="877823">
              <a:spcBef>
                <a:spcPts val="400"/>
              </a:spcBef>
              <a:defRPr b="1" sz="2688"/>
            </a:pPr>
            <a:r>
              <a:t>Have</a:t>
            </a:r>
            <a:r>
              <a:rPr b="0"/>
              <a:t>-verbillä </a:t>
            </a:r>
            <a:r>
              <a:t>omistamista</a:t>
            </a:r>
            <a:r>
              <a:rPr b="0"/>
              <a:t>.</a:t>
            </a:r>
            <a:endParaRPr b="0"/>
          </a:p>
          <a:p>
            <a:pPr marL="0" indent="0" defTabSz="877823">
              <a:spcBef>
                <a:spcPts val="400"/>
              </a:spcBef>
              <a:buSzTx/>
              <a:buNone/>
              <a:defRPr i="1" sz="2688"/>
            </a:pPr>
            <a:r>
              <a:t>	</a:t>
            </a:r>
            <a:r>
              <a:rPr i="0"/>
              <a:t>I want to </a:t>
            </a:r>
            <a:r>
              <a:rPr b="1" i="0"/>
              <a:t>have</a:t>
            </a:r>
            <a:r>
              <a:rPr i="0"/>
              <a:t> a dog.</a:t>
            </a:r>
            <a:endParaRPr i="0"/>
          </a:p>
          <a:p>
            <a:pPr marL="0" indent="0" defTabSz="877823">
              <a:spcBef>
                <a:spcPts val="400"/>
              </a:spcBef>
              <a:buSzTx/>
              <a:buNone/>
              <a:defRPr i="1" sz="2688"/>
            </a:pPr>
          </a:p>
          <a:p>
            <a:pPr marL="0" indent="0" defTabSz="877823">
              <a:spcBef>
                <a:spcPts val="400"/>
              </a:spcBef>
              <a:buSzTx/>
              <a:buNone/>
              <a:defRPr i="1" sz="959"/>
            </a:pPr>
            <a:r>
              <a:t>							                       CC0 Public Domain</a:t>
            </a:r>
            <a:r>
              <a:rPr sz="2688"/>
              <a:t> </a:t>
            </a:r>
          </a:p>
        </p:txBody>
      </p:sp>
      <p:pic>
        <p:nvPicPr>
          <p:cNvPr id="279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895" y="4509118"/>
            <a:ext cx="2160241" cy="1516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9143" y="2302166"/>
            <a:ext cx="1075804" cy="1503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xfrm>
            <a:off x="457200" y="274636"/>
            <a:ext cx="8229600" cy="994122"/>
          </a:xfrm>
          <a:prstGeom prst="rect">
            <a:avLst/>
          </a:prstGeom>
        </p:spPr>
        <p:txBody>
          <a:bodyPr lIns="45719" tIns="45719" rIns="45719" bIns="45719"/>
          <a:lstStyle/>
          <a:p>
            <a:pPr/>
            <a:r>
              <a:t>Activate</a:t>
            </a:r>
          </a:p>
        </p:txBody>
      </p:sp>
      <p:sp>
        <p:nvSpPr>
          <p:cNvPr id="283" name="Shape 283"/>
          <p:cNvSpPr/>
          <p:nvPr>
            <p:ph type="body" idx="1"/>
          </p:nvPr>
        </p:nvSpPr>
        <p:spPr>
          <a:xfrm>
            <a:off x="457199" y="1268758"/>
            <a:ext cx="8640962" cy="4857402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lnSpc>
                <a:spcPct val="30000"/>
              </a:lnSpc>
              <a:spcBef>
                <a:spcPts val="0"/>
              </a:spcBef>
              <a:buSzTx/>
              <a:buNone/>
              <a:defRPr sz="2800"/>
            </a:pPr>
          </a:p>
          <a:p>
            <a:pPr marL="0" indent="0">
              <a:lnSpc>
                <a:spcPct val="30000"/>
              </a:lnSpc>
              <a:spcBef>
                <a:spcPts val="0"/>
              </a:spcBef>
              <a:buSzTx/>
              <a:buNone/>
              <a:defRPr sz="2800"/>
            </a:pPr>
            <a:r>
              <a:t>Be or have?</a:t>
            </a:r>
          </a:p>
          <a:p>
            <a:pPr marL="0" indent="0">
              <a:lnSpc>
                <a:spcPct val="30000"/>
              </a:lnSpc>
              <a:spcBef>
                <a:spcPts val="18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</a:p>
          <a:p>
            <a:pPr marL="0" indent="0">
              <a:lnSpc>
                <a:spcPct val="30000"/>
              </a:lnSpc>
              <a:spcBef>
                <a:spcPts val="1800"/>
              </a:spcBef>
              <a:buSzTx/>
              <a:buNone/>
              <a:defRPr sz="2800"/>
            </a:pPr>
            <a:r>
              <a:t>1. I </a:t>
            </a:r>
            <a:r>
              <a:rPr b="1"/>
              <a:t>am/have </a:t>
            </a:r>
            <a:r>
              <a:t>sleepy.</a:t>
            </a:r>
          </a:p>
          <a:p>
            <a:pPr marL="0" indent="0">
              <a:lnSpc>
                <a:spcPct val="30000"/>
              </a:lnSpc>
              <a:spcBef>
                <a:spcPts val="1800"/>
              </a:spcBef>
              <a:buSzTx/>
              <a:buNone/>
              <a:defRPr sz="2800"/>
            </a:pPr>
            <a:r>
              <a:t>	</a:t>
            </a:r>
            <a:r>
              <a:rPr>
                <a:solidFill>
                  <a:srgbClr val="000000"/>
                </a:solidFill>
              </a:rPr>
              <a:t> am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30000"/>
              </a:lnSpc>
              <a:spcBef>
                <a:spcPts val="1800"/>
              </a:spcBef>
              <a:buSzTx/>
              <a:buNone/>
              <a:defRPr sz="2800"/>
            </a:pPr>
            <a:r>
              <a:t>2. I </a:t>
            </a:r>
            <a:r>
              <a:rPr b="1"/>
              <a:t>am/have </a:t>
            </a:r>
            <a:r>
              <a:t>cold.</a:t>
            </a:r>
          </a:p>
          <a:p>
            <a:pPr marL="0" indent="0">
              <a:lnSpc>
                <a:spcPct val="30000"/>
              </a:lnSpc>
              <a:spcBef>
                <a:spcPts val="1800"/>
              </a:spcBef>
              <a:buSzTx/>
              <a:buNone/>
              <a:defRPr sz="2800"/>
            </a:pPr>
            <a:r>
              <a:t>	</a:t>
            </a:r>
            <a:r>
              <a:rPr>
                <a:solidFill>
                  <a:srgbClr val="000000"/>
                </a:solidFill>
              </a:rPr>
              <a:t>am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30000"/>
              </a:lnSpc>
              <a:spcBef>
                <a:spcPts val="1800"/>
              </a:spcBef>
              <a:buSzTx/>
              <a:buNone/>
              <a:defRPr sz="2800"/>
            </a:pPr>
            <a:r>
              <a:t>3. I </a:t>
            </a:r>
            <a:r>
              <a:rPr b="1"/>
              <a:t>am/have </a:t>
            </a:r>
            <a:r>
              <a:t>a cold.</a:t>
            </a:r>
          </a:p>
          <a:p>
            <a:pPr marL="0" indent="0">
              <a:lnSpc>
                <a:spcPct val="30000"/>
              </a:lnSpc>
              <a:spcBef>
                <a:spcPts val="1800"/>
              </a:spcBef>
              <a:buSzTx/>
              <a:buNone/>
              <a:defRPr sz="2800"/>
            </a:pPr>
            <a:r>
              <a:t>	</a:t>
            </a:r>
            <a:r>
              <a:rPr>
                <a:solidFill>
                  <a:srgbClr val="000000"/>
                </a:solidFill>
              </a:rPr>
              <a:t>have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30000"/>
              </a:lnSpc>
              <a:spcBef>
                <a:spcPts val="1800"/>
              </a:spcBef>
              <a:buSzTx/>
              <a:buNone/>
              <a:defRPr sz="2800"/>
            </a:pPr>
            <a:r>
              <a:t>4. You </a:t>
            </a:r>
            <a:r>
              <a:rPr b="1"/>
              <a:t>haven’t been / haven’t had </a:t>
            </a:r>
            <a:r>
              <a:t>much luck.</a:t>
            </a:r>
          </a:p>
          <a:p>
            <a:pPr marL="0" indent="0">
              <a:lnSpc>
                <a:spcPct val="30000"/>
              </a:lnSpc>
              <a:spcBef>
                <a:spcPts val="1800"/>
              </a:spcBef>
              <a:buSzTx/>
              <a:buNone/>
              <a:defRPr sz="2800"/>
            </a:pPr>
            <a:r>
              <a:t>	</a:t>
            </a:r>
            <a:r>
              <a:rPr>
                <a:solidFill>
                  <a:srgbClr val="000000"/>
                </a:solidFill>
              </a:rPr>
              <a:t>haven’t had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30000"/>
              </a:lnSpc>
              <a:spcBef>
                <a:spcPts val="1800"/>
              </a:spcBef>
              <a:buSzTx/>
              <a:buNone/>
              <a:defRPr sz="2800"/>
            </a:pPr>
            <a:r>
              <a:t>5. </a:t>
            </a:r>
            <a:r>
              <a:rPr b="1"/>
              <a:t>I’ve/I’m </a:t>
            </a:r>
            <a:r>
              <a:t>awfully hungry now.</a:t>
            </a:r>
          </a:p>
          <a:p>
            <a:pPr marL="0" indent="0">
              <a:lnSpc>
                <a:spcPct val="30000"/>
              </a:lnSpc>
              <a:spcBef>
                <a:spcPts val="1800"/>
              </a:spcBef>
              <a:buSzTx/>
              <a:buNone/>
              <a:defRPr sz="2800"/>
            </a:pPr>
            <a:r>
              <a:t>	</a:t>
            </a:r>
            <a:r>
              <a:rPr>
                <a:solidFill>
                  <a:srgbClr val="000000"/>
                </a:solidFill>
              </a:rPr>
              <a:t>I’m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xfrm>
            <a:off x="457200" y="274636"/>
            <a:ext cx="8229600" cy="994122"/>
          </a:xfrm>
          <a:prstGeom prst="rect">
            <a:avLst/>
          </a:prstGeom>
        </p:spPr>
        <p:txBody>
          <a:bodyPr lIns="45719" tIns="45719" rIns="45719" bIns="45719"/>
          <a:lstStyle/>
          <a:p>
            <a:pPr/>
            <a:r>
              <a:t>Activate</a:t>
            </a:r>
          </a:p>
        </p:txBody>
      </p:sp>
      <p:sp>
        <p:nvSpPr>
          <p:cNvPr id="286" name="Shape 286"/>
          <p:cNvSpPr/>
          <p:nvPr>
            <p:ph type="body" idx="1"/>
          </p:nvPr>
        </p:nvSpPr>
        <p:spPr>
          <a:xfrm>
            <a:off x="541649" y="1260977"/>
            <a:ext cx="8784978" cy="4857402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lnSpc>
                <a:spcPct val="50000"/>
              </a:lnSpc>
              <a:spcBef>
                <a:spcPts val="0"/>
              </a:spcBef>
              <a:buSzTx/>
              <a:buNone/>
              <a:defRPr sz="2800"/>
            </a:pPr>
          </a:p>
          <a:p>
            <a:pPr marL="0" indent="0">
              <a:lnSpc>
                <a:spcPct val="50000"/>
              </a:lnSpc>
              <a:spcBef>
                <a:spcPts val="0"/>
              </a:spcBef>
              <a:buSzTx/>
              <a:buNone/>
              <a:defRPr sz="2800"/>
            </a:pPr>
            <a:r>
              <a:t>6. There </a:t>
            </a:r>
            <a:r>
              <a:rPr b="1"/>
              <a:t>is/has </a:t>
            </a:r>
            <a:r>
              <a:t>a problem. </a:t>
            </a:r>
          </a:p>
          <a:p>
            <a:pPr marL="0" indent="0">
              <a:lnSpc>
                <a:spcPct val="50000"/>
              </a:lnSpc>
              <a:spcBef>
                <a:spcPts val="1300"/>
              </a:spcBef>
              <a:buSzTx/>
              <a:buNone/>
              <a:defRPr sz="2800"/>
            </a:pPr>
            <a:r>
              <a:t>	</a:t>
            </a:r>
            <a:r>
              <a:rPr>
                <a:solidFill>
                  <a:srgbClr val="000000"/>
                </a:solidFill>
              </a:rPr>
              <a:t> is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50000"/>
              </a:lnSpc>
              <a:spcBef>
                <a:spcPts val="1300"/>
              </a:spcBef>
              <a:buSzTx/>
              <a:buNone/>
              <a:defRPr sz="2800"/>
            </a:pPr>
            <a:r>
              <a:t>7. She </a:t>
            </a:r>
            <a:r>
              <a:rPr b="1"/>
              <a:t>is/has </a:t>
            </a:r>
            <a:r>
              <a:t>interested in physics.</a:t>
            </a:r>
          </a:p>
          <a:p>
            <a:pPr marL="0" indent="0">
              <a:lnSpc>
                <a:spcPct val="50000"/>
              </a:lnSpc>
              <a:spcBef>
                <a:spcPts val="1300"/>
              </a:spcBef>
              <a:buSzTx/>
              <a:buNone/>
              <a:defRPr sz="2800"/>
            </a:pPr>
            <a:r>
              <a:t>	</a:t>
            </a:r>
            <a:r>
              <a:rPr>
                <a:solidFill>
                  <a:srgbClr val="000000"/>
                </a:solidFill>
              </a:rPr>
              <a:t>is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50000"/>
              </a:lnSpc>
              <a:spcBef>
                <a:spcPts val="1300"/>
              </a:spcBef>
              <a:buSzTx/>
              <a:buNone/>
              <a:defRPr sz="2800"/>
            </a:pPr>
            <a:r>
              <a:t>8. Alan </a:t>
            </a:r>
            <a:r>
              <a:rPr b="1"/>
              <a:t>is/has </a:t>
            </a:r>
            <a:r>
              <a:t>an interest in chemistry.</a:t>
            </a:r>
          </a:p>
          <a:p>
            <a:pPr marL="0" indent="0">
              <a:lnSpc>
                <a:spcPct val="50000"/>
              </a:lnSpc>
              <a:spcBef>
                <a:spcPts val="1300"/>
              </a:spcBef>
              <a:buSzTx/>
              <a:buNone/>
              <a:defRPr sz="2800"/>
            </a:pPr>
            <a:r>
              <a:t>	</a:t>
            </a:r>
            <a:r>
              <a:rPr>
                <a:solidFill>
                  <a:srgbClr val="000000"/>
                </a:solidFill>
              </a:rPr>
              <a:t>has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50000"/>
              </a:lnSpc>
              <a:spcBef>
                <a:spcPts val="1300"/>
              </a:spcBef>
              <a:buSzTx/>
              <a:buNone/>
              <a:defRPr sz="2800"/>
            </a:pPr>
            <a:r>
              <a:t>9. It </a:t>
            </a:r>
            <a:r>
              <a:rPr b="1"/>
              <a:t>is/has </a:t>
            </a:r>
            <a:r>
              <a:t>over.</a:t>
            </a:r>
          </a:p>
          <a:p>
            <a:pPr marL="0" indent="0">
              <a:lnSpc>
                <a:spcPct val="50000"/>
              </a:lnSpc>
              <a:spcBef>
                <a:spcPts val="1300"/>
              </a:spcBef>
              <a:buSzTx/>
              <a:buNone/>
              <a:defRPr sz="2800"/>
            </a:pPr>
            <a:r>
              <a:t>	</a:t>
            </a:r>
            <a:r>
              <a:rPr>
                <a:solidFill>
                  <a:srgbClr val="000000"/>
                </a:solidFill>
              </a:rPr>
              <a:t>is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50000"/>
              </a:lnSpc>
              <a:spcBef>
                <a:spcPts val="1300"/>
              </a:spcBef>
              <a:buSzTx/>
              <a:buNone/>
              <a:defRPr sz="2800"/>
            </a:pPr>
            <a:r>
              <a:t>10. They </a:t>
            </a:r>
            <a:r>
              <a:rPr b="1"/>
              <a:t>weren’t/didn’t have</a:t>
            </a:r>
            <a:r>
              <a:t> happy with their results.</a:t>
            </a:r>
          </a:p>
          <a:p>
            <a:pPr marL="0" indent="0">
              <a:lnSpc>
                <a:spcPct val="50000"/>
              </a:lnSpc>
              <a:spcBef>
                <a:spcPts val="1300"/>
              </a:spcBef>
              <a:buSzTx/>
              <a:buNone/>
              <a:defRPr sz="2800"/>
            </a:pPr>
            <a:r>
              <a:t>	</a:t>
            </a:r>
            <a:r>
              <a:rPr>
                <a:solidFill>
                  <a:srgbClr val="000000"/>
                </a:solidFill>
              </a:rPr>
              <a:t>weren’t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body" idx="1"/>
          </p:nvPr>
        </p:nvSpPr>
        <p:spPr>
          <a:xfrm>
            <a:off x="107503" y="836712"/>
            <a:ext cx="8517634" cy="510202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None/>
              <a:defRPr b="1" sz="3300"/>
            </a:pPr>
            <a:r>
              <a:t>Väitelauseen perussanajärjestys englannissa</a:t>
            </a:r>
            <a:endParaRPr sz="2400"/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b="1" sz="2400">
                <a:ln w="17780">
                  <a:solidFill>
                    <a:srgbClr val="FFFFFF"/>
                  </a:solidFill>
                </a:ln>
                <a:solidFill>
                  <a:srgbClr val="282828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pP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b="1" sz="2400">
                <a:ln w="17780">
                  <a:solidFill>
                    <a:srgbClr val="FFFFFF"/>
                  </a:solidFill>
                </a:ln>
                <a:solidFill>
                  <a:srgbClr val="282828"/>
                </a:solidFill>
                <a:effectLst>
                  <a:outerShdw sx="100000" sy="100000" kx="0" ky="0" algn="b" rotWithShape="0" blurRad="50800" dist="0" dir="0">
                    <a:srgbClr val="000000"/>
                  </a:outerShdw>
                </a:effectLst>
              </a:defRPr>
            </a:pPr>
            <a:r>
              <a:t>	</a:t>
            </a:r>
            <a:r>
              <a:rPr sz="2700">
                <a:solidFill>
                  <a:schemeClr val="accent1"/>
                </a:solidFill>
              </a:rPr>
              <a:t>S</a:t>
            </a:r>
            <a:r>
              <a:rPr sz="2700">
                <a:ln>
                  <a:noFill/>
                </a:ln>
                <a:solidFill>
                  <a:srgbClr val="0D0D0D"/>
                </a:solidFill>
              </a:rPr>
              <a:t>ubjekti</a:t>
            </a:r>
            <a:r>
              <a:rPr b="0" sz="2700">
                <a:ln>
                  <a:noFill/>
                </a:ln>
                <a:solidFill>
                  <a:srgbClr val="0D0D0D"/>
                </a:solidFill>
              </a:rPr>
              <a:t> (Tekijä)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>
                <a:solidFill>
                  <a:srgbClr val="0D0D0D"/>
                </a:solidFill>
              </a:defRPr>
            </a:pPr>
            <a:r>
              <a:t>		</a:t>
            </a:r>
            <a:r>
              <a:rPr b="1">
                <a:ln w="17780">
                  <a:solidFill>
                    <a:srgbClr val="FFFFFF"/>
                  </a:solidFill>
                </a:ln>
                <a:solidFill>
                  <a:schemeClr val="accent1"/>
                </a:solidFill>
              </a:rPr>
              <a:t>P</a:t>
            </a:r>
            <a:r>
              <a:rPr b="1"/>
              <a:t>redikaatti</a:t>
            </a:r>
            <a:r>
              <a:t> (Tekeminen)</a:t>
            </a:r>
            <a:endParaRPr sz="2400"/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>
                <a:solidFill>
                  <a:srgbClr val="0D0D0D"/>
                </a:solidFill>
              </a:defRPr>
            </a:pPr>
            <a:r>
              <a:t>			</a:t>
            </a:r>
            <a:r>
              <a:rPr b="1">
                <a:ln w="17780">
                  <a:solidFill>
                    <a:srgbClr val="FFFFFF"/>
                  </a:solidFill>
                </a:ln>
                <a:solidFill>
                  <a:schemeClr val="accent1"/>
                </a:solidFill>
              </a:rPr>
              <a:t>O</a:t>
            </a:r>
            <a:r>
              <a:rPr b="1"/>
              <a:t>bjekti</a:t>
            </a:r>
            <a:r>
              <a:t> (Tekemisen kohde)</a:t>
            </a:r>
            <a:endParaRPr sz="2400"/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>
                <a:solidFill>
                  <a:srgbClr val="0D0D0D"/>
                </a:solidFill>
              </a:defRPr>
            </a:pPr>
            <a:r>
              <a:t>				</a:t>
            </a:r>
            <a:r>
              <a:rPr b="1">
                <a:ln w="17780">
                  <a:solidFill>
                    <a:srgbClr val="FFFFFF"/>
                  </a:solidFill>
                </a:ln>
                <a:solidFill>
                  <a:schemeClr val="accent1"/>
                </a:solidFill>
              </a:rPr>
              <a:t>T</a:t>
            </a:r>
            <a:r>
              <a:rPr b="1"/>
              <a:t>avan määre</a:t>
            </a:r>
            <a:endParaRPr sz="2400"/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>
                <a:solidFill>
                  <a:srgbClr val="0D0D0D"/>
                </a:solidFill>
              </a:defRPr>
            </a:pPr>
            <a:r>
              <a:t>					</a:t>
            </a:r>
            <a:r>
              <a:rPr b="1">
                <a:ln w="17780">
                  <a:solidFill>
                    <a:srgbClr val="FFFFFF"/>
                  </a:solidFill>
                </a:ln>
                <a:solidFill>
                  <a:schemeClr val="accent1"/>
                </a:solidFill>
              </a:rPr>
              <a:t>P</a:t>
            </a:r>
            <a:r>
              <a:rPr b="1"/>
              <a:t>aikan määre</a:t>
            </a:r>
            <a:endParaRPr sz="2400"/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>
                <a:solidFill>
                  <a:srgbClr val="0D0D0D"/>
                </a:solidFill>
              </a:defRPr>
            </a:pPr>
            <a:r>
              <a:t>						</a:t>
            </a:r>
            <a:r>
              <a:rPr b="1">
                <a:ln w="17780">
                  <a:solidFill>
                    <a:srgbClr val="FFFFFF"/>
                  </a:solidFill>
                </a:ln>
                <a:solidFill>
                  <a:schemeClr val="accent1"/>
                </a:solidFill>
              </a:rPr>
              <a:t>A</a:t>
            </a:r>
            <a:r>
              <a:rPr b="1"/>
              <a:t>jan määre</a:t>
            </a:r>
            <a:endParaRPr sz="2400"/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solidFill>
                  <a:srgbClr val="0D0D0D"/>
                </a:solidFill>
              </a:defRPr>
            </a:pPr>
            <a:r>
              <a:t>		</a:t>
            </a:r>
          </a:p>
          <a:p>
            <a:pPr marL="0" indent="0">
              <a:lnSpc>
                <a:spcPct val="80000"/>
              </a:lnSpc>
              <a:buSzTx/>
              <a:buNone/>
              <a:defRPr b="1" sz="2400"/>
            </a:pPr>
            <a:r>
              <a:t>			</a:t>
            </a:r>
            <a:r>
              <a:rPr sz="3300"/>
              <a:t>S P O T P 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/>
          </p:nvPr>
        </p:nvSpPr>
        <p:spPr>
          <a:xfrm>
            <a:off x="467543" y="404662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>
            <a:lvl1pPr defTabSz="813816">
              <a:defRPr b="1" sz="3559">
                <a:solidFill>
                  <a:schemeClr val="accent1"/>
                </a:solidFill>
              </a:defRPr>
            </a:lvl1pPr>
          </a:lstStyle>
          <a:p>
            <a:pPr/>
            <a:r>
              <a:t>’Be’ on epäsäännöllinen verbi, joka taipuu aikamuodon ja tekijän mukaan</a:t>
            </a:r>
          </a:p>
        </p:txBody>
      </p:sp>
      <p:graphicFrame>
        <p:nvGraphicFramePr>
          <p:cNvPr id="289" name="Table 289"/>
          <p:cNvGraphicFramePr/>
          <p:nvPr/>
        </p:nvGraphicFramePr>
        <p:xfrm>
          <a:off x="467543" y="1772816"/>
          <a:ext cx="8352901" cy="411302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656175"/>
                <a:gridCol w="2088225"/>
                <a:gridCol w="2520275"/>
                <a:gridCol w="2088225"/>
              </a:tblGrid>
              <a:tr h="59432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PREESENS</a:t>
                      </a:r>
                    </a:p>
                  </a:txBody>
                  <a:tcPr marL="45725" marR="45725" marT="45725" marB="457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IMPERFEKTI</a:t>
                      </a:r>
                    </a:p>
                  </a:txBody>
                  <a:tcPr marL="45725" marR="45725" marT="45725" marB="457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PERFEKTI</a:t>
                      </a:r>
                    </a:p>
                  </a:txBody>
                  <a:tcPr marL="45725" marR="45725" marT="45725" marB="457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PLUSKVAM-PERFEKTI</a:t>
                      </a:r>
                    </a:p>
                  </a:txBody>
                  <a:tcPr marL="45725" marR="45725" marT="45725" marB="45725" anchor="t" anchorCtr="0" horzOverflow="overflow"/>
                </a:tc>
              </a:tr>
              <a:tr h="586450"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 </a:t>
                      </a:r>
                      <a:r>
                        <a:rPr b="1" u="sng"/>
                        <a:t>am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 </a:t>
                      </a:r>
                      <a:r>
                        <a:rPr b="1" u="sng"/>
                        <a:t>was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 </a:t>
                      </a:r>
                      <a:r>
                        <a:rPr b="1"/>
                        <a:t>have been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 </a:t>
                      </a:r>
                      <a:r>
                        <a:rPr b="1"/>
                        <a:t>had been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86450"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 u="sng"/>
                        <a:t>are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/>
                        <a:t>were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/>
                        <a:t>have been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/>
                        <a:t>had been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86450"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he/she/it </a:t>
                      </a:r>
                      <a:r>
                        <a:rPr b="1" u="sng"/>
                        <a:t>is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he/she/it </a:t>
                      </a:r>
                      <a:r>
                        <a:rPr b="1" u="sng"/>
                        <a:t>was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he/she/it </a:t>
                      </a:r>
                    </a:p>
                    <a:p>
                      <a:pPr algn="l"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             </a:t>
                      </a:r>
                      <a:r>
                        <a:rPr u="sng"/>
                        <a:t>has been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he/she/it </a:t>
                      </a:r>
                    </a:p>
                    <a:p>
                      <a:pPr algn="l"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        had been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86450"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we </a:t>
                      </a:r>
                      <a:r>
                        <a:rPr b="1"/>
                        <a:t>are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we </a:t>
                      </a:r>
                      <a:r>
                        <a:rPr b="1"/>
                        <a:t>were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we </a:t>
                      </a:r>
                      <a:r>
                        <a:rPr b="1"/>
                        <a:t>have been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we </a:t>
                      </a:r>
                      <a:r>
                        <a:rPr b="1"/>
                        <a:t>had been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86450"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/>
                        <a:t>are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/>
                        <a:t>were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/>
                        <a:t>have been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/>
                        <a:t>had been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86450"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they </a:t>
                      </a:r>
                      <a:r>
                        <a:rPr b="1"/>
                        <a:t>are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they </a:t>
                      </a:r>
                      <a:r>
                        <a:rPr b="1"/>
                        <a:t>were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they </a:t>
                      </a:r>
                      <a:r>
                        <a:rPr b="1"/>
                        <a:t>have been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they </a:t>
                      </a:r>
                      <a:r>
                        <a:rPr b="1"/>
                        <a:t>had been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/>
          </p:nvPr>
        </p:nvSpPr>
        <p:spPr>
          <a:xfrm>
            <a:off x="467543" y="188639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b="1">
                <a:solidFill>
                  <a:schemeClr val="accent1"/>
                </a:solidFill>
              </a:defRPr>
            </a:pPr>
            <a:r>
              <a:t>Be-verbi</a:t>
            </a:r>
            <a:r>
              <a:rPr b="0"/>
              <a:t> </a:t>
            </a:r>
            <a:r>
              <a:t>kiellossa</a:t>
            </a:r>
          </a:p>
        </p:txBody>
      </p:sp>
      <p:sp>
        <p:nvSpPr>
          <p:cNvPr id="292" name="Shape 292"/>
          <p:cNvSpPr/>
          <p:nvPr>
            <p:ph type="body" idx="1"/>
          </p:nvPr>
        </p:nvSpPr>
        <p:spPr>
          <a:xfrm>
            <a:off x="323527" y="1196750"/>
            <a:ext cx="8424937" cy="4824536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457200" indent="-457200">
              <a:spcBef>
                <a:spcPts val="0"/>
              </a:spcBef>
              <a:defRPr b="1"/>
            </a:pPr>
            <a:r>
              <a:t>be</a:t>
            </a:r>
            <a:r>
              <a:rPr b="0"/>
              <a:t>-verbin kieltomuoto tehdään </a:t>
            </a:r>
            <a:r>
              <a:t>sanalla not</a:t>
            </a:r>
            <a:r>
              <a:rPr b="0"/>
              <a:t> tai lyhennetyllä muodolla -</a:t>
            </a:r>
            <a:r>
              <a:t>n’t</a:t>
            </a:r>
            <a:r>
              <a:rPr b="0"/>
              <a:t>.</a:t>
            </a:r>
            <a:endParaRPr b="0"/>
          </a:p>
          <a:p>
            <a:pPr marL="0" indent="0">
              <a:spcBef>
                <a:spcPts val="1200"/>
              </a:spcBef>
              <a:buSzTx/>
              <a:buNone/>
              <a:defRPr sz="3200">
                <a:solidFill>
                  <a:schemeClr val="accent1"/>
                </a:solidFill>
              </a:defRPr>
            </a:pPr>
            <a:r>
              <a:t>	</a:t>
            </a:r>
            <a:r>
              <a:rPr sz="2800"/>
              <a:t>Emme ole valmiita lähtemään. </a:t>
            </a:r>
            <a:endParaRPr sz="2800"/>
          </a:p>
          <a:p>
            <a:pPr marL="0" indent="0">
              <a:spcBef>
                <a:spcPts val="1200"/>
              </a:spcBef>
              <a:buSzTx/>
              <a:buNone/>
            </a:pPr>
            <a:r>
              <a:t>	We </a:t>
            </a:r>
            <a:r>
              <a:rPr b="1"/>
              <a:t>are not / aren't </a:t>
            </a:r>
            <a:r>
              <a:t>ready to go.</a:t>
            </a:r>
          </a:p>
          <a:p>
            <a:pPr marL="0" indent="0">
              <a:spcBef>
                <a:spcPts val="1200"/>
              </a:spcBef>
              <a:buSzTx/>
              <a:buNone/>
              <a:defRPr>
                <a:solidFill>
                  <a:schemeClr val="accent1"/>
                </a:solidFill>
              </a:defRPr>
            </a:pPr>
            <a:r>
              <a:t>	En ollut siellä eilen. </a:t>
            </a:r>
          </a:p>
          <a:p>
            <a:pPr marL="0" indent="0">
              <a:spcBef>
                <a:spcPts val="1200"/>
              </a:spcBef>
              <a:buSzTx/>
              <a:buNone/>
            </a:pPr>
            <a:r>
              <a:t>	I </a:t>
            </a:r>
            <a:r>
              <a:rPr b="1"/>
              <a:t>was not / wasn't </a:t>
            </a:r>
            <a:r>
              <a:t>there yesterday.</a:t>
            </a:r>
          </a:p>
          <a:p>
            <a:pPr marL="0" indent="0">
              <a:spcBef>
                <a:spcPts val="1200"/>
              </a:spcBef>
              <a:buSzTx/>
              <a:buNone/>
              <a:defRPr>
                <a:solidFill>
                  <a:schemeClr val="accent1"/>
                </a:solidFill>
              </a:defRPr>
            </a:pPr>
            <a:r>
              <a:t>	He eivät olleet olleet siellä aiemmin. </a:t>
            </a:r>
          </a:p>
          <a:p>
            <a:pPr marL="0" indent="0">
              <a:spcBef>
                <a:spcPts val="1200"/>
              </a:spcBef>
              <a:buSzTx/>
              <a:buNone/>
            </a:pPr>
            <a:r>
              <a:t>	They </a:t>
            </a:r>
            <a:r>
              <a:rPr b="1"/>
              <a:t>had not / hadn’t</a:t>
            </a:r>
            <a:r>
              <a:t> been there before.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title"/>
          </p:nvPr>
        </p:nvSpPr>
        <p:spPr>
          <a:xfrm>
            <a:off x="467543" y="188639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b="1" sz="4000">
                <a:solidFill>
                  <a:schemeClr val="accent1"/>
                </a:solidFill>
              </a:defRPr>
            </a:pPr>
            <a:r>
              <a:t>Be-verbi</a:t>
            </a:r>
            <a:r>
              <a:rPr b="0"/>
              <a:t> </a:t>
            </a:r>
            <a:r>
              <a:t>kysymyksessä</a:t>
            </a:r>
          </a:p>
        </p:txBody>
      </p:sp>
      <p:sp>
        <p:nvSpPr>
          <p:cNvPr id="295" name="Shape 295"/>
          <p:cNvSpPr/>
          <p:nvPr>
            <p:ph type="body" idx="1"/>
          </p:nvPr>
        </p:nvSpPr>
        <p:spPr>
          <a:xfrm>
            <a:off x="179510" y="1196750"/>
            <a:ext cx="8784978" cy="4824536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457200" indent="-457200">
              <a:spcBef>
                <a:spcPts val="0"/>
              </a:spcBef>
              <a:defRPr b="1"/>
            </a:pPr>
            <a:r>
              <a:t>Be</a:t>
            </a:r>
            <a:r>
              <a:rPr b="0"/>
              <a:t>-verbillä muodostetussa kysymyksessä ei käytetä do-apuverbiä. </a:t>
            </a:r>
            <a:endParaRPr b="0"/>
          </a:p>
          <a:p>
            <a:pPr marL="0" indent="0">
              <a:spcBef>
                <a:spcPts val="700"/>
              </a:spcBef>
              <a:buSzTx/>
              <a:buNone/>
              <a:defRPr>
                <a:solidFill>
                  <a:schemeClr val="accent1"/>
                </a:solidFill>
              </a:defRPr>
            </a:pPr>
            <a:r>
              <a:t>	Oletteko te valmiita lähtemään? </a:t>
            </a:r>
          </a:p>
          <a:p>
            <a:pPr marL="0" indent="0">
              <a:spcBef>
                <a:spcPts val="700"/>
              </a:spcBef>
              <a:buSzTx/>
              <a:buNone/>
            </a:pPr>
            <a:r>
              <a:t>	</a:t>
            </a:r>
            <a:r>
              <a:rPr b="1"/>
              <a:t>Are</a:t>
            </a:r>
            <a:r>
              <a:t> you ready to go?</a:t>
            </a:r>
          </a:p>
          <a:p>
            <a:pPr marL="0" indent="0">
              <a:spcBef>
                <a:spcPts val="700"/>
              </a:spcBef>
              <a:buSzTx/>
              <a:buNone/>
              <a:defRPr>
                <a:solidFill>
                  <a:schemeClr val="accent1"/>
                </a:solidFill>
              </a:defRPr>
            </a:pPr>
            <a:r>
              <a:t>	Onko hän ollut kanssasi koko ajan? </a:t>
            </a:r>
          </a:p>
          <a:p>
            <a:pPr marL="0" indent="0">
              <a:spcBef>
                <a:spcPts val="700"/>
              </a:spcBef>
              <a:buSzTx/>
              <a:buNone/>
            </a:pPr>
            <a:r>
              <a:t>	</a:t>
            </a:r>
            <a:r>
              <a:rPr b="1"/>
              <a:t>Has</a:t>
            </a:r>
            <a:r>
              <a:t> he </a:t>
            </a:r>
            <a:r>
              <a:rPr b="1"/>
              <a:t>been</a:t>
            </a:r>
            <a:r>
              <a:t> with you the whole time?</a:t>
            </a:r>
          </a:p>
          <a:p>
            <a:pPr marL="0" indent="0">
              <a:spcBef>
                <a:spcPts val="700"/>
              </a:spcBef>
              <a:buSzTx/>
              <a:buNone/>
              <a:defRPr>
                <a:solidFill>
                  <a:schemeClr val="accent1"/>
                </a:solidFill>
              </a:defRPr>
            </a:pPr>
            <a:r>
              <a:t>	Enkö minä ollut se, joka kertoi sinulle tämän? </a:t>
            </a:r>
          </a:p>
          <a:p>
            <a:pPr marL="0" indent="0">
              <a:spcBef>
                <a:spcPts val="700"/>
              </a:spcBef>
              <a:buSzTx/>
              <a:buNone/>
            </a:pPr>
            <a:r>
              <a:t>	</a:t>
            </a:r>
            <a:r>
              <a:rPr b="1"/>
              <a:t>Wasn’t</a:t>
            </a:r>
            <a:r>
              <a:t> I / </a:t>
            </a:r>
            <a:r>
              <a:rPr b="1"/>
              <a:t>Was</a:t>
            </a:r>
            <a:r>
              <a:t> I </a:t>
            </a:r>
            <a:r>
              <a:rPr b="1"/>
              <a:t>not</a:t>
            </a:r>
            <a:r>
              <a:t> the one who told you 	this?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title"/>
          </p:nvPr>
        </p:nvSpPr>
        <p:spPr>
          <a:xfrm>
            <a:off x="467543" y="404662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>
            <a:lvl1pPr defTabSz="813816">
              <a:defRPr b="1" sz="3559">
                <a:solidFill>
                  <a:schemeClr val="accent1"/>
                </a:solidFill>
              </a:defRPr>
            </a:lvl1pPr>
          </a:lstStyle>
          <a:p>
            <a:pPr/>
            <a:r>
              <a:t>’Have’ on epäsäännöllinen verbi, joka taipuu aikamuodon ja tekijän mukaan</a:t>
            </a:r>
          </a:p>
        </p:txBody>
      </p:sp>
      <p:graphicFrame>
        <p:nvGraphicFramePr>
          <p:cNvPr id="298" name="Table 298"/>
          <p:cNvGraphicFramePr/>
          <p:nvPr/>
        </p:nvGraphicFramePr>
        <p:xfrm>
          <a:off x="467543" y="1772816"/>
          <a:ext cx="8352926" cy="411302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872200"/>
                <a:gridCol w="2016225"/>
                <a:gridCol w="2376275"/>
                <a:gridCol w="2088225"/>
              </a:tblGrid>
              <a:tr h="59432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PREESENS</a:t>
                      </a:r>
                    </a:p>
                  </a:txBody>
                  <a:tcPr marL="45725" marR="45725" marT="45725" marB="457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IMPERFEKTI</a:t>
                      </a:r>
                    </a:p>
                  </a:txBody>
                  <a:tcPr marL="45725" marR="45725" marT="45725" marB="457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PERFEKTI</a:t>
                      </a:r>
                    </a:p>
                  </a:txBody>
                  <a:tcPr marL="45725" marR="45725" marT="45725" marB="457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PLUSKVAM-PERFEKTI</a:t>
                      </a:r>
                    </a:p>
                  </a:txBody>
                  <a:tcPr marL="45725" marR="45725" marT="45725" marB="45725" anchor="t" anchorCtr="0" horzOverflow="overflow"/>
                </a:tc>
              </a:tr>
              <a:tr h="586450"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 </a:t>
                      </a:r>
                      <a:r>
                        <a:rPr b="1"/>
                        <a:t>have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 </a:t>
                      </a:r>
                      <a:r>
                        <a:rPr b="1"/>
                        <a:t>had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 </a:t>
                      </a:r>
                      <a:r>
                        <a:rPr b="1"/>
                        <a:t>have had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 </a:t>
                      </a:r>
                      <a:r>
                        <a:rPr b="1"/>
                        <a:t>had had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86450"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/>
                        <a:t>have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/>
                        <a:t>had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/>
                        <a:t>have had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/>
                        <a:t>had had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86450"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he/she/it </a:t>
                      </a:r>
                      <a:r>
                        <a:rPr b="1" u="sng"/>
                        <a:t>has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he/she/it </a:t>
                      </a:r>
                      <a:r>
                        <a:rPr b="1"/>
                        <a:t>had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he/she/it </a:t>
                      </a:r>
                    </a:p>
                    <a:p>
                      <a:pPr algn="l"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             </a:t>
                      </a:r>
                      <a:r>
                        <a:rPr u="sng"/>
                        <a:t>has had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he/she/it </a:t>
                      </a:r>
                    </a:p>
                    <a:p>
                      <a:pPr algn="l">
                        <a:defRPr b="1"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        had had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86450"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we </a:t>
                      </a:r>
                      <a:r>
                        <a:rPr b="1"/>
                        <a:t>have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we </a:t>
                      </a:r>
                      <a:r>
                        <a:rPr b="1"/>
                        <a:t>had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we </a:t>
                      </a:r>
                      <a:r>
                        <a:rPr b="1"/>
                        <a:t>have had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we </a:t>
                      </a:r>
                      <a:r>
                        <a:rPr b="1"/>
                        <a:t>had had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86450"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/>
                        <a:t>have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/>
                        <a:t>had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/>
                        <a:t>have had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you </a:t>
                      </a:r>
                      <a:r>
                        <a:rPr b="1"/>
                        <a:t>had had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86450"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they </a:t>
                      </a:r>
                      <a:r>
                        <a:rPr b="1"/>
                        <a:t>have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they </a:t>
                      </a:r>
                      <a:r>
                        <a:rPr b="1"/>
                        <a:t>had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they </a:t>
                      </a:r>
                      <a:r>
                        <a:rPr b="1"/>
                        <a:t>have had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they </a:t>
                      </a:r>
                      <a:r>
                        <a:rPr b="1"/>
                        <a:t>had had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type="title"/>
          </p:nvPr>
        </p:nvSpPr>
        <p:spPr>
          <a:xfrm>
            <a:off x="467543" y="188639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b="1" sz="4000">
                <a:solidFill>
                  <a:schemeClr val="accent1"/>
                </a:solidFill>
              </a:defRPr>
            </a:lvl1pPr>
          </a:lstStyle>
          <a:p>
            <a:pPr/>
            <a:r>
              <a:t>Have-verbi kiellossa</a:t>
            </a:r>
          </a:p>
        </p:txBody>
      </p:sp>
      <p:sp>
        <p:nvSpPr>
          <p:cNvPr id="301" name="Shape 301"/>
          <p:cNvSpPr/>
          <p:nvPr>
            <p:ph type="body" idx="1"/>
          </p:nvPr>
        </p:nvSpPr>
        <p:spPr>
          <a:xfrm>
            <a:off x="323527" y="1340766"/>
            <a:ext cx="8424937" cy="4824536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457200" indent="-457200">
              <a:spcBef>
                <a:spcPts val="0"/>
              </a:spcBef>
              <a:defRPr b="1"/>
            </a:pPr>
            <a:r>
              <a:t>have</a:t>
            </a:r>
            <a:r>
              <a:rPr b="0"/>
              <a:t>-verbin kieltomuoto tehdään käyttämällä apuverbiä ’</a:t>
            </a:r>
            <a:r>
              <a:t>do</a:t>
            </a:r>
            <a:r>
              <a:rPr b="0"/>
              <a:t>’ tai perfektissä/pluskvamperfektissä omaa apuverbiä ’</a:t>
            </a:r>
            <a:r>
              <a:t>have</a:t>
            </a:r>
            <a:r>
              <a:rPr b="0"/>
              <a:t>’</a:t>
            </a:r>
          </a:p>
          <a:p>
            <a:pPr marL="0" indent="0">
              <a:spcBef>
                <a:spcPts val="1800"/>
              </a:spcBef>
              <a:buSzTx/>
              <a:buNone/>
              <a:defRPr>
                <a:solidFill>
                  <a:schemeClr val="accent1"/>
                </a:solidFill>
              </a:defRPr>
            </a:pPr>
            <a:r>
              <a:t>	Meillä ei ole aikaa tuhlattavaksi. </a:t>
            </a:r>
          </a:p>
          <a:p>
            <a:pPr marL="0" indent="0">
              <a:spcBef>
                <a:spcPts val="1800"/>
              </a:spcBef>
              <a:buSzTx/>
              <a:buNone/>
            </a:pPr>
            <a:r>
              <a:t>	We </a:t>
            </a:r>
            <a:r>
              <a:rPr b="1"/>
              <a:t>do not / don't have </a:t>
            </a:r>
            <a:r>
              <a:t>time to waste.</a:t>
            </a:r>
          </a:p>
          <a:p>
            <a:pPr marL="0" indent="0">
              <a:spcBef>
                <a:spcPts val="1800"/>
              </a:spcBef>
              <a:buSzTx/>
              <a:buNone/>
              <a:defRPr>
                <a:solidFill>
                  <a:schemeClr val="accent1"/>
                </a:solidFill>
              </a:defRPr>
            </a:pPr>
            <a:r>
              <a:t>	Frankillä ei ole ollut onnea viime aikoina. </a:t>
            </a:r>
          </a:p>
          <a:p>
            <a:pPr marL="0" indent="0">
              <a:spcBef>
                <a:spcPts val="1800"/>
              </a:spcBef>
              <a:buSzTx/>
              <a:buNone/>
            </a:pPr>
            <a:r>
              <a:t>	Frank </a:t>
            </a:r>
            <a:r>
              <a:rPr b="1"/>
              <a:t>has not / hasn't had </a:t>
            </a:r>
            <a:r>
              <a:t>any luck lately.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title"/>
          </p:nvPr>
        </p:nvSpPr>
        <p:spPr>
          <a:xfrm>
            <a:off x="467543" y="188639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b="1" sz="4000">
                <a:solidFill>
                  <a:schemeClr val="accent1"/>
                </a:solidFill>
              </a:defRPr>
            </a:lvl1pPr>
          </a:lstStyle>
          <a:p>
            <a:pPr/>
            <a:r>
              <a:t>Have-verbi kysymyksessä</a:t>
            </a:r>
          </a:p>
        </p:txBody>
      </p:sp>
      <p:sp>
        <p:nvSpPr>
          <p:cNvPr id="304" name="Shape 304"/>
          <p:cNvSpPr/>
          <p:nvPr>
            <p:ph type="body" idx="1"/>
          </p:nvPr>
        </p:nvSpPr>
        <p:spPr>
          <a:xfrm>
            <a:off x="179511" y="1340766"/>
            <a:ext cx="8964488" cy="489654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457200" indent="-457200">
              <a:spcBef>
                <a:spcPts val="0"/>
              </a:spcBef>
            </a:pPr>
            <a:r>
              <a:t>Kuten kiellossa myös kysymyksessä ’</a:t>
            </a:r>
            <a:r>
              <a:rPr b="1"/>
              <a:t>have</a:t>
            </a:r>
            <a:r>
              <a:t>’ tarvitsee tuekseen </a:t>
            </a:r>
            <a:r>
              <a:rPr b="1"/>
              <a:t>apuverbin</a:t>
            </a:r>
            <a:r>
              <a:t>. </a:t>
            </a:r>
          </a:p>
          <a:p>
            <a:pPr marL="0" indent="0">
              <a:spcBef>
                <a:spcPts val="1300"/>
              </a:spcBef>
              <a:buSzTx/>
              <a:buNone/>
              <a:defRPr>
                <a:solidFill>
                  <a:schemeClr val="accent1"/>
                </a:solidFill>
              </a:defRPr>
            </a:pPr>
            <a:r>
              <a:t>	Miksi Joannalla ei ole lainkaan oppitunteja tänään?</a:t>
            </a:r>
          </a:p>
          <a:p>
            <a:pPr marL="0" indent="0">
              <a:spcBef>
                <a:spcPts val="1300"/>
              </a:spcBef>
              <a:buSzTx/>
              <a:buNone/>
              <a:defRPr>
                <a:solidFill>
                  <a:schemeClr val="accent1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Why</a:t>
            </a:r>
            <a:r>
              <a:rPr b="1">
                <a:solidFill>
                  <a:srgbClr val="000000"/>
                </a:solidFill>
              </a:rPr>
              <a:t> doesn’t</a:t>
            </a:r>
            <a:r>
              <a:rPr>
                <a:solidFill>
                  <a:srgbClr val="000000"/>
                </a:solidFill>
              </a:rPr>
              <a:t> Joanna </a:t>
            </a:r>
            <a:r>
              <a:rPr b="1">
                <a:solidFill>
                  <a:srgbClr val="000000"/>
                </a:solidFill>
              </a:rPr>
              <a:t>have </a:t>
            </a:r>
            <a:r>
              <a:rPr>
                <a:solidFill>
                  <a:srgbClr val="000000"/>
                </a:solidFill>
              </a:rPr>
              <a:t>any lessons today?</a:t>
            </a:r>
            <a:endParaRPr>
              <a:solidFill>
                <a:srgbClr val="000000"/>
              </a:solidFill>
            </a:endParaRPr>
          </a:p>
          <a:p>
            <a:pPr marL="0" indent="0">
              <a:spcBef>
                <a:spcPts val="700"/>
              </a:spcBef>
              <a:buSzTx/>
              <a:buNone/>
              <a:defRPr>
                <a:solidFill>
                  <a:schemeClr val="accent1"/>
                </a:solidFill>
              </a:defRPr>
            </a:pPr>
            <a:r>
              <a:t>	Oliko teillä hauskaa? </a:t>
            </a:r>
          </a:p>
          <a:p>
            <a:pPr marL="0" indent="0">
              <a:spcBef>
                <a:spcPts val="700"/>
              </a:spcBef>
              <a:buSzTx/>
              <a:buNone/>
            </a:pPr>
            <a:r>
              <a:t>	</a:t>
            </a:r>
            <a:r>
              <a:rPr b="1"/>
              <a:t>Did</a:t>
            </a:r>
            <a:r>
              <a:t> you </a:t>
            </a:r>
            <a:r>
              <a:rPr b="1"/>
              <a:t>have</a:t>
            </a:r>
            <a:r>
              <a:t> a good time?</a:t>
            </a:r>
          </a:p>
          <a:p>
            <a:pPr marL="0" indent="0">
              <a:spcBef>
                <a:spcPts val="700"/>
              </a:spcBef>
              <a:buSzTx/>
              <a:buNone/>
              <a:defRPr>
                <a:solidFill>
                  <a:schemeClr val="accent1"/>
                </a:solidFill>
              </a:defRPr>
            </a:pPr>
            <a:r>
              <a:t>	Onko Ethanilla ollut paljon huolia? </a:t>
            </a:r>
          </a:p>
          <a:p>
            <a:pPr marL="0" indent="0">
              <a:spcBef>
                <a:spcPts val="700"/>
              </a:spcBef>
              <a:buSzTx/>
              <a:buNone/>
            </a:pPr>
            <a:r>
              <a:t>	</a:t>
            </a:r>
            <a:r>
              <a:rPr b="1"/>
              <a:t>Has </a:t>
            </a:r>
            <a:r>
              <a:t>Ethan </a:t>
            </a:r>
            <a:r>
              <a:rPr b="1"/>
              <a:t>had </a:t>
            </a:r>
            <a:r>
              <a:t>a lot of worries?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title"/>
          </p:nvPr>
        </p:nvSpPr>
        <p:spPr>
          <a:xfrm>
            <a:off x="467543" y="188639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b="1" sz="4000">
                <a:solidFill>
                  <a:schemeClr val="accent1"/>
                </a:solidFill>
              </a:defRPr>
            </a:lvl1pPr>
          </a:lstStyle>
          <a:p>
            <a:pPr/>
            <a:r>
              <a:t>Huom!</a:t>
            </a:r>
          </a:p>
        </p:txBody>
      </p:sp>
      <p:sp>
        <p:nvSpPr>
          <p:cNvPr id="307" name="Shape 307"/>
          <p:cNvSpPr/>
          <p:nvPr>
            <p:ph type="body" idx="1"/>
          </p:nvPr>
        </p:nvSpPr>
        <p:spPr>
          <a:xfrm>
            <a:off x="179511" y="1052736"/>
            <a:ext cx="8964488" cy="489654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457200" indent="-457200">
              <a:spcBef>
                <a:spcPts val="0"/>
              </a:spcBef>
            </a:pPr>
            <a:r>
              <a:t>Jos käytetään rakennetta ’</a:t>
            </a:r>
            <a:r>
              <a:rPr b="1" i="1"/>
              <a:t>have got</a:t>
            </a:r>
            <a:r>
              <a:t>’, ei toista apuverbiä ’</a:t>
            </a:r>
            <a:r>
              <a:rPr i="1"/>
              <a:t>have</a:t>
            </a:r>
            <a:r>
              <a:t>’-osan lisäksi saa käyttää. </a:t>
            </a:r>
          </a:p>
          <a:p>
            <a:pPr marL="0" indent="0">
              <a:spcBef>
                <a:spcPts val="1300"/>
              </a:spcBef>
              <a:buSzTx/>
              <a:buNone/>
              <a:defRPr>
                <a:solidFill>
                  <a:schemeClr val="accent1"/>
                </a:solidFill>
              </a:defRPr>
            </a:pPr>
            <a:r>
              <a:t>	Onko Freddiellä yhtä hyvä puhelin kuin sinulla?</a:t>
            </a:r>
          </a:p>
          <a:p>
            <a:pPr marL="0" indent="0">
              <a:spcBef>
                <a:spcPts val="700"/>
              </a:spcBef>
              <a:buSzTx/>
              <a:buNone/>
            </a:pPr>
            <a:r>
              <a:t>	</a:t>
            </a:r>
            <a:r>
              <a:rPr b="1"/>
              <a:t>Has</a:t>
            </a:r>
            <a:r>
              <a:t> Freddie </a:t>
            </a:r>
            <a:r>
              <a:rPr b="1"/>
              <a:t>got</a:t>
            </a:r>
            <a:r>
              <a:t> as good a phone as you?</a:t>
            </a:r>
          </a:p>
          <a:p>
            <a:pPr marL="0" indent="0">
              <a:spcBef>
                <a:spcPts val="700"/>
              </a:spcBef>
              <a:buSzTx/>
              <a:buNone/>
              <a:defRPr>
                <a:solidFill>
                  <a:schemeClr val="accent1"/>
                </a:solidFill>
              </a:defRPr>
            </a:pPr>
            <a:r>
              <a:t>	Minulla ei ole riittävästi rahaa uuteen. </a:t>
            </a:r>
          </a:p>
          <a:p>
            <a:pPr marL="0" indent="0">
              <a:spcBef>
                <a:spcPts val="700"/>
              </a:spcBef>
              <a:buSzTx/>
              <a:buNone/>
            </a:pPr>
            <a:r>
              <a:t>	I</a:t>
            </a:r>
            <a:r>
              <a:rPr b="1"/>
              <a:t> haven’t got </a:t>
            </a:r>
            <a:r>
              <a:t>enough money for a new one.</a:t>
            </a:r>
          </a:p>
          <a:p>
            <a:pPr marL="0" indent="0">
              <a:spcBef>
                <a:spcPts val="700"/>
              </a:spcBef>
              <a:buSzTx/>
              <a:buNone/>
              <a:defRPr>
                <a:solidFill>
                  <a:schemeClr val="accent1"/>
                </a:solidFill>
              </a:defRPr>
            </a:pPr>
            <a:r>
              <a:t>	Miksi kissalla on yhdeksän elämää eikä kymmenen? </a:t>
            </a:r>
          </a:p>
          <a:p>
            <a:pPr marL="0" indent="0">
              <a:spcBef>
                <a:spcPts val="700"/>
              </a:spcBef>
              <a:buSzTx/>
              <a:buNone/>
              <a:defRPr>
                <a:solidFill>
                  <a:schemeClr val="accent1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Why </a:t>
            </a:r>
            <a:r>
              <a:rPr b="1">
                <a:solidFill>
                  <a:srgbClr val="000000"/>
                </a:solidFill>
              </a:rPr>
              <a:t>has </a:t>
            </a:r>
            <a:r>
              <a:rPr>
                <a:solidFill>
                  <a:srgbClr val="000000"/>
                </a:solidFill>
              </a:rPr>
              <a:t>the cat </a:t>
            </a:r>
            <a:r>
              <a:rPr b="1">
                <a:solidFill>
                  <a:srgbClr val="000000"/>
                </a:solidFill>
              </a:rPr>
              <a:t>got </a:t>
            </a:r>
            <a:r>
              <a:rPr>
                <a:solidFill>
                  <a:srgbClr val="000000"/>
                </a:solidFill>
              </a:rPr>
              <a:t>nine lives and not ten?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7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title"/>
          </p:nvPr>
        </p:nvSpPr>
        <p:spPr>
          <a:xfrm>
            <a:off x="457200" y="274636"/>
            <a:ext cx="8229600" cy="77809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b="1" sz="4000">
                <a:solidFill>
                  <a:schemeClr val="accent1"/>
                </a:solidFill>
              </a:defRPr>
            </a:lvl1pPr>
          </a:lstStyle>
          <a:p>
            <a:pPr/>
            <a:r>
              <a:t>Activate</a:t>
            </a:r>
          </a:p>
        </p:txBody>
      </p:sp>
      <p:sp>
        <p:nvSpPr>
          <p:cNvPr id="310" name="Shape 310"/>
          <p:cNvSpPr/>
          <p:nvPr>
            <p:ph type="body" idx="1"/>
          </p:nvPr>
        </p:nvSpPr>
        <p:spPr>
          <a:xfrm>
            <a:off x="457199" y="1230447"/>
            <a:ext cx="8640962" cy="4497363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>
              <a:lnSpc>
                <a:spcPct val="90000"/>
              </a:lnSpc>
              <a:spcBef>
                <a:spcPts val="0"/>
              </a:spcBef>
              <a:defRPr b="0" sz="2800">
                <a:solidFill>
                  <a:schemeClr val="accent1"/>
                </a:solidFill>
              </a:defRPr>
            </a:pPr>
            <a:r>
              <a:t>Translate.</a:t>
            </a:r>
          </a:p>
          <a:p>
            <a:pPr>
              <a:lnSpc>
                <a:spcPct val="90000"/>
              </a:lnSpc>
              <a:spcBef>
                <a:spcPts val="0"/>
              </a:spcBef>
              <a:defRPr b="0" sz="2800">
                <a:solidFill>
                  <a:schemeClr val="accent1"/>
                </a:solidFill>
              </a:defRPr>
            </a:pPr>
            <a:r>
              <a:t>1. Oi, teillä on ihastuttava puutarha!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b="0" sz="2800">
                <a:solidFill>
                  <a:schemeClr val="accent1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Oh, you have a lovely garden!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b="0" sz="2800">
                <a:solidFill>
                  <a:schemeClr val="accent1"/>
                </a:solidFill>
              </a:defRPr>
            </a:pPr>
            <a:r>
              <a:t>2. Onko teillä täällä luumupuita?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b="0" sz="2800">
                <a:solidFill>
                  <a:schemeClr val="accent1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Do you have / Have you got plum trees here?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b="0" sz="2800">
                <a:solidFill>
                  <a:schemeClr val="accent1"/>
                </a:solidFill>
              </a:defRPr>
            </a:pPr>
            <a:r>
              <a:t>3. Mutta teidän ruusupenkkinne on pilalla!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b="0" sz="2800">
                <a:solidFill>
                  <a:schemeClr val="accent1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But your rose bed is ruined.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b="0" sz="2800">
                <a:solidFill>
                  <a:schemeClr val="accent1"/>
                </a:solidFill>
              </a:defRPr>
            </a:pPr>
            <a:r>
              <a:t>4. Teillä on todennäköisesti kirvoja </a:t>
            </a:r>
            <a:r>
              <a:rPr>
                <a:solidFill>
                  <a:srgbClr val="000000"/>
                </a:solidFill>
              </a:rPr>
              <a:t>(= an aphid) </a:t>
            </a:r>
            <a:r>
              <a:t>puutarhassa.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b="0" sz="2800">
                <a:solidFill>
                  <a:schemeClr val="accent1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You probably have aphids in your garden.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0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body" idx="1"/>
          </p:nvPr>
        </p:nvSpPr>
        <p:spPr>
          <a:xfrm>
            <a:off x="323528" y="791444"/>
            <a:ext cx="8820472" cy="5289453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>
              <a:spcBef>
                <a:spcPts val="0"/>
              </a:spcBef>
              <a:defRPr b="0" sz="2800">
                <a:solidFill>
                  <a:schemeClr val="accent1"/>
                </a:solidFill>
              </a:defRPr>
            </a:pPr>
            <a:r>
              <a:t>5. Meillä oli paljon lunta Suomessa viime talvena. </a:t>
            </a:r>
          </a:p>
          <a:p>
            <a:pPr>
              <a:spcBef>
                <a:spcPts val="600"/>
              </a:spcBef>
              <a:defRPr b="0" sz="2800">
                <a:solidFill>
                  <a:schemeClr val="accent1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We had a lot of snow in Finland last winter.</a:t>
            </a:r>
          </a:p>
          <a:p>
            <a:pPr>
              <a:spcBef>
                <a:spcPts val="600"/>
              </a:spcBef>
              <a:defRPr b="0" sz="2800">
                <a:solidFill>
                  <a:schemeClr val="accent1"/>
                </a:solidFill>
              </a:defRPr>
            </a:pPr>
            <a:r>
              <a:t>6. Suomessa oli paljon lunta viime talvena? </a:t>
            </a:r>
          </a:p>
          <a:p>
            <a:pPr>
              <a:spcBef>
                <a:spcPts val="600"/>
              </a:spcBef>
              <a:defRPr b="0" sz="2800">
                <a:solidFill>
                  <a:schemeClr val="accent1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There was a lot of snow in Finland last winter?</a:t>
            </a:r>
          </a:p>
          <a:p>
            <a:pPr>
              <a:spcBef>
                <a:spcPts val="600"/>
              </a:spcBef>
              <a:defRPr b="0" sz="2800">
                <a:solidFill>
                  <a:schemeClr val="accent1"/>
                </a:solidFill>
              </a:defRPr>
            </a:pPr>
            <a:r>
              <a:t>7. Mirandalla on ollut hauskaa hiihtämässä. </a:t>
            </a:r>
          </a:p>
          <a:p>
            <a:pPr>
              <a:spcBef>
                <a:spcPts val="600"/>
              </a:spcBef>
              <a:defRPr b="0" sz="2800">
                <a:solidFill>
                  <a:schemeClr val="accent1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Miranda has had a lot of fun skiing.</a:t>
            </a:r>
          </a:p>
          <a:p>
            <a:pPr>
              <a:spcBef>
                <a:spcPts val="600"/>
              </a:spcBef>
              <a:defRPr b="0" sz="2800">
                <a:solidFill>
                  <a:schemeClr val="accent1"/>
                </a:solidFill>
              </a:defRPr>
            </a:pPr>
            <a:r>
              <a:t>8. Hänellä oli ollut monta vapaapäivää töistä. </a:t>
            </a:r>
          </a:p>
          <a:p>
            <a:pPr>
              <a:spcBef>
                <a:spcPts val="600"/>
              </a:spcBef>
              <a:defRPr b="0" sz="2800">
                <a:solidFill>
                  <a:schemeClr val="accent1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She had had many days off from work.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body" idx="1"/>
          </p:nvPr>
        </p:nvSpPr>
        <p:spPr>
          <a:xfrm>
            <a:off x="323528" y="836711"/>
            <a:ext cx="8983434" cy="5289453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>
              <a:lnSpc>
                <a:spcPct val="80000"/>
              </a:lnSpc>
              <a:spcBef>
                <a:spcPts val="0"/>
              </a:spcBef>
              <a:defRPr b="0" sz="2800">
                <a:solidFill>
                  <a:schemeClr val="accent1"/>
                </a:solidFill>
              </a:defRPr>
            </a:pPr>
            <a:r>
              <a:t>9. Eikö Maryllä ole liian monta harrastusta?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b="0" sz="2800">
                <a:solidFill>
                  <a:schemeClr val="accent1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Doesn’t Mary have /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b="0" sz="2800"/>
            </a:pPr>
            <a:r>
              <a:t>	Hasn’t Mary got too many hobbies.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b="0" sz="2800">
                <a:solidFill>
                  <a:schemeClr val="accent1"/>
                </a:solidFill>
              </a:defRPr>
            </a:pPr>
            <a:r>
              <a:t>10. Eikö seitsemän harrastusta ole liikaa opiskelijalle?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b="0" sz="2800">
                <a:solidFill>
                  <a:schemeClr val="accent1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Isn’t seven hobbies too much for a student?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b="0" sz="2800">
                <a:solidFill>
                  <a:schemeClr val="accent1"/>
                </a:solidFill>
              </a:defRPr>
            </a:pPr>
            <a:r>
              <a:t>11. Onko hänellä aikaa tehdä mitään muuta?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b="0" sz="2800">
                <a:solidFill>
                  <a:schemeClr val="accent1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Does she have /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b="0" sz="2800"/>
            </a:pPr>
            <a:r>
              <a:t>	Has she got time to do anything else?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b="0" sz="2800">
                <a:solidFill>
                  <a:schemeClr val="accent1"/>
                </a:solidFill>
              </a:defRPr>
            </a:pPr>
            <a:r>
              <a:t>12. Maryllä on aina ollut niin monta kiinnostuksen kohdetta.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b="0" sz="2800">
                <a:solidFill>
                  <a:schemeClr val="accent1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Mary has always had so many interests.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body" sz="quarter" idx="1"/>
          </p:nvPr>
        </p:nvSpPr>
        <p:spPr>
          <a:xfrm>
            <a:off x="611560" y="692695"/>
            <a:ext cx="8229601" cy="504058"/>
          </a:xfrm>
          <a:prstGeom prst="rect">
            <a:avLst/>
          </a:prstGeom>
        </p:spPr>
        <p:txBody>
          <a:bodyPr/>
          <a:lstStyle/>
          <a:p>
            <a:pPr marL="0" indent="0" defTabSz="365760">
              <a:spcBef>
                <a:spcPts val="300"/>
              </a:spcBef>
              <a:buSzTx/>
              <a:buNone/>
              <a:defRPr b="1" sz="1600"/>
            </a:pPr>
            <a:r>
              <a:t>SUBJEKTI – PREDIKAATTI – OBJEKTI  </a:t>
            </a:r>
          </a:p>
          <a:p>
            <a:pPr marL="0" indent="0" defTabSz="365760">
              <a:spcBef>
                <a:spcPts val="300"/>
              </a:spcBef>
              <a:buSzTx/>
              <a:buNone/>
              <a:defRPr sz="1280"/>
            </a:pPr>
            <a:r>
              <a:t>Näiden järjestys on tärkein.</a:t>
            </a:r>
          </a:p>
        </p:txBody>
      </p:sp>
      <p:graphicFrame>
        <p:nvGraphicFramePr>
          <p:cNvPr id="188" name="Table 188"/>
          <p:cNvGraphicFramePr/>
          <p:nvPr/>
        </p:nvGraphicFramePr>
        <p:xfrm>
          <a:off x="899591" y="2348880"/>
          <a:ext cx="6264697" cy="3134343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2088232"/>
                <a:gridCol w="1944216"/>
                <a:gridCol w="2232248"/>
              </a:tblGrid>
              <a:tr h="648072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Sam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wrote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0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 new song.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4DFEF"/>
                    </a:solidFill>
                  </a:tcPr>
                </a:tc>
              </a:tr>
              <a:tr h="75700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He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played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0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all the chords.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4DFEF"/>
                    </a:solidFill>
                  </a:tcPr>
                </a:tc>
              </a:tr>
              <a:tr h="86463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Sophie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reads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0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sci-fi novels.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4DFEF"/>
                    </a:solidFill>
                  </a:tcPr>
                </a:tc>
              </a:tr>
              <a:tr h="86463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/>
                        <a:t>My kid brother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does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0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his chores.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4D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title"/>
          </p:nvPr>
        </p:nvSpPr>
        <p:spPr>
          <a:xfrm>
            <a:off x="251519" y="609854"/>
            <a:ext cx="8640962" cy="778099"/>
          </a:xfrm>
          <a:prstGeom prst="rect">
            <a:avLst/>
          </a:prstGeom>
        </p:spPr>
        <p:txBody>
          <a:bodyPr/>
          <a:lstStyle/>
          <a:p>
            <a:pPr defTabSz="603504">
              <a:defRPr b="1" sz="2376">
                <a:solidFill>
                  <a:schemeClr val="accent1"/>
                </a:solidFill>
              </a:defRPr>
            </a:pPr>
            <a:r>
              <a:t>Englannin perusaikamuodot</a:t>
            </a:r>
            <a:br/>
          </a:p>
        </p:txBody>
      </p:sp>
      <p:sp>
        <p:nvSpPr>
          <p:cNvPr id="318" name="Shape 318"/>
          <p:cNvSpPr/>
          <p:nvPr>
            <p:ph type="body" sz="half" idx="1"/>
          </p:nvPr>
        </p:nvSpPr>
        <p:spPr>
          <a:xfrm>
            <a:off x="457200" y="1916832"/>
            <a:ext cx="4038600" cy="4209332"/>
          </a:xfrm>
          <a:prstGeom prst="rect">
            <a:avLst/>
          </a:prstGeom>
        </p:spPr>
        <p:txBody>
          <a:bodyPr/>
          <a:lstStyle/>
          <a:p>
            <a:pPr marL="0" indent="0" defTabSz="868680">
              <a:lnSpc>
                <a:spcPct val="120000"/>
              </a:lnSpc>
              <a:spcBef>
                <a:spcPts val="500"/>
              </a:spcBef>
              <a:buSzTx/>
              <a:buNone/>
              <a:defRPr sz="2280"/>
            </a:pPr>
            <a:r>
              <a:t>1. I study advanced maths.</a:t>
            </a:r>
          </a:p>
          <a:p>
            <a:pPr marL="0" indent="0" defTabSz="868680">
              <a:lnSpc>
                <a:spcPct val="120000"/>
              </a:lnSpc>
              <a:spcBef>
                <a:spcPts val="500"/>
              </a:spcBef>
              <a:buSzTx/>
              <a:buNone/>
              <a:defRPr sz="2280"/>
            </a:pPr>
            <a:r>
              <a:t>2. I studied Italian last year.</a:t>
            </a:r>
          </a:p>
          <a:p>
            <a:pPr marL="0" indent="0" defTabSz="868680">
              <a:lnSpc>
                <a:spcPct val="120000"/>
              </a:lnSpc>
              <a:spcBef>
                <a:spcPts val="500"/>
              </a:spcBef>
              <a:buSzTx/>
              <a:buNone/>
              <a:defRPr sz="2280"/>
            </a:pPr>
            <a:r>
              <a:t>3. Maryann has studied</a:t>
            </a:r>
          </a:p>
          <a:p>
            <a:pPr marL="0" indent="0" defTabSz="868680">
              <a:lnSpc>
                <a:spcPct val="120000"/>
              </a:lnSpc>
              <a:spcBef>
                <a:spcPts val="500"/>
              </a:spcBef>
              <a:buSzTx/>
              <a:buNone/>
              <a:defRPr sz="2280"/>
            </a:pPr>
            <a:r>
              <a:t>   Chinese for five years.</a:t>
            </a:r>
          </a:p>
          <a:p>
            <a:pPr marL="0" indent="0" defTabSz="868680">
              <a:lnSpc>
                <a:spcPct val="120000"/>
              </a:lnSpc>
              <a:spcBef>
                <a:spcPts val="500"/>
              </a:spcBef>
              <a:buSzTx/>
              <a:buNone/>
              <a:defRPr sz="2280"/>
            </a:pPr>
            <a:r>
              <a:t>4. Joe had studied a lot before</a:t>
            </a:r>
          </a:p>
          <a:p>
            <a:pPr marL="0" indent="0" defTabSz="868680">
              <a:lnSpc>
                <a:spcPct val="120000"/>
              </a:lnSpc>
              <a:spcBef>
                <a:spcPts val="500"/>
              </a:spcBef>
              <a:buSzTx/>
              <a:buNone/>
              <a:defRPr sz="2280"/>
            </a:pPr>
            <a:r>
              <a:t>   his military service.	</a:t>
            </a:r>
          </a:p>
          <a:p>
            <a:pPr marL="0" indent="0" defTabSz="868680">
              <a:lnSpc>
                <a:spcPct val="120000"/>
              </a:lnSpc>
              <a:spcBef>
                <a:spcPts val="500"/>
              </a:spcBef>
              <a:buSzTx/>
              <a:buNone/>
              <a:defRPr sz="2280"/>
            </a:pPr>
            <a:r>
              <a:t>5. He will study physics at the</a:t>
            </a:r>
          </a:p>
          <a:p>
            <a:pPr marL="0" indent="0" defTabSz="868680">
              <a:lnSpc>
                <a:spcPct val="120000"/>
              </a:lnSpc>
              <a:spcBef>
                <a:spcPts val="500"/>
              </a:spcBef>
              <a:buSzTx/>
              <a:buNone/>
              <a:defRPr sz="2280"/>
            </a:pPr>
            <a:r>
              <a:t>   university next year.</a:t>
            </a:r>
          </a:p>
        </p:txBody>
      </p:sp>
      <p:sp>
        <p:nvSpPr>
          <p:cNvPr id="319" name="Shape 319"/>
          <p:cNvSpPr/>
          <p:nvPr/>
        </p:nvSpPr>
        <p:spPr>
          <a:xfrm>
            <a:off x="4644008" y="1880827"/>
            <a:ext cx="4248473" cy="347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defRPr sz="2400">
                <a:solidFill>
                  <a:schemeClr val="accent1"/>
                </a:solidFill>
              </a:defRPr>
            </a:pPr>
            <a:r>
              <a:t>1. </a:t>
            </a:r>
            <a:r>
              <a:rPr b="1"/>
              <a:t>study</a:t>
            </a:r>
            <a:r>
              <a:t> – opiskelen</a:t>
            </a:r>
            <a:endParaRPr sz="2800"/>
          </a:p>
          <a:p>
            <a:pPr>
              <a:lnSpc>
                <a:spcPct val="120000"/>
              </a:lnSpc>
              <a:spcBef>
                <a:spcPts val="500"/>
              </a:spcBef>
              <a:defRPr sz="2400">
                <a:solidFill>
                  <a:schemeClr val="accent1"/>
                </a:solidFill>
              </a:defRPr>
            </a:pPr>
            <a:r>
              <a:t>2. </a:t>
            </a:r>
            <a:r>
              <a:rPr b="1"/>
              <a:t>studied</a:t>
            </a:r>
            <a:r>
              <a:t> – opiskelin</a:t>
            </a:r>
            <a:endParaRPr sz="2800"/>
          </a:p>
          <a:p>
            <a:pPr>
              <a:lnSpc>
                <a:spcPct val="120000"/>
              </a:lnSpc>
              <a:spcBef>
                <a:spcPts val="500"/>
              </a:spcBef>
              <a:defRPr sz="2400">
                <a:solidFill>
                  <a:schemeClr val="accent1"/>
                </a:solidFill>
              </a:defRPr>
            </a:pPr>
            <a:r>
              <a:t>3. </a:t>
            </a:r>
            <a:r>
              <a:rPr b="1"/>
              <a:t>has studied </a:t>
            </a:r>
            <a:r>
              <a:t>– on opiskellut</a:t>
            </a:r>
            <a:endParaRPr sz="2800"/>
          </a:p>
          <a:p>
            <a:pPr>
              <a:lnSpc>
                <a:spcPct val="120000"/>
              </a:lnSpc>
              <a:spcBef>
                <a:spcPts val="600"/>
              </a:spcBef>
              <a:defRPr sz="2400">
                <a:solidFill>
                  <a:schemeClr val="accent1"/>
                </a:solidFill>
              </a:defRPr>
            </a:pPr>
          </a:p>
          <a:p>
            <a:pPr>
              <a:lnSpc>
                <a:spcPct val="120000"/>
              </a:lnSpc>
              <a:spcBef>
                <a:spcPts val="500"/>
              </a:spcBef>
              <a:defRPr sz="2400">
                <a:solidFill>
                  <a:schemeClr val="accent1"/>
                </a:solidFill>
              </a:defRPr>
            </a:pPr>
            <a:r>
              <a:t>4. </a:t>
            </a:r>
            <a:r>
              <a:rPr b="1"/>
              <a:t>had studied </a:t>
            </a:r>
            <a:r>
              <a:t>– oli opiskellut</a:t>
            </a:r>
            <a:endParaRPr sz="2800"/>
          </a:p>
          <a:p>
            <a:pPr>
              <a:lnSpc>
                <a:spcPct val="120000"/>
              </a:lnSpc>
              <a:spcBef>
                <a:spcPts val="600"/>
              </a:spcBef>
              <a:defRPr sz="2400">
                <a:solidFill>
                  <a:schemeClr val="accent1"/>
                </a:solidFill>
              </a:defRPr>
            </a:pPr>
          </a:p>
          <a:p>
            <a:pPr>
              <a:lnSpc>
                <a:spcPct val="120000"/>
              </a:lnSpc>
              <a:spcBef>
                <a:spcPts val="500"/>
              </a:spcBef>
              <a:defRPr sz="2400">
                <a:solidFill>
                  <a:schemeClr val="accent1"/>
                </a:solidFill>
              </a:defRPr>
            </a:pPr>
            <a:r>
              <a:t>5. </a:t>
            </a:r>
            <a:r>
              <a:rPr b="1"/>
              <a:t>will study </a:t>
            </a:r>
            <a:r>
              <a:t>– opiskelee</a:t>
            </a:r>
          </a:p>
        </p:txBody>
      </p:sp>
      <p:sp>
        <p:nvSpPr>
          <p:cNvPr id="320" name="Shape 320"/>
          <p:cNvSpPr/>
          <p:nvPr/>
        </p:nvSpPr>
        <p:spPr>
          <a:xfrm>
            <a:off x="1043608" y="2420888"/>
            <a:ext cx="576065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1" name="Shape 321"/>
          <p:cNvSpPr/>
          <p:nvPr/>
        </p:nvSpPr>
        <p:spPr>
          <a:xfrm>
            <a:off x="1043608" y="2924943"/>
            <a:ext cx="864097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2" name="Shape 322"/>
          <p:cNvSpPr/>
          <p:nvPr/>
        </p:nvSpPr>
        <p:spPr>
          <a:xfrm>
            <a:off x="1331640" y="5517231"/>
            <a:ext cx="100811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3" name="Shape 323"/>
          <p:cNvSpPr/>
          <p:nvPr/>
        </p:nvSpPr>
        <p:spPr>
          <a:xfrm>
            <a:off x="1331640" y="4437112"/>
            <a:ext cx="1440161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4" name="Shape 324"/>
          <p:cNvSpPr/>
          <p:nvPr/>
        </p:nvSpPr>
        <p:spPr>
          <a:xfrm>
            <a:off x="2051719" y="3429000"/>
            <a:ext cx="1296145" cy="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5" name="Shape 325"/>
          <p:cNvSpPr/>
          <p:nvPr/>
        </p:nvSpPr>
        <p:spPr>
          <a:xfrm>
            <a:off x="431477" y="998902"/>
            <a:ext cx="8028955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Etsi predikaattiverbi eli tekeminen ja suomenna se.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1" grpId="3"/>
      <p:bldP build="whole" bldLvl="1" animBg="1" rev="0" advAuto="0" spid="324" grpId="4"/>
      <p:bldP build="whole" bldLvl="1" animBg="1" rev="0" advAuto="0" spid="320" grpId="1"/>
      <p:bldP build="whole" bldLvl="1" animBg="1" rev="0" advAuto="0" spid="322" grpId="6"/>
      <p:bldP build="p" bldLvl="1" animBg="1" rev="0" advAuto="0" spid="319" grpId="2"/>
      <p:bldP build="whole" bldLvl="1" animBg="1" rev="0" advAuto="0" spid="323" grpId="5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title"/>
          </p:nvPr>
        </p:nvSpPr>
        <p:spPr>
          <a:xfrm>
            <a:off x="437805" y="634678"/>
            <a:ext cx="8229601" cy="346052"/>
          </a:xfrm>
          <a:prstGeom prst="rect">
            <a:avLst/>
          </a:prstGeom>
        </p:spPr>
        <p:txBody>
          <a:bodyPr/>
          <a:lstStyle/>
          <a:p>
            <a:pPr defTabSz="365760">
              <a:defRPr b="1" sz="1560">
                <a:solidFill>
                  <a:schemeClr val="accent1"/>
                </a:solidFill>
              </a:defRPr>
            </a:pPr>
            <a:r>
              <a:t>Englannin perusaikamuodot</a:t>
            </a:r>
            <a:br/>
          </a:p>
        </p:txBody>
      </p:sp>
      <p:sp>
        <p:nvSpPr>
          <p:cNvPr id="328" name="Shape 328"/>
          <p:cNvSpPr/>
          <p:nvPr>
            <p:ph type="body" sz="half" idx="1"/>
          </p:nvPr>
        </p:nvSpPr>
        <p:spPr>
          <a:xfrm>
            <a:off x="251519" y="1916832"/>
            <a:ext cx="3744418" cy="4320481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lnSpc>
                <a:spcPct val="120000"/>
              </a:lnSpc>
              <a:spcBef>
                <a:spcPts val="500"/>
              </a:spcBef>
              <a:buSzTx/>
              <a:buNone/>
              <a:defRPr sz="2376"/>
            </a:pPr>
            <a:r>
              <a:t>1. I study advanced maths.</a:t>
            </a:r>
          </a:p>
          <a:p>
            <a:pPr marL="0" indent="0" defTabSz="905255">
              <a:lnSpc>
                <a:spcPct val="120000"/>
              </a:lnSpc>
              <a:spcBef>
                <a:spcPts val="500"/>
              </a:spcBef>
              <a:buSzTx/>
              <a:buNone/>
              <a:defRPr sz="2376"/>
            </a:pPr>
            <a:r>
              <a:t>2. I studied Italian last year.</a:t>
            </a:r>
          </a:p>
          <a:p>
            <a:pPr marL="0" indent="0" defTabSz="905255">
              <a:lnSpc>
                <a:spcPct val="120000"/>
              </a:lnSpc>
              <a:spcBef>
                <a:spcPts val="500"/>
              </a:spcBef>
              <a:buSzTx/>
              <a:buNone/>
              <a:defRPr sz="2376"/>
            </a:pPr>
            <a:r>
              <a:t>3. Maryann has studied    Chinese for five years.</a:t>
            </a:r>
          </a:p>
          <a:p>
            <a:pPr marL="0" indent="0" defTabSz="905255">
              <a:lnSpc>
                <a:spcPct val="120000"/>
              </a:lnSpc>
              <a:spcBef>
                <a:spcPts val="500"/>
              </a:spcBef>
              <a:buSzTx/>
              <a:buNone/>
              <a:defRPr sz="2376"/>
            </a:pPr>
            <a:r>
              <a:t>4. Joe had studied a lot     before his military service.</a:t>
            </a:r>
          </a:p>
          <a:p>
            <a:pPr marL="0" indent="0" defTabSz="905255">
              <a:lnSpc>
                <a:spcPct val="120000"/>
              </a:lnSpc>
              <a:spcBef>
                <a:spcPts val="500"/>
              </a:spcBef>
              <a:buSzTx/>
              <a:buNone/>
              <a:defRPr sz="2376"/>
            </a:pPr>
            <a:r>
              <a:t>5. He will study physics at the university next year.</a:t>
            </a:r>
          </a:p>
        </p:txBody>
      </p:sp>
      <p:sp>
        <p:nvSpPr>
          <p:cNvPr id="329" name="Shape 329"/>
          <p:cNvSpPr/>
          <p:nvPr/>
        </p:nvSpPr>
        <p:spPr>
          <a:xfrm>
            <a:off x="3995935" y="1932856"/>
            <a:ext cx="5100997" cy="401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defRPr sz="2400">
                <a:solidFill>
                  <a:schemeClr val="accent1"/>
                </a:solidFill>
              </a:defRPr>
            </a:pPr>
            <a:r>
              <a:t>1. opiskelen, </a:t>
            </a:r>
            <a:r>
              <a:rPr b="1"/>
              <a:t>PREESENS</a:t>
            </a:r>
            <a:endParaRPr b="1"/>
          </a:p>
          <a:p>
            <a:pPr>
              <a:lnSpc>
                <a:spcPct val="120000"/>
              </a:lnSpc>
              <a:spcBef>
                <a:spcPts val="500"/>
              </a:spcBef>
              <a:defRPr sz="2400">
                <a:solidFill>
                  <a:schemeClr val="accent1"/>
                </a:solidFill>
              </a:defRPr>
            </a:pPr>
            <a:r>
              <a:t>2. opiskelin, </a:t>
            </a:r>
            <a:r>
              <a:rPr b="1"/>
              <a:t>IMPERFEKTI</a:t>
            </a:r>
            <a:endParaRPr b="1"/>
          </a:p>
          <a:p>
            <a:pPr>
              <a:lnSpc>
                <a:spcPct val="120000"/>
              </a:lnSpc>
              <a:spcBef>
                <a:spcPts val="500"/>
              </a:spcBef>
              <a:defRPr sz="2400">
                <a:solidFill>
                  <a:schemeClr val="accent1"/>
                </a:solidFill>
              </a:defRPr>
            </a:pPr>
            <a:r>
              <a:t>3. on opiskellut,</a:t>
            </a:r>
            <a:r>
              <a:rPr b="1"/>
              <a:t> PERFEKTI</a:t>
            </a:r>
          </a:p>
          <a:p>
            <a:pPr>
              <a:lnSpc>
                <a:spcPct val="280000"/>
              </a:lnSpc>
              <a:spcBef>
                <a:spcPts val="500"/>
              </a:spcBef>
              <a:defRPr sz="2400">
                <a:solidFill>
                  <a:schemeClr val="accent1"/>
                </a:solidFill>
              </a:defRPr>
            </a:pPr>
            <a:r>
              <a:t>4. oli opiskellut, </a:t>
            </a:r>
            <a:r>
              <a:rPr b="1"/>
              <a:t>PLUSKVAMPERFEKTI</a:t>
            </a:r>
            <a:endParaRPr b="1"/>
          </a:p>
          <a:p>
            <a:pPr>
              <a:lnSpc>
                <a:spcPct val="229000"/>
              </a:lnSpc>
              <a:spcBef>
                <a:spcPts val="500"/>
              </a:spcBef>
              <a:defRPr sz="2400">
                <a:solidFill>
                  <a:schemeClr val="accent1"/>
                </a:solidFill>
              </a:defRPr>
            </a:pPr>
            <a:r>
              <a:t>5. opiskelee, </a:t>
            </a:r>
            <a:r>
              <a:rPr b="1"/>
              <a:t>FUTUURI</a:t>
            </a:r>
          </a:p>
        </p:txBody>
      </p:sp>
      <p:sp>
        <p:nvSpPr>
          <p:cNvPr id="330" name="Shape 330"/>
          <p:cNvSpPr/>
          <p:nvPr/>
        </p:nvSpPr>
        <p:spPr>
          <a:xfrm>
            <a:off x="755576" y="2420888"/>
            <a:ext cx="576065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1" name="Shape 331"/>
          <p:cNvSpPr/>
          <p:nvPr/>
        </p:nvSpPr>
        <p:spPr>
          <a:xfrm flipH="1">
            <a:off x="827583" y="2924943"/>
            <a:ext cx="936105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2" name="Shape 332"/>
          <p:cNvSpPr/>
          <p:nvPr/>
        </p:nvSpPr>
        <p:spPr>
          <a:xfrm>
            <a:off x="1907703" y="3429000"/>
            <a:ext cx="1296145" cy="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3" name="Shape 333"/>
          <p:cNvSpPr/>
          <p:nvPr/>
        </p:nvSpPr>
        <p:spPr>
          <a:xfrm>
            <a:off x="1115616" y="4437112"/>
            <a:ext cx="1368152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4" name="Shape 334"/>
          <p:cNvSpPr/>
          <p:nvPr/>
        </p:nvSpPr>
        <p:spPr>
          <a:xfrm>
            <a:off x="1043608" y="5373215"/>
            <a:ext cx="1152129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5" name="Shape 335"/>
          <p:cNvSpPr/>
          <p:nvPr/>
        </p:nvSpPr>
        <p:spPr>
          <a:xfrm>
            <a:off x="431477" y="998902"/>
            <a:ext cx="802895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Mikä aikamuoto?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29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xfrm>
            <a:off x="372094" y="626951"/>
            <a:ext cx="8229601" cy="432049"/>
          </a:xfrm>
          <a:prstGeom prst="rect">
            <a:avLst/>
          </a:prstGeom>
        </p:spPr>
        <p:txBody>
          <a:bodyPr/>
          <a:lstStyle/>
          <a:p>
            <a:pPr defTabSz="365760">
              <a:lnSpc>
                <a:spcPct val="90000"/>
              </a:lnSpc>
              <a:defRPr sz="1600"/>
            </a:pPr>
            <a:r>
              <a:t>Activate</a:t>
            </a:r>
            <a:br/>
          </a:p>
        </p:txBody>
      </p:sp>
      <p:sp>
        <p:nvSpPr>
          <p:cNvPr id="338" name="Shape 338"/>
          <p:cNvSpPr/>
          <p:nvPr>
            <p:ph type="body" idx="1"/>
          </p:nvPr>
        </p:nvSpPr>
        <p:spPr>
          <a:xfrm>
            <a:off x="372094" y="1013476"/>
            <a:ext cx="8579296" cy="4752530"/>
          </a:xfrm>
          <a:prstGeom prst="rect">
            <a:avLst/>
          </a:prstGeom>
        </p:spPr>
        <p:txBody>
          <a:bodyPr/>
          <a:lstStyle/>
          <a:p>
            <a:pPr marL="0" indent="0" defTabSz="850391">
              <a:spcBef>
                <a:spcPts val="600"/>
              </a:spcBef>
              <a:buSzTx/>
              <a:buNone/>
              <a:defRPr sz="2604"/>
            </a:pPr>
            <a:r>
              <a:t>1. Syön paahtoleipää joka aamu.</a:t>
            </a:r>
          </a:p>
          <a:p>
            <a:pPr marL="0" indent="0" defTabSz="850391">
              <a:spcBef>
                <a:spcPts val="600"/>
              </a:spcBef>
              <a:buSzTx/>
              <a:buNone/>
              <a:defRPr sz="2604">
                <a:solidFill>
                  <a:srgbClr val="000000"/>
                </a:solidFill>
              </a:defRPr>
            </a:pPr>
            <a:r>
              <a:t>	I eat toast every morning.  </a:t>
            </a:r>
            <a:r>
              <a:rPr>
                <a:solidFill>
                  <a:schemeClr val="accent1"/>
                </a:solidFill>
              </a:rPr>
              <a:t>PREESENS</a:t>
            </a:r>
          </a:p>
          <a:p>
            <a:pPr marL="0" indent="0" defTabSz="850391">
              <a:spcBef>
                <a:spcPts val="600"/>
              </a:spcBef>
              <a:buSzTx/>
              <a:buNone/>
              <a:defRPr sz="2604"/>
            </a:pPr>
            <a:r>
              <a:t>2. Leo söi kanaa ja riisiä lounaaksi.</a:t>
            </a:r>
          </a:p>
          <a:p>
            <a:pPr marL="0" indent="0" defTabSz="850391">
              <a:spcBef>
                <a:spcPts val="600"/>
              </a:spcBef>
              <a:buSzTx/>
              <a:buNone/>
              <a:defRPr sz="2604">
                <a:solidFill>
                  <a:srgbClr val="000000"/>
                </a:solidFill>
              </a:defRPr>
            </a:pPr>
            <a:r>
              <a:t>	Leo ate chicken and rice for lunch. </a:t>
            </a:r>
            <a:r>
              <a:rPr>
                <a:solidFill>
                  <a:schemeClr val="accent1"/>
                </a:solidFill>
              </a:rPr>
              <a:t>IMPERFEKTI</a:t>
            </a:r>
          </a:p>
          <a:p>
            <a:pPr marL="0" indent="0" defTabSz="850391">
              <a:spcBef>
                <a:spcPts val="600"/>
              </a:spcBef>
              <a:buSzTx/>
              <a:buNone/>
              <a:defRPr sz="2604"/>
            </a:pPr>
            <a:r>
              <a:t>3. Me olemme syöneet ravintolassa tänään.</a:t>
            </a:r>
          </a:p>
          <a:p>
            <a:pPr marL="0" indent="0" defTabSz="850391">
              <a:spcBef>
                <a:spcPts val="600"/>
              </a:spcBef>
              <a:buSzTx/>
              <a:buNone/>
              <a:defRPr sz="2604">
                <a:solidFill>
                  <a:srgbClr val="000000"/>
                </a:solidFill>
              </a:defRPr>
            </a:pPr>
            <a:r>
              <a:t>	We have eaten at a restaurant today. </a:t>
            </a:r>
            <a:r>
              <a:rPr>
                <a:solidFill>
                  <a:schemeClr val="accent1"/>
                </a:solidFill>
              </a:rPr>
              <a:t>PERFEKTI</a:t>
            </a:r>
          </a:p>
          <a:p>
            <a:pPr marL="0" indent="0" defTabSz="850391">
              <a:spcBef>
                <a:spcPts val="600"/>
              </a:spcBef>
              <a:buSzTx/>
              <a:buNone/>
              <a:defRPr sz="2604"/>
            </a:pPr>
            <a:r>
              <a:t>4. Caleb oli syönyt liikaa suklaata.</a:t>
            </a:r>
          </a:p>
          <a:p>
            <a:pPr marL="0" indent="0" defTabSz="850391">
              <a:spcBef>
                <a:spcPts val="600"/>
              </a:spcBef>
              <a:buSzTx/>
              <a:buNone/>
              <a:defRPr sz="2604">
                <a:solidFill>
                  <a:srgbClr val="000000"/>
                </a:solidFill>
              </a:defRPr>
            </a:pPr>
            <a:r>
              <a:t>	Caleb had eaten too much chocolate. </a:t>
            </a:r>
            <a:r>
              <a:rPr>
                <a:solidFill>
                  <a:schemeClr val="accent1"/>
                </a:solidFill>
              </a:rPr>
              <a:t>PLUSK.PERF.</a:t>
            </a:r>
          </a:p>
          <a:p>
            <a:pPr marL="0" indent="0" defTabSz="850391">
              <a:spcBef>
                <a:spcPts val="600"/>
              </a:spcBef>
              <a:buSzTx/>
              <a:buNone/>
              <a:defRPr sz="2604"/>
            </a:pPr>
            <a:r>
              <a:t>5. Huomenna syön vain vihanneksia.</a:t>
            </a:r>
          </a:p>
          <a:p>
            <a:pPr marL="0" indent="0" defTabSz="850391">
              <a:spcBef>
                <a:spcPts val="600"/>
              </a:spcBef>
              <a:buSzTx/>
              <a:buNone/>
              <a:defRPr sz="2604">
                <a:solidFill>
                  <a:srgbClr val="000000"/>
                </a:solidFill>
              </a:defRPr>
            </a:pPr>
            <a:r>
              <a:t>	Tomorrow I will eat only vegetables. </a:t>
            </a:r>
            <a:r>
              <a:rPr>
                <a:solidFill>
                  <a:schemeClr val="accent1"/>
                </a:solidFill>
              </a:rPr>
              <a:t>FUTUURI</a:t>
            </a:r>
          </a:p>
        </p:txBody>
      </p:sp>
      <p:sp>
        <p:nvSpPr>
          <p:cNvPr id="339" name="Shape 339"/>
          <p:cNvSpPr/>
          <p:nvPr/>
        </p:nvSpPr>
        <p:spPr>
          <a:xfrm>
            <a:off x="1547663" y="1916832"/>
            <a:ext cx="504057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40" name="Shape 340"/>
          <p:cNvSpPr/>
          <p:nvPr/>
        </p:nvSpPr>
        <p:spPr>
          <a:xfrm>
            <a:off x="1979711" y="2996951"/>
            <a:ext cx="504057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41" name="Shape 341"/>
          <p:cNvSpPr/>
          <p:nvPr/>
        </p:nvSpPr>
        <p:spPr>
          <a:xfrm>
            <a:off x="1871700" y="4005064"/>
            <a:ext cx="1656185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42" name="Shape 342"/>
          <p:cNvSpPr/>
          <p:nvPr/>
        </p:nvSpPr>
        <p:spPr>
          <a:xfrm>
            <a:off x="2231739" y="5013176"/>
            <a:ext cx="1512170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43" name="Shape 343"/>
          <p:cNvSpPr/>
          <p:nvPr/>
        </p:nvSpPr>
        <p:spPr>
          <a:xfrm>
            <a:off x="3075390" y="6093295"/>
            <a:ext cx="1080121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" grpId="3"/>
      <p:bldP build="whole" bldLvl="1" animBg="1" rev="0" advAuto="0" spid="342" grpId="5"/>
      <p:bldP build="whole" bldLvl="1" animBg="1" rev="0" advAuto="0" spid="339" grpId="2"/>
      <p:bldP build="whole" bldLvl="1" animBg="1" rev="0" advAuto="0" spid="341" grpId="4"/>
      <p:bldP build="whole" bldLvl="1" animBg="1" rev="0" advAuto="0" spid="343" grpId="6"/>
      <p:bldP build="p" bldLvl="1" animBg="1" rev="0" advAuto="0" spid="33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title"/>
          </p:nvPr>
        </p:nvSpPr>
        <p:spPr>
          <a:xfrm>
            <a:off x="107503" y="548679"/>
            <a:ext cx="8784978" cy="1143001"/>
          </a:xfrm>
          <a:prstGeom prst="rect">
            <a:avLst/>
          </a:prstGeom>
        </p:spPr>
        <p:txBody>
          <a:bodyPr/>
          <a:lstStyle>
            <a:lvl1pPr defTabSz="850391">
              <a:defRPr sz="3720"/>
            </a:lvl1pPr>
          </a:lstStyle>
          <a:p>
            <a:pPr/>
            <a:r>
              <a:t>Miten muodostetaan kielteinen muoto?</a:t>
            </a:r>
          </a:p>
        </p:txBody>
      </p:sp>
      <p:sp>
        <p:nvSpPr>
          <p:cNvPr id="346" name="Shape 346"/>
          <p:cNvSpPr/>
          <p:nvPr>
            <p:ph type="body" idx="1"/>
          </p:nvPr>
        </p:nvSpPr>
        <p:spPr>
          <a:xfrm>
            <a:off x="457200" y="1844824"/>
            <a:ext cx="8579296" cy="428134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I don’t eat toast every morning.  </a:t>
            </a:r>
            <a:r>
              <a:rPr>
                <a:solidFill>
                  <a:schemeClr val="accent1"/>
                </a:solidFill>
              </a:rPr>
              <a:t>PREESENS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Leo didn’t eat chicken and rice for lunch. </a:t>
            </a:r>
            <a:r>
              <a:rPr>
                <a:solidFill>
                  <a:schemeClr val="accent1"/>
                </a:solidFill>
              </a:rPr>
              <a:t>IMPERFEKTI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We haven’t eaten at a restaurant today. </a:t>
            </a:r>
            <a:r>
              <a:rPr>
                <a:solidFill>
                  <a:schemeClr val="accent1"/>
                </a:solidFill>
              </a:rPr>
              <a:t>PERFEKTI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Caleb hadn’t eaten too much chocolate. </a:t>
            </a:r>
            <a:r>
              <a:rPr>
                <a:solidFill>
                  <a:schemeClr val="accent1"/>
                </a:solidFill>
              </a:rPr>
              <a:t>PLUSK. PERF.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Tomorrow I won’t eat only vegetables. </a:t>
            </a:r>
            <a:r>
              <a:rPr>
                <a:solidFill>
                  <a:schemeClr val="accent1"/>
                </a:solidFill>
              </a:rPr>
              <a:t>FUTUURI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46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type="title"/>
          </p:nvPr>
        </p:nvSpPr>
        <p:spPr>
          <a:xfrm>
            <a:off x="467543" y="332656"/>
            <a:ext cx="8424938" cy="79208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Kielteinen muoto</a:t>
            </a:r>
          </a:p>
        </p:txBody>
      </p:sp>
      <p:sp>
        <p:nvSpPr>
          <p:cNvPr id="349" name="Shape 349"/>
          <p:cNvSpPr/>
          <p:nvPr>
            <p:ph type="body" idx="1"/>
          </p:nvPr>
        </p:nvSpPr>
        <p:spPr>
          <a:xfrm>
            <a:off x="395536" y="1052735"/>
            <a:ext cx="8435280" cy="554461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>
                <a:solidFill>
                  <a:srgbClr val="000000"/>
                </a:solidFill>
              </a:defRPr>
            </a:pPr>
            <a:r>
              <a:t>Preesensissä ja imperfektissä </a:t>
            </a:r>
          </a:p>
          <a:p>
            <a:pPr marL="0" indent="0"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    DON’T / DOESN’T /DIDN’T </a:t>
            </a:r>
            <a:r>
              <a:rPr b="0"/>
              <a:t>+ verbin </a:t>
            </a:r>
            <a:r>
              <a:t>perusmuoto</a:t>
            </a:r>
          </a:p>
          <a:p>
            <a:pPr lvl="1" marL="0" indent="571500"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  <a:r>
              <a:t>I </a:t>
            </a:r>
            <a:r>
              <a:rPr b="1"/>
              <a:t>don’t eat </a:t>
            </a:r>
            <a:r>
              <a:t>toast every morning.  </a:t>
            </a:r>
            <a:r>
              <a:rPr>
                <a:solidFill>
                  <a:schemeClr val="accent1"/>
                </a:solidFill>
              </a:rPr>
              <a:t>PREESENS</a:t>
            </a:r>
          </a:p>
          <a:p>
            <a:pPr lvl="1" marL="0" indent="571500"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  <a:r>
              <a:t>Leo </a:t>
            </a:r>
            <a:r>
              <a:rPr b="1"/>
              <a:t>didn’t eat </a:t>
            </a:r>
            <a:r>
              <a:t>chicken and rice for lunch. </a:t>
            </a:r>
            <a:r>
              <a:rPr>
                <a:solidFill>
                  <a:schemeClr val="accent1"/>
                </a:solidFill>
              </a:rPr>
              <a:t>IMPERFEKTI</a:t>
            </a:r>
          </a:p>
          <a:p>
            <a:pPr marL="0" indent="0">
              <a:lnSpc>
                <a:spcPct val="120000"/>
              </a:lnSpc>
              <a:buSzTx/>
              <a:buNone/>
              <a:defRPr sz="2800">
                <a:solidFill>
                  <a:srgbClr val="000000"/>
                </a:solidFill>
              </a:defRPr>
            </a:pPr>
          </a:p>
          <a:p>
            <a:pPr>
              <a:lnSpc>
                <a:spcPct val="120000"/>
              </a:lnSpc>
              <a:spcBef>
                <a:spcPts val="600"/>
              </a:spcBef>
              <a:defRPr sz="2800">
                <a:solidFill>
                  <a:srgbClr val="000000"/>
                </a:solidFill>
              </a:defRPr>
            </a:pPr>
            <a:r>
              <a:t>Muissa aikamuodoissa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    lisätään apuverbiin NOT / -N’T</a:t>
            </a:r>
          </a:p>
          <a:p>
            <a:pPr lvl="1" marL="0" indent="571500"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  <a:r>
              <a:t>We </a:t>
            </a:r>
            <a:r>
              <a:rPr b="1"/>
              <a:t>haven’t eaten </a:t>
            </a:r>
            <a:r>
              <a:t>at a restaurant today. </a:t>
            </a:r>
            <a:r>
              <a:rPr>
                <a:solidFill>
                  <a:schemeClr val="accent1"/>
                </a:solidFill>
              </a:rPr>
              <a:t>PERFEKTI</a:t>
            </a:r>
          </a:p>
          <a:p>
            <a:pPr lvl="1" marL="0" indent="571500"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  <a:r>
              <a:t>Caleb </a:t>
            </a:r>
            <a:r>
              <a:rPr b="1"/>
              <a:t>hadn’t eaten </a:t>
            </a:r>
            <a:r>
              <a:t>too much chocolate. </a:t>
            </a:r>
            <a:r>
              <a:rPr>
                <a:solidFill>
                  <a:schemeClr val="accent1"/>
                </a:solidFill>
              </a:rPr>
              <a:t>PLUSK. PERF.</a:t>
            </a:r>
          </a:p>
          <a:p>
            <a:pPr lvl="1" marL="0" indent="571500"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  <a:r>
              <a:t>Tomorrow I </a:t>
            </a:r>
            <a:r>
              <a:rPr b="1"/>
              <a:t>won’t eat </a:t>
            </a:r>
            <a:r>
              <a:t>only vegetables. </a:t>
            </a:r>
            <a:r>
              <a:rPr>
                <a:solidFill>
                  <a:schemeClr val="accent1"/>
                </a:solidFill>
              </a:rPr>
              <a:t>FUTUURI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9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type="title"/>
          </p:nvPr>
        </p:nvSpPr>
        <p:spPr>
          <a:xfrm>
            <a:off x="467543" y="332656"/>
            <a:ext cx="8229601" cy="79208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Kielteinen muoto</a:t>
            </a:r>
          </a:p>
        </p:txBody>
      </p:sp>
      <p:sp>
        <p:nvSpPr>
          <p:cNvPr id="352" name="Shape 352"/>
          <p:cNvSpPr/>
          <p:nvPr>
            <p:ph type="body" sz="half" idx="1"/>
          </p:nvPr>
        </p:nvSpPr>
        <p:spPr>
          <a:xfrm>
            <a:off x="395535" y="1556791"/>
            <a:ext cx="4536506" cy="428134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/>
            </a:pPr>
            <a:r>
              <a:t>eat</a:t>
            </a:r>
          </a:p>
          <a:p>
            <a:pPr marL="0" indent="0"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don’t eat / doesn’t eat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didn’t eat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haven’t eaten / hasn’t eaten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hadn’t eaten 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won’t eat 	</a:t>
            </a:r>
          </a:p>
        </p:txBody>
      </p:sp>
      <p:sp>
        <p:nvSpPr>
          <p:cNvPr id="353" name="Shape 353"/>
          <p:cNvSpPr/>
          <p:nvPr/>
        </p:nvSpPr>
        <p:spPr>
          <a:xfrm>
            <a:off x="5096743" y="1268759"/>
            <a:ext cx="3600401" cy="428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2800">
                <a:solidFill>
                  <a:schemeClr val="accent1"/>
                </a:solidFill>
              </a:defRPr>
            </a:pPr>
          </a:p>
          <a:p>
            <a:pPr>
              <a:lnSpc>
                <a:spcPct val="150000"/>
              </a:lnSpc>
              <a:defRPr b="1" sz="2800">
                <a:solidFill>
                  <a:schemeClr val="accent1"/>
                </a:solidFill>
              </a:defRPr>
            </a:pPr>
            <a:r>
              <a:t>PREESENS</a:t>
            </a:r>
          </a:p>
          <a:p>
            <a:pPr>
              <a:lnSpc>
                <a:spcPct val="150000"/>
              </a:lnSpc>
              <a:defRPr b="1" sz="2800">
                <a:solidFill>
                  <a:schemeClr val="accent1"/>
                </a:solidFill>
              </a:defRPr>
            </a:pPr>
            <a:r>
              <a:t>IMPERFEKTI</a:t>
            </a:r>
          </a:p>
          <a:p>
            <a:pPr>
              <a:lnSpc>
                <a:spcPct val="150000"/>
              </a:lnSpc>
              <a:defRPr b="1" sz="2800">
                <a:solidFill>
                  <a:schemeClr val="accent1"/>
                </a:solidFill>
              </a:defRPr>
            </a:pPr>
            <a:r>
              <a:t>PERFEKTI</a:t>
            </a:r>
          </a:p>
          <a:p>
            <a:pPr>
              <a:lnSpc>
                <a:spcPct val="150000"/>
              </a:lnSpc>
              <a:defRPr b="1" sz="2800">
                <a:solidFill>
                  <a:schemeClr val="accent1"/>
                </a:solidFill>
              </a:defRPr>
            </a:pPr>
            <a:r>
              <a:t>PLUSKVAMPERFEKTI</a:t>
            </a:r>
          </a:p>
          <a:p>
            <a:pPr>
              <a:lnSpc>
                <a:spcPct val="150000"/>
              </a:lnSpc>
              <a:defRPr b="1" sz="2800">
                <a:solidFill>
                  <a:schemeClr val="accent1"/>
                </a:solidFill>
              </a:defRPr>
            </a:pPr>
            <a:r>
              <a:t>FUTUURI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type="title"/>
          </p:nvPr>
        </p:nvSpPr>
        <p:spPr>
          <a:xfrm>
            <a:off x="467543" y="332656"/>
            <a:ext cx="8229601" cy="792088"/>
          </a:xfrm>
          <a:prstGeom prst="rect">
            <a:avLst/>
          </a:prstGeom>
        </p:spPr>
        <p:txBody>
          <a:bodyPr/>
          <a:lstStyle>
            <a:lvl1pPr defTabSz="859536">
              <a:defRPr sz="3759"/>
            </a:lvl1pPr>
          </a:lstStyle>
          <a:p>
            <a:pPr/>
            <a:r>
              <a:t>Muistathan BE-verbin kieltomuodot?</a:t>
            </a:r>
          </a:p>
        </p:txBody>
      </p:sp>
      <p:sp>
        <p:nvSpPr>
          <p:cNvPr id="356" name="Shape 356"/>
          <p:cNvSpPr/>
          <p:nvPr>
            <p:ph type="body" idx="1"/>
          </p:nvPr>
        </p:nvSpPr>
        <p:spPr>
          <a:xfrm>
            <a:off x="457200" y="1844824"/>
            <a:ext cx="8579296" cy="428134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am not / aren’t / isn’t</a:t>
            </a:r>
            <a:r>
              <a:rPr b="0"/>
              <a:t>		</a:t>
            </a:r>
            <a:r>
              <a:rPr b="0">
                <a:solidFill>
                  <a:schemeClr val="accent1"/>
                </a:solidFill>
              </a:rPr>
              <a:t>PREESENS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wasn’t / weren’t</a:t>
            </a:r>
            <a:r>
              <a:rPr b="0"/>
              <a:t>			</a:t>
            </a:r>
            <a:r>
              <a:rPr b="0">
                <a:solidFill>
                  <a:schemeClr val="accent1"/>
                </a:solidFill>
              </a:rPr>
              <a:t>IMPERFEKTI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haven’t been / hasn’t been</a:t>
            </a:r>
            <a:r>
              <a:rPr b="0"/>
              <a:t>	</a:t>
            </a:r>
            <a:r>
              <a:rPr b="0">
                <a:solidFill>
                  <a:schemeClr val="accent1"/>
                </a:solidFill>
              </a:rPr>
              <a:t>PERFEKTI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hadn’t been	</a:t>
            </a:r>
            <a:r>
              <a:rPr b="0"/>
              <a:t>			</a:t>
            </a:r>
            <a:r>
              <a:rPr b="0">
                <a:solidFill>
                  <a:schemeClr val="accent1"/>
                </a:solidFill>
              </a:rPr>
              <a:t>PLUSKVAMPERFEKTI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won’t be</a:t>
            </a:r>
            <a:r>
              <a:rPr i="1"/>
              <a:t>				</a:t>
            </a:r>
            <a:r>
              <a:rPr b="0">
                <a:solidFill>
                  <a:schemeClr val="accent1"/>
                </a:solidFill>
              </a:rPr>
              <a:t>FUTUURI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type="title"/>
          </p:nvPr>
        </p:nvSpPr>
        <p:spPr>
          <a:xfrm>
            <a:off x="467543" y="476672"/>
            <a:ext cx="8229601" cy="648073"/>
          </a:xfrm>
          <a:prstGeom prst="rect">
            <a:avLst/>
          </a:prstGeom>
        </p:spPr>
        <p:txBody>
          <a:bodyPr/>
          <a:lstStyle/>
          <a:p>
            <a:pPr defTabSz="365760">
              <a:lnSpc>
                <a:spcPct val="90000"/>
              </a:lnSpc>
              <a:defRPr sz="1600"/>
            </a:pPr>
            <a:br/>
            <a:r>
              <a:t>Activate</a:t>
            </a:r>
            <a:br/>
          </a:p>
        </p:txBody>
      </p:sp>
      <p:sp>
        <p:nvSpPr>
          <p:cNvPr id="359" name="Shape 359"/>
          <p:cNvSpPr/>
          <p:nvPr>
            <p:ph type="body" idx="1"/>
          </p:nvPr>
        </p:nvSpPr>
        <p:spPr>
          <a:xfrm>
            <a:off x="333871" y="1340767"/>
            <a:ext cx="8496946" cy="475252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Muuta lauseet kielteisiksi.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1. Mark works on Saturdays and Sundays.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Mark </a:t>
            </a:r>
            <a:r>
              <a:rPr b="1"/>
              <a:t>doesn’t work </a:t>
            </a:r>
            <a:r>
              <a:t>on Saturdays and 	Sundays.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2. Leo worked late yesterday evening.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Leo </a:t>
            </a:r>
            <a:r>
              <a:rPr b="1"/>
              <a:t>didn’t work </a:t>
            </a:r>
            <a:r>
              <a:t>late yesterday evening.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3. My Mom has worked here for eight years.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My Mom </a:t>
            </a:r>
            <a:r>
              <a:rPr b="1"/>
              <a:t>hasn’t worked </a:t>
            </a:r>
            <a:r>
              <a:t>here for eight years.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9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type="body" idx="1"/>
          </p:nvPr>
        </p:nvSpPr>
        <p:spPr>
          <a:xfrm>
            <a:off x="539551" y="980727"/>
            <a:ext cx="8496946" cy="482453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4. Some of us had worked hard before.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Some of us </a:t>
            </a:r>
            <a:r>
              <a:rPr b="1"/>
              <a:t>hadn’t worked </a:t>
            </a:r>
            <a:r>
              <a:t>hard before.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5. Next year Andrew and I will work together.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Next year Andrew and I </a:t>
            </a:r>
            <a:r>
              <a:rPr b="1"/>
              <a:t>won’t work </a:t>
            </a:r>
            <a:r>
              <a:t>together.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6. It is difficult to work together with someone.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It</a:t>
            </a:r>
            <a:r>
              <a:rPr b="1"/>
              <a:t> isn’t </a:t>
            </a:r>
            <a:r>
              <a:t>difficult to work together with someone.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body" idx="1"/>
          </p:nvPr>
        </p:nvSpPr>
        <p:spPr>
          <a:xfrm>
            <a:off x="0" y="620689"/>
            <a:ext cx="9324530" cy="41764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b="1" sz="4000"/>
            </a:lvl1pPr>
          </a:lstStyle>
          <a:p>
            <a:pPr/>
            <a:r>
              <a:t>Mikä muutos SPOTPAAn on mahdollinen?</a:t>
            </a:r>
          </a:p>
        </p:txBody>
      </p:sp>
      <p:graphicFrame>
        <p:nvGraphicFramePr>
          <p:cNvPr id="191" name="Table 191"/>
          <p:cNvGraphicFramePr/>
          <p:nvPr/>
        </p:nvGraphicFramePr>
        <p:xfrm>
          <a:off x="395536" y="1340766"/>
          <a:ext cx="8280876" cy="3528426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1440150"/>
                <a:gridCol w="1152125"/>
                <a:gridCol w="1008100"/>
                <a:gridCol w="1723725"/>
                <a:gridCol w="1604525"/>
                <a:gridCol w="1352250"/>
              </a:tblGrid>
              <a:tr h="71765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/>
                        <a:t>Yesterday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F4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Sam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5E8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wrote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DF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 new song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at school.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9D3D6"/>
                    </a:solidFill>
                  </a:tcPr>
                </a:tc>
              </a:tr>
              <a:tr h="717650">
                <a:tc>
                  <a:txBody>
                    <a:bodyPr/>
                    <a:lstStyle/>
                    <a:p>
                      <a:pPr algn="l">
                        <a:defRPr b="0" sz="2200">
                          <a:solidFill>
                            <a:srgbClr val="000000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F4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He 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5E8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played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DF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all the chords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perfectly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on stage.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9D3D6"/>
                    </a:solidFill>
                  </a:tcPr>
                </a:tc>
              </a:tr>
              <a:tr h="115620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/>
                        <a:t>In the evenings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F4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Sophie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5E8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reads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DF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sci-fi novels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online.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9D3D6"/>
                    </a:solidFill>
                  </a:tcPr>
                </a:tc>
              </a:tr>
              <a:tr h="936925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/>
                        <a:t>On Saturdays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F4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my kid brother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5E8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does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DF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his chores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lazily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at home.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9D3D6"/>
                    </a:solidFill>
                  </a:tcPr>
                </a:tc>
              </a:tr>
            </a:tbl>
          </a:graphicData>
        </a:graphic>
      </p:graphicFrame>
      <p:grpSp>
        <p:nvGrpSpPr>
          <p:cNvPr id="194" name="Group 194"/>
          <p:cNvGrpSpPr/>
          <p:nvPr/>
        </p:nvGrpSpPr>
        <p:grpSpPr>
          <a:xfrm>
            <a:off x="2195734" y="4941166"/>
            <a:ext cx="544707" cy="461666"/>
            <a:chOff x="0" y="0"/>
            <a:chExt cx="544705" cy="461664"/>
          </a:xfrm>
        </p:grpSpPr>
        <p:sp>
          <p:nvSpPr>
            <p:cNvPr id="192" name="Shape 192"/>
            <p:cNvSpPr/>
            <p:nvPr/>
          </p:nvSpPr>
          <p:spPr>
            <a:xfrm>
              <a:off x="0" y="-1"/>
              <a:ext cx="544706" cy="461666"/>
            </a:xfrm>
            <a:prstGeom prst="rect">
              <a:avLst/>
            </a:prstGeom>
            <a:solidFill>
              <a:srgbClr val="B5E8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</a:p>
          </p:txBody>
        </p:sp>
        <p:sp>
          <p:nvSpPr>
            <p:cNvPr id="193" name="Shape 193"/>
            <p:cNvSpPr/>
            <p:nvPr/>
          </p:nvSpPr>
          <p:spPr>
            <a:xfrm>
              <a:off x="0" y="-1"/>
              <a:ext cx="544706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400"/>
              </a:lvl1pPr>
            </a:lstStyle>
            <a:p>
              <a:pPr/>
              <a:r>
                <a:t>S</a:t>
              </a:r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4572000" y="4941166"/>
            <a:ext cx="544706" cy="461666"/>
            <a:chOff x="0" y="0"/>
            <a:chExt cx="544705" cy="461664"/>
          </a:xfrm>
        </p:grpSpPr>
        <p:sp>
          <p:nvSpPr>
            <p:cNvPr id="195" name="Shape 195"/>
            <p:cNvSpPr/>
            <p:nvPr/>
          </p:nvSpPr>
          <p:spPr>
            <a:xfrm>
              <a:off x="0" y="-1"/>
              <a:ext cx="544706" cy="461666"/>
            </a:xfrm>
            <a:prstGeom prst="rect">
              <a:avLst/>
            </a:prstGeom>
            <a:solidFill>
              <a:srgbClr val="D6D8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</a:p>
          </p:txBody>
        </p:sp>
        <p:sp>
          <p:nvSpPr>
            <p:cNvPr id="196" name="Shape 196"/>
            <p:cNvSpPr/>
            <p:nvPr/>
          </p:nvSpPr>
          <p:spPr>
            <a:xfrm>
              <a:off x="0" y="-1"/>
              <a:ext cx="544706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400"/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827583" y="4941166"/>
            <a:ext cx="544707" cy="461666"/>
            <a:chOff x="0" y="0"/>
            <a:chExt cx="544705" cy="461664"/>
          </a:xfrm>
        </p:grpSpPr>
        <p:sp>
          <p:nvSpPr>
            <p:cNvPr id="198" name="Shape 198"/>
            <p:cNvSpPr/>
            <p:nvPr/>
          </p:nvSpPr>
          <p:spPr>
            <a:xfrm>
              <a:off x="0" y="-1"/>
              <a:ext cx="544706" cy="461666"/>
            </a:xfrm>
            <a:prstGeom prst="rect">
              <a:avLst/>
            </a:prstGeom>
            <a:solidFill>
              <a:srgbClr val="EDF4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</a:p>
          </p:txBody>
        </p:sp>
        <p:sp>
          <p:nvSpPr>
            <p:cNvPr id="199" name="Shape 199"/>
            <p:cNvSpPr/>
            <p:nvPr/>
          </p:nvSpPr>
          <p:spPr>
            <a:xfrm>
              <a:off x="0" y="-1"/>
              <a:ext cx="544706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400"/>
              </a:lvl1pPr>
            </a:lstStyle>
            <a:p>
              <a:pPr/>
              <a:r>
                <a:t>A</a:t>
              </a:r>
            </a:p>
          </p:txBody>
        </p:sp>
      </p:grpSp>
      <p:sp>
        <p:nvSpPr>
          <p:cNvPr id="201" name="Shape 201"/>
          <p:cNvSpPr/>
          <p:nvPr/>
        </p:nvSpPr>
        <p:spPr>
          <a:xfrm>
            <a:off x="827583" y="5589239"/>
            <a:ext cx="741682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/>
            </a:pPr>
            <a:r>
              <a:t>Lauseen voi aloittaa myös </a:t>
            </a:r>
            <a:r>
              <a:rPr>
                <a:solidFill>
                  <a:schemeClr val="accent1"/>
                </a:solidFill>
              </a:rPr>
              <a:t>ajan määreellä</a:t>
            </a:r>
            <a:r>
              <a:t>.</a:t>
            </a:r>
          </a:p>
        </p:txBody>
      </p:sp>
      <p:grpSp>
        <p:nvGrpSpPr>
          <p:cNvPr id="204" name="Group 204"/>
          <p:cNvGrpSpPr/>
          <p:nvPr/>
        </p:nvGrpSpPr>
        <p:grpSpPr>
          <a:xfrm>
            <a:off x="3275855" y="4941166"/>
            <a:ext cx="432047" cy="461666"/>
            <a:chOff x="0" y="0"/>
            <a:chExt cx="432046" cy="461664"/>
          </a:xfrm>
        </p:grpSpPr>
        <p:sp>
          <p:nvSpPr>
            <p:cNvPr id="202" name="Shape 202"/>
            <p:cNvSpPr/>
            <p:nvPr/>
          </p:nvSpPr>
          <p:spPr>
            <a:xfrm>
              <a:off x="-1" y="-1"/>
              <a:ext cx="432048" cy="461666"/>
            </a:xfrm>
            <a:prstGeom prst="rect">
              <a:avLst/>
            </a:prstGeom>
            <a:solidFill>
              <a:srgbClr val="FBDFD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</a:p>
          </p:txBody>
        </p:sp>
        <p:sp>
          <p:nvSpPr>
            <p:cNvPr id="203" name="Shape 203"/>
            <p:cNvSpPr/>
            <p:nvPr/>
          </p:nvSpPr>
          <p:spPr>
            <a:xfrm>
              <a:off x="-1" y="-1"/>
              <a:ext cx="432048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400"/>
              </a:lvl1pPr>
            </a:lstStyle>
            <a:p>
              <a:pPr/>
              <a:r>
                <a:t>P</a:t>
              </a:r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6156176" y="4941166"/>
            <a:ext cx="576065" cy="461666"/>
            <a:chOff x="0" y="0"/>
            <a:chExt cx="576064" cy="461664"/>
          </a:xfrm>
        </p:grpSpPr>
        <p:sp>
          <p:nvSpPr>
            <p:cNvPr id="205" name="Shape 205"/>
            <p:cNvSpPr/>
            <p:nvPr/>
          </p:nvSpPr>
          <p:spPr>
            <a:xfrm>
              <a:off x="-1" y="-1"/>
              <a:ext cx="576066" cy="461666"/>
            </a:xfrm>
            <a:prstGeom prst="rect">
              <a:avLst/>
            </a:prstGeom>
            <a:solidFill>
              <a:srgbClr val="CC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</a:p>
          </p:txBody>
        </p:sp>
        <p:sp>
          <p:nvSpPr>
            <p:cNvPr id="206" name="Shape 206"/>
            <p:cNvSpPr/>
            <p:nvPr/>
          </p:nvSpPr>
          <p:spPr>
            <a:xfrm>
              <a:off x="-1" y="-1"/>
              <a:ext cx="576066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/>
              <a:r>
                <a:t> </a:t>
              </a:r>
              <a:r>
                <a:rPr b="1" sz="2400"/>
                <a:t>T</a:t>
              </a:r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7740352" y="4941166"/>
            <a:ext cx="504057" cy="461666"/>
            <a:chOff x="0" y="0"/>
            <a:chExt cx="504056" cy="461664"/>
          </a:xfrm>
        </p:grpSpPr>
        <p:sp>
          <p:nvSpPr>
            <p:cNvPr id="208" name="Shape 208"/>
            <p:cNvSpPr/>
            <p:nvPr/>
          </p:nvSpPr>
          <p:spPr>
            <a:xfrm>
              <a:off x="-1" y="-1"/>
              <a:ext cx="504058" cy="461666"/>
            </a:xfrm>
            <a:prstGeom prst="rect">
              <a:avLst/>
            </a:prstGeom>
            <a:solidFill>
              <a:srgbClr val="E9D3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</a:p>
          </p:txBody>
        </p:sp>
        <p:sp>
          <p:nvSpPr>
            <p:cNvPr id="209" name="Shape 209"/>
            <p:cNvSpPr/>
            <p:nvPr/>
          </p:nvSpPr>
          <p:spPr>
            <a:xfrm>
              <a:off x="-1" y="-1"/>
              <a:ext cx="504058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2400"/>
              </a:lvl1pPr>
            </a:lstStyle>
            <a:p>
              <a:pPr/>
              <a:r>
                <a:t>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1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  <p:bldP build="whole" bldLvl="1" animBg="1" rev="0" advAuto="0" spid="201" grpId="7"/>
      <p:bldP build="whole" bldLvl="1" animBg="1" rev="0" advAuto="0" spid="197" grpId="4"/>
      <p:bldP build="whole" bldLvl="1" animBg="1" rev="0" advAuto="0" spid="210" grpId="6"/>
      <p:bldP build="whole" bldLvl="1" animBg="1" rev="0" advAuto="0" spid="204" grpId="3"/>
      <p:bldP build="whole" bldLvl="1" animBg="1" rev="0" advAuto="0" spid="194" grpId="2"/>
      <p:bldP build="whole" bldLvl="1" animBg="1" rev="0" advAuto="0" spid="207" grpId="5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type="title"/>
          </p:nvPr>
        </p:nvSpPr>
        <p:spPr>
          <a:xfrm>
            <a:off x="467543" y="332656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Miten muodostetaan kysymys?</a:t>
            </a:r>
          </a:p>
        </p:txBody>
      </p:sp>
      <p:sp>
        <p:nvSpPr>
          <p:cNvPr id="364" name="Shape 364"/>
          <p:cNvSpPr/>
          <p:nvPr>
            <p:ph type="body" idx="1"/>
          </p:nvPr>
        </p:nvSpPr>
        <p:spPr>
          <a:xfrm>
            <a:off x="292696" y="1500733"/>
            <a:ext cx="8671792" cy="4281340"/>
          </a:xfrm>
          <a:prstGeom prst="rect">
            <a:avLst/>
          </a:prstGeom>
        </p:spPr>
        <p:txBody>
          <a:bodyPr/>
          <a:lstStyle/>
          <a:p>
            <a:pPr marL="0" indent="0" defTabSz="877823">
              <a:lnSpc>
                <a:spcPct val="120000"/>
              </a:lnSpc>
              <a:spcBef>
                <a:spcPts val="600"/>
              </a:spcBef>
              <a:buSzTx/>
              <a:buNone/>
              <a:defRPr sz="2688">
                <a:solidFill>
                  <a:srgbClr val="000000"/>
                </a:solidFill>
              </a:defRPr>
            </a:pPr>
            <a:r>
              <a:t>Does Jonathan watch horror movies?  	</a:t>
            </a:r>
            <a:r>
              <a:rPr>
                <a:solidFill>
                  <a:schemeClr val="accent1"/>
                </a:solidFill>
              </a:rPr>
              <a:t>PREESENS</a:t>
            </a:r>
          </a:p>
          <a:p>
            <a:pPr marL="0" indent="0" defTabSz="877823">
              <a:lnSpc>
                <a:spcPct val="120000"/>
              </a:lnSpc>
              <a:spcBef>
                <a:spcPts val="600"/>
              </a:spcBef>
              <a:buSzTx/>
              <a:buNone/>
              <a:defRPr sz="2688">
                <a:solidFill>
                  <a:srgbClr val="000000"/>
                </a:solidFill>
              </a:defRPr>
            </a:pPr>
            <a:r>
              <a:t>Did they watch the film on TV last night? 	</a:t>
            </a:r>
            <a:r>
              <a:rPr>
                <a:solidFill>
                  <a:schemeClr val="accent1"/>
                </a:solidFill>
              </a:rPr>
              <a:t>IMPERFEKTI</a:t>
            </a:r>
          </a:p>
          <a:p>
            <a:pPr marL="0" indent="0" defTabSz="877823">
              <a:lnSpc>
                <a:spcPct val="120000"/>
              </a:lnSpc>
              <a:spcBef>
                <a:spcPts val="600"/>
              </a:spcBef>
              <a:buSzTx/>
              <a:buNone/>
              <a:defRPr sz="2688">
                <a:solidFill>
                  <a:srgbClr val="000000"/>
                </a:solidFill>
              </a:defRPr>
            </a:pPr>
            <a:r>
              <a:t>Has Pauline watched you play tennis? 		</a:t>
            </a:r>
            <a:r>
              <a:rPr>
                <a:solidFill>
                  <a:schemeClr val="accent1"/>
                </a:solidFill>
              </a:rPr>
              <a:t>PERFEKTI</a:t>
            </a:r>
          </a:p>
          <a:p>
            <a:pPr marL="0" indent="0" defTabSz="877823">
              <a:lnSpc>
                <a:spcPct val="120000"/>
              </a:lnSpc>
              <a:spcBef>
                <a:spcPts val="600"/>
              </a:spcBef>
              <a:buSzTx/>
              <a:buNone/>
              <a:defRPr sz="2688">
                <a:solidFill>
                  <a:srgbClr val="000000"/>
                </a:solidFill>
              </a:defRPr>
            </a:pPr>
            <a:r>
              <a:t>Had Kim watched that soap too many times? </a:t>
            </a:r>
            <a:r>
              <a:rPr>
                <a:solidFill>
                  <a:schemeClr val="accent1"/>
                </a:solidFill>
              </a:rPr>
              <a:t>PLUSK. PERF.</a:t>
            </a:r>
          </a:p>
          <a:p>
            <a:pPr marL="0" indent="0" defTabSz="877823">
              <a:lnSpc>
                <a:spcPct val="120000"/>
              </a:lnSpc>
              <a:spcBef>
                <a:spcPts val="600"/>
              </a:spcBef>
              <a:buSzTx/>
              <a:buNone/>
              <a:defRPr sz="2688">
                <a:solidFill>
                  <a:srgbClr val="000000"/>
                </a:solidFill>
              </a:defRPr>
            </a:pPr>
            <a:r>
              <a:t>Will she watch yet another episode today? 	</a:t>
            </a:r>
            <a:r>
              <a:rPr>
                <a:solidFill>
                  <a:schemeClr val="accent1"/>
                </a:solidFill>
              </a:rPr>
              <a:t>FUTUURI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64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type="title"/>
          </p:nvPr>
        </p:nvSpPr>
        <p:spPr>
          <a:xfrm>
            <a:off x="467543" y="332656"/>
            <a:ext cx="8229601" cy="79208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Miten muodostetaan kysymys?</a:t>
            </a:r>
          </a:p>
        </p:txBody>
      </p:sp>
      <p:sp>
        <p:nvSpPr>
          <p:cNvPr id="367" name="Shape 367"/>
          <p:cNvSpPr/>
          <p:nvPr>
            <p:ph type="body" idx="1"/>
          </p:nvPr>
        </p:nvSpPr>
        <p:spPr>
          <a:xfrm>
            <a:off x="457200" y="1124743"/>
            <a:ext cx="8686800" cy="5001421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defRPr sz="2871">
                <a:solidFill>
                  <a:srgbClr val="000000"/>
                </a:solidFill>
              </a:defRPr>
            </a:pPr>
            <a:r>
              <a:t>Preesensissä ja imperfektissä </a:t>
            </a:r>
          </a:p>
          <a:p>
            <a:pPr marL="0" indent="0" defTabSz="905255">
              <a:lnSpc>
                <a:spcPct val="90000"/>
              </a:lnSpc>
              <a:spcBef>
                <a:spcPts val="600"/>
              </a:spcBef>
              <a:buSzTx/>
              <a:buNone/>
              <a:defRPr b="1" sz="2871">
                <a:solidFill>
                  <a:srgbClr val="000000"/>
                </a:solidFill>
              </a:defRPr>
            </a:pPr>
            <a:r>
              <a:t>    DON’T / DOESN’T /DIDN’T </a:t>
            </a:r>
            <a:r>
              <a:rPr b="0"/>
              <a:t>+ </a:t>
            </a:r>
            <a:r>
              <a:t>S</a:t>
            </a:r>
            <a:r>
              <a:rPr b="0"/>
              <a:t> + </a:t>
            </a:r>
            <a:r>
              <a:t>verbin perusmuoto</a:t>
            </a:r>
          </a:p>
          <a:p>
            <a:pPr lvl="1" marL="0" indent="565784" defTabSz="905255">
              <a:lnSpc>
                <a:spcPct val="108000"/>
              </a:lnSpc>
              <a:spcBef>
                <a:spcPts val="500"/>
              </a:spcBef>
              <a:buSzTx/>
              <a:buNone/>
              <a:defRPr b="1" sz="2178">
                <a:solidFill>
                  <a:srgbClr val="000000"/>
                </a:solidFill>
              </a:defRPr>
            </a:pPr>
            <a:r>
              <a:t>Does</a:t>
            </a:r>
            <a:r>
              <a:rPr b="0"/>
              <a:t> Jonathan </a:t>
            </a:r>
            <a:r>
              <a:t>watch</a:t>
            </a:r>
            <a:r>
              <a:rPr b="0"/>
              <a:t> horror movies?  </a:t>
            </a:r>
            <a:r>
              <a:rPr b="0">
                <a:solidFill>
                  <a:schemeClr val="accent1"/>
                </a:solidFill>
              </a:rPr>
              <a:t>PREESENS</a:t>
            </a:r>
            <a:endParaRPr sz="2475"/>
          </a:p>
          <a:p>
            <a:pPr lvl="1" marL="0" indent="565784" defTabSz="905255">
              <a:lnSpc>
                <a:spcPct val="108000"/>
              </a:lnSpc>
              <a:spcBef>
                <a:spcPts val="500"/>
              </a:spcBef>
              <a:buSzTx/>
              <a:buNone/>
              <a:defRPr b="1" sz="2178">
                <a:solidFill>
                  <a:srgbClr val="000000"/>
                </a:solidFill>
              </a:defRPr>
            </a:pPr>
            <a:r>
              <a:t>Did</a:t>
            </a:r>
            <a:r>
              <a:rPr b="0"/>
              <a:t> they </a:t>
            </a:r>
            <a:r>
              <a:t>watch</a:t>
            </a:r>
            <a:r>
              <a:rPr b="0"/>
              <a:t> the film on TV last night? </a:t>
            </a:r>
            <a:r>
              <a:rPr b="0">
                <a:solidFill>
                  <a:schemeClr val="accent1"/>
                </a:solidFill>
              </a:rPr>
              <a:t>IMPERFEKTI</a:t>
            </a:r>
            <a:endParaRPr sz="2475"/>
          </a:p>
          <a:p>
            <a:pPr marL="0" indent="0" defTabSz="905255">
              <a:lnSpc>
                <a:spcPct val="90000"/>
              </a:lnSpc>
              <a:spcBef>
                <a:spcPts val="600"/>
              </a:spcBef>
              <a:buSzTx/>
              <a:buNone/>
              <a:defRPr b="1" sz="2871">
                <a:solidFill>
                  <a:srgbClr val="000000"/>
                </a:solidFill>
              </a:defRPr>
            </a:pPr>
          </a:p>
          <a:p>
            <a:pPr marL="339470" indent="-339470" defTabSz="905255">
              <a:lnSpc>
                <a:spcPct val="81000"/>
              </a:lnSpc>
              <a:defRPr sz="2970">
                <a:solidFill>
                  <a:srgbClr val="000000"/>
                </a:solidFill>
              </a:defRPr>
            </a:pPr>
            <a:r>
              <a:t>Muissa aikamuodoissa </a:t>
            </a:r>
            <a:endParaRPr sz="2871"/>
          </a:p>
          <a:p>
            <a:pPr marL="0" indent="0" defTabSz="905255">
              <a:lnSpc>
                <a:spcPct val="81000"/>
              </a:lnSpc>
              <a:buSzTx/>
              <a:buNone/>
              <a:defRPr b="1" sz="2970">
                <a:solidFill>
                  <a:srgbClr val="000000"/>
                </a:solidFill>
              </a:defRPr>
            </a:pPr>
            <a:r>
              <a:t>    APUVERBI sijoitetaan SUBJEKTIN eteen</a:t>
            </a:r>
            <a:endParaRPr sz="2871"/>
          </a:p>
          <a:p>
            <a:pPr lvl="1" marL="0" indent="565784" defTabSz="905255">
              <a:lnSpc>
                <a:spcPct val="108000"/>
              </a:lnSpc>
              <a:spcBef>
                <a:spcPts val="500"/>
              </a:spcBef>
              <a:buSzTx/>
              <a:buNone/>
              <a:defRPr b="1" sz="2178">
                <a:solidFill>
                  <a:srgbClr val="000000"/>
                </a:solidFill>
              </a:defRPr>
            </a:pPr>
            <a:r>
              <a:t>Has</a:t>
            </a:r>
            <a:r>
              <a:rPr b="0"/>
              <a:t> Pauline </a:t>
            </a:r>
            <a:r>
              <a:t>watched</a:t>
            </a:r>
            <a:r>
              <a:rPr b="0"/>
              <a:t> you play tennis? </a:t>
            </a:r>
            <a:r>
              <a:rPr b="0">
                <a:solidFill>
                  <a:schemeClr val="accent1"/>
                </a:solidFill>
              </a:rPr>
              <a:t>PERFEKTI</a:t>
            </a:r>
            <a:endParaRPr sz="2475"/>
          </a:p>
          <a:p>
            <a:pPr lvl="1" marL="0" indent="565784" defTabSz="905255">
              <a:lnSpc>
                <a:spcPct val="108000"/>
              </a:lnSpc>
              <a:spcBef>
                <a:spcPts val="500"/>
              </a:spcBef>
              <a:buSzTx/>
              <a:buNone/>
              <a:defRPr b="1" sz="2178">
                <a:solidFill>
                  <a:srgbClr val="000000"/>
                </a:solidFill>
              </a:defRPr>
            </a:pPr>
            <a:r>
              <a:t>Had</a:t>
            </a:r>
            <a:r>
              <a:rPr b="0"/>
              <a:t> Kim </a:t>
            </a:r>
            <a:r>
              <a:t>watched</a:t>
            </a:r>
            <a:r>
              <a:rPr b="0"/>
              <a:t> that soap opera too many times? </a:t>
            </a:r>
            <a:r>
              <a:rPr b="0">
                <a:solidFill>
                  <a:schemeClr val="accent1"/>
                </a:solidFill>
              </a:rPr>
              <a:t>PLUSK.PERF.</a:t>
            </a:r>
            <a:endParaRPr sz="2475"/>
          </a:p>
          <a:p>
            <a:pPr lvl="1" marL="0" indent="565784" defTabSz="905255">
              <a:lnSpc>
                <a:spcPct val="108000"/>
              </a:lnSpc>
              <a:spcBef>
                <a:spcPts val="500"/>
              </a:spcBef>
              <a:buSzTx/>
              <a:buNone/>
              <a:defRPr b="1" sz="2178">
                <a:solidFill>
                  <a:srgbClr val="000000"/>
                </a:solidFill>
              </a:defRPr>
            </a:pPr>
            <a:r>
              <a:t>Will</a:t>
            </a:r>
            <a:r>
              <a:rPr b="0"/>
              <a:t> she </a:t>
            </a:r>
            <a:r>
              <a:t>watch</a:t>
            </a:r>
            <a:r>
              <a:rPr b="0"/>
              <a:t> yet another episode today? </a:t>
            </a:r>
            <a:r>
              <a:rPr b="0">
                <a:solidFill>
                  <a:schemeClr val="accent1"/>
                </a:solidFill>
              </a:rPr>
              <a:t>FUTUURI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7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type="title"/>
          </p:nvPr>
        </p:nvSpPr>
        <p:spPr>
          <a:xfrm>
            <a:off x="467543" y="332656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Miten muodostetaan kysymys?</a:t>
            </a:r>
          </a:p>
        </p:txBody>
      </p:sp>
      <p:sp>
        <p:nvSpPr>
          <p:cNvPr id="370" name="Shape 370"/>
          <p:cNvSpPr/>
          <p:nvPr>
            <p:ph type="body" idx="1"/>
          </p:nvPr>
        </p:nvSpPr>
        <p:spPr>
          <a:xfrm>
            <a:off x="457200" y="1844824"/>
            <a:ext cx="8579296" cy="428134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Does</a:t>
            </a:r>
            <a:r>
              <a:rPr b="0"/>
              <a:t> Jonathan </a:t>
            </a:r>
            <a:r>
              <a:t>watch</a:t>
            </a:r>
            <a:r>
              <a:rPr b="0"/>
              <a:t> …?  	</a:t>
            </a:r>
            <a:r>
              <a:rPr b="0">
                <a:solidFill>
                  <a:schemeClr val="accent1"/>
                </a:solidFill>
              </a:rPr>
              <a:t>PREESENS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Did</a:t>
            </a:r>
            <a:r>
              <a:rPr b="0"/>
              <a:t> they </a:t>
            </a:r>
            <a:r>
              <a:t>watch</a:t>
            </a:r>
            <a:r>
              <a:rPr b="0"/>
              <a:t> … ? 		</a:t>
            </a:r>
            <a:r>
              <a:rPr b="0">
                <a:solidFill>
                  <a:schemeClr val="accent1"/>
                </a:solidFill>
              </a:rPr>
              <a:t>IMPERFEKTI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Has</a:t>
            </a:r>
            <a:r>
              <a:rPr b="0"/>
              <a:t> Pauline </a:t>
            </a:r>
            <a:r>
              <a:t>watched</a:t>
            </a:r>
            <a:r>
              <a:rPr b="0"/>
              <a:t> … ? 	</a:t>
            </a:r>
            <a:r>
              <a:rPr b="0">
                <a:solidFill>
                  <a:schemeClr val="accent1"/>
                </a:solidFill>
              </a:rPr>
              <a:t>PERFEKTI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Had</a:t>
            </a:r>
            <a:r>
              <a:rPr b="0"/>
              <a:t> Kim </a:t>
            </a:r>
            <a:r>
              <a:t>watched</a:t>
            </a:r>
            <a:r>
              <a:rPr b="0"/>
              <a:t> … ? 		</a:t>
            </a:r>
            <a:r>
              <a:rPr b="0">
                <a:solidFill>
                  <a:schemeClr val="accent1"/>
                </a:solidFill>
              </a:rPr>
              <a:t>PLUSKVAMPERFEKTI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Will</a:t>
            </a:r>
            <a:r>
              <a:rPr b="0"/>
              <a:t> she </a:t>
            </a:r>
            <a:r>
              <a:t>watch</a:t>
            </a:r>
            <a:r>
              <a:rPr b="0"/>
              <a:t> … ? 		</a:t>
            </a:r>
            <a:r>
              <a:rPr b="0">
                <a:solidFill>
                  <a:schemeClr val="accent1"/>
                </a:solidFill>
              </a:rPr>
              <a:t>FUTUURI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70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type="title"/>
          </p:nvPr>
        </p:nvSpPr>
        <p:spPr>
          <a:xfrm>
            <a:off x="467543" y="404664"/>
            <a:ext cx="8229601" cy="792089"/>
          </a:xfrm>
          <a:prstGeom prst="rect">
            <a:avLst/>
          </a:prstGeom>
        </p:spPr>
        <p:txBody>
          <a:bodyPr/>
          <a:lstStyle/>
          <a:p>
            <a:pPr defTabSz="585215">
              <a:lnSpc>
                <a:spcPct val="90000"/>
              </a:lnSpc>
              <a:defRPr sz="2496"/>
            </a:pPr>
            <a:r>
              <a:t>Activate</a:t>
            </a:r>
            <a:br/>
          </a:p>
        </p:txBody>
      </p:sp>
      <p:sp>
        <p:nvSpPr>
          <p:cNvPr id="373" name="Shape 373"/>
          <p:cNvSpPr/>
          <p:nvPr>
            <p:ph type="body" idx="1"/>
          </p:nvPr>
        </p:nvSpPr>
        <p:spPr>
          <a:xfrm>
            <a:off x="153851" y="1196347"/>
            <a:ext cx="8856986" cy="475253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6000"/>
              </a:lnSpc>
              <a:spcBef>
                <a:spcPts val="600"/>
              </a:spcBef>
              <a:buSzTx/>
              <a:buNone/>
              <a:defRPr sz="2500"/>
            </a:pPr>
            <a:r>
              <a:t>Muodosta kysymyksiä. Aloita annetulla kysymyssanalla.</a:t>
            </a:r>
            <a:endParaRPr sz="2200"/>
          </a:p>
          <a:p>
            <a:pPr marL="0" indent="0">
              <a:lnSpc>
                <a:spcPct val="96000"/>
              </a:lnSpc>
              <a:spcBef>
                <a:spcPts val="500"/>
              </a:spcBef>
              <a:buSzTx/>
              <a:buNone/>
              <a:defRPr sz="3600"/>
            </a:pPr>
          </a:p>
          <a:p>
            <a:pPr marL="0" indent="0">
              <a:lnSpc>
                <a:spcPct val="96000"/>
              </a:lnSpc>
              <a:spcBef>
                <a:spcPts val="600"/>
              </a:spcBef>
              <a:buSzTx/>
              <a:buNone/>
              <a:defRPr sz="2500"/>
            </a:pPr>
            <a:r>
              <a:t>1. My Dad makes us pancakes every Friday night. (Why…?)</a:t>
            </a:r>
            <a:endParaRPr sz="2200"/>
          </a:p>
          <a:p>
            <a:pPr marL="0" indent="0">
              <a:lnSpc>
                <a:spcPct val="96000"/>
              </a:lnSpc>
              <a:spcBef>
                <a:spcPts val="600"/>
              </a:spcBef>
              <a:buSzTx/>
              <a:buNone/>
              <a:defRPr sz="2500"/>
            </a:pPr>
            <a:r>
              <a:t>	</a:t>
            </a:r>
            <a:r>
              <a:rPr>
                <a:solidFill>
                  <a:srgbClr val="000000"/>
                </a:solidFill>
              </a:rPr>
              <a:t>Why does your Dad make you pancakes every Friday night?</a:t>
            </a:r>
            <a:endParaRPr sz="2200"/>
          </a:p>
          <a:p>
            <a:pPr marL="0" indent="0">
              <a:lnSpc>
                <a:spcPct val="96000"/>
              </a:lnSpc>
              <a:spcBef>
                <a:spcPts val="600"/>
              </a:spcBef>
              <a:buSzTx/>
              <a:buNone/>
              <a:defRPr sz="2500"/>
            </a:pPr>
            <a:r>
              <a:t>2. My brother made me breakfast this morning. (Why…?	)</a:t>
            </a:r>
            <a:endParaRPr sz="2200"/>
          </a:p>
          <a:p>
            <a:pPr marL="0" indent="0">
              <a:lnSpc>
                <a:spcPct val="96000"/>
              </a:lnSpc>
              <a:spcBef>
                <a:spcPts val="600"/>
              </a:spcBef>
              <a:buSzTx/>
              <a:buNone/>
              <a:defRPr sz="2500"/>
            </a:pPr>
            <a:r>
              <a:t>	</a:t>
            </a:r>
            <a:r>
              <a:rPr>
                <a:solidFill>
                  <a:srgbClr val="000000"/>
                </a:solidFill>
              </a:rPr>
              <a:t>Why did your brother make you breakfast this morning?</a:t>
            </a:r>
            <a:endParaRPr sz="2200"/>
          </a:p>
          <a:p>
            <a:pPr marL="0" indent="0">
              <a:lnSpc>
                <a:spcPct val="96000"/>
              </a:lnSpc>
              <a:spcBef>
                <a:spcPts val="600"/>
              </a:spcBef>
              <a:buSzTx/>
              <a:buNone/>
              <a:defRPr sz="2500"/>
            </a:pPr>
            <a:r>
              <a:t>3. Mel has made her bed every morning this week. (Why…?)</a:t>
            </a:r>
            <a:endParaRPr sz="2200"/>
          </a:p>
          <a:p>
            <a:pPr marL="0" indent="0">
              <a:lnSpc>
                <a:spcPct val="96000"/>
              </a:lnSpc>
              <a:spcBef>
                <a:spcPts val="600"/>
              </a:spcBef>
              <a:buSzTx/>
              <a:buNone/>
              <a:defRPr sz="2500"/>
            </a:pPr>
            <a:r>
              <a:t>	</a:t>
            </a:r>
            <a:r>
              <a:rPr>
                <a:solidFill>
                  <a:srgbClr val="000000"/>
                </a:solidFill>
              </a:rPr>
              <a:t>Why has Mel made her bed every morning this week?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3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body" idx="1"/>
          </p:nvPr>
        </p:nvSpPr>
        <p:spPr>
          <a:xfrm>
            <a:off x="467544" y="1052735"/>
            <a:ext cx="8579296" cy="478539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sz="2800"/>
            </a:pPr>
            <a:r>
              <a:t>4. They had made the machine work so well. (How…?)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sz="2800"/>
            </a:pPr>
            <a:r>
              <a:t>	</a:t>
            </a:r>
            <a:r>
              <a:rPr>
                <a:solidFill>
                  <a:srgbClr val="000000"/>
                </a:solidFill>
              </a:rPr>
              <a:t>How had they made the machine work so well?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sz="2800"/>
            </a:pPr>
            <a:r>
              <a:t>5. I will make a speech next week. (Where…?)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sz="2800"/>
            </a:pPr>
            <a:r>
              <a:t>	</a:t>
            </a:r>
            <a:r>
              <a:rPr>
                <a:solidFill>
                  <a:srgbClr val="000000"/>
                </a:solidFill>
              </a:rPr>
              <a:t>Where will you make a speech next week?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sz="2800"/>
            </a:pPr>
            <a:r>
              <a:t>6. I am really nervous because of that. (Why…?)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sz="2800"/>
            </a:pPr>
            <a:r>
              <a:t>	</a:t>
            </a:r>
            <a:r>
              <a:rPr>
                <a:solidFill>
                  <a:srgbClr val="000000"/>
                </a:solidFill>
              </a:rPr>
              <a:t>Why are you really nervous because of that?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xfrm>
            <a:off x="529208" y="404664"/>
            <a:ext cx="8229601" cy="79208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Activate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xfrm>
            <a:off x="323527" y="1196751"/>
            <a:ext cx="9145018" cy="5112570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Translate.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1. Tapasimme toisemme kahvilassa eilen.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We met each other at a café last night / yesterday 	evening.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2. Käymme siinä kahvilassa joka viikko.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We go to that café every week. </a:t>
            </a:r>
          </a:p>
          <a:p>
            <a:pPr marL="0" indent="0">
              <a:spcBef>
                <a:spcPts val="1800"/>
              </a:spcBef>
              <a:buSzTx/>
              <a:buNone/>
              <a:defRPr sz="2800"/>
            </a:pPr>
            <a:r>
              <a:t>3. Matkustimme viime kesänä Saksaan autolautalla.</a:t>
            </a:r>
          </a:p>
          <a:p>
            <a:pPr marL="0" indent="0">
              <a:spcBef>
                <a:spcPts val="18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We travelled by ferry to Germany last 	summer. / Last 	summer we travelled…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body" idx="1"/>
          </p:nvPr>
        </p:nvSpPr>
        <p:spPr>
          <a:xfrm>
            <a:off x="323528" y="764703"/>
            <a:ext cx="9468544" cy="511257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4. Aloimme matkan varhain eräänä aamuna satamassa Helsingissä.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We started the voyage early one morning at the 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harbour in Helsinki. / Early one morning…</a:t>
            </a:r>
          </a:p>
          <a:p>
            <a:pPr marL="0" indent="0">
              <a:spcBef>
                <a:spcPts val="0"/>
              </a:spcBef>
              <a:buSzTx/>
              <a:buNone/>
              <a:defRPr sz="2800"/>
            </a:pPr>
            <a:r>
              <a:t>5. Lautta meni matkan alussa Suomenlinnan ohi hyvin </a:t>
            </a:r>
          </a:p>
          <a:p>
            <a:pPr marL="0" indent="0">
              <a:spcBef>
                <a:spcPts val="0"/>
              </a:spcBef>
              <a:buSzTx/>
              <a:buNone/>
              <a:defRPr sz="2800"/>
            </a:pPr>
            <a:r>
              <a:t>hitaasti.</a:t>
            </a:r>
          </a:p>
          <a:p>
            <a:pPr marL="0" indent="0">
              <a:buSzTx/>
              <a:buNone/>
              <a:defRPr sz="2800">
                <a:solidFill>
                  <a:srgbClr val="000000"/>
                </a:solidFill>
              </a:defRPr>
            </a:pPr>
            <a:r>
              <a:t>	The ferry went very slowly past 	Suomenlinna at the 	beginning of the voyage. / At the beginning of the 	voyage…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body" idx="1"/>
          </p:nvPr>
        </p:nvSpPr>
        <p:spPr>
          <a:xfrm>
            <a:off x="539552" y="764703"/>
            <a:ext cx="9468544" cy="511257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800"/>
            </a:pPr>
            <a:r>
              <a:t>6. Sää oli täydellinen ja aurinko paistoi koko matkan ajan   kirkkaasti.</a:t>
            </a:r>
          </a:p>
          <a:p>
            <a:pPr marL="0" indent="0">
              <a:buSzTx/>
              <a:buNone/>
              <a:defRPr sz="2800">
                <a:solidFill>
                  <a:srgbClr val="000000"/>
                </a:solidFill>
              </a:defRPr>
            </a:pPr>
            <a:r>
              <a:t>	The weather was perfect and the sun 	shone </a:t>
            </a:r>
          </a:p>
          <a:p>
            <a:pPr marL="0" indent="0">
              <a:buSzTx/>
              <a:buNone/>
              <a:defRPr sz="2800">
                <a:solidFill>
                  <a:srgbClr val="000000"/>
                </a:solidFill>
              </a:defRPr>
            </a:pPr>
            <a:r>
              <a:t>	brightly during the whole voyage/journey.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body" idx="1"/>
          </p:nvPr>
        </p:nvSpPr>
        <p:spPr>
          <a:xfrm>
            <a:off x="467543" y="620687"/>
            <a:ext cx="8229601" cy="525658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b="1" sz="4000"/>
            </a:lvl1pPr>
          </a:lstStyle>
          <a:p>
            <a:pPr/>
            <a:r>
              <a:t>Mihin järjestykseen useampi paikan tai ajan määre tulee?</a:t>
            </a:r>
          </a:p>
        </p:txBody>
      </p:sp>
      <p:graphicFrame>
        <p:nvGraphicFramePr>
          <p:cNvPr id="220" name="Table 220"/>
          <p:cNvGraphicFramePr/>
          <p:nvPr/>
        </p:nvGraphicFramePr>
        <p:xfrm>
          <a:off x="333871" y="2060848"/>
          <a:ext cx="8496946" cy="3456386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864096"/>
                <a:gridCol w="936104"/>
                <a:gridCol w="1728192"/>
                <a:gridCol w="504056"/>
                <a:gridCol w="2232248"/>
                <a:gridCol w="2232248"/>
              </a:tblGrid>
              <a:tr h="1962257">
                <a:tc>
                  <a:txBody>
                    <a:bodyPr/>
                    <a:lstStyle/>
                    <a:p>
                      <a:pPr algn="l">
                        <a:defRPr sz="2200">
                          <a:solidFill>
                            <a:srgbClr val="000000"/>
                          </a:solidFill>
                        </a:defRPr>
                      </a:pPr>
                    </a:p>
                    <a:p>
                      <a:pPr algn="l">
                        <a:defRPr sz="2200">
                          <a:solidFill>
                            <a:srgbClr val="000000"/>
                          </a:solidFill>
                        </a:defRPr>
                      </a:pPr>
                      <a:r>
                        <a:t>Sam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  <a:p>
                      <a:pPr algn="l">
                        <a:defRPr sz="2200"/>
                      </a:pPr>
                      <a:r>
                        <a:t>wrote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0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  <a:p>
                      <a:pPr algn="l">
                        <a:defRPr sz="2200"/>
                      </a:pPr>
                      <a:r>
                        <a:t>a song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2200"/>
                      </a:pPr>
                    </a:p>
                    <a:p>
                      <a:pPr algn="l">
                        <a:defRPr b="1" sz="2200"/>
                      </a:pPr>
                      <a:r>
                        <a:t>in biology class</a:t>
                      </a:r>
                    </a:p>
                    <a:p>
                      <a:pPr algn="l">
                        <a:defRPr b="1" sz="2200"/>
                      </a:pPr>
                      <a:r>
                        <a:t>at school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2200"/>
                      </a:pPr>
                    </a:p>
                    <a:p>
                      <a:pPr algn="l">
                        <a:defRPr b="1" sz="2200"/>
                      </a:pPr>
                      <a:r>
                        <a:t>just before lunch</a:t>
                      </a:r>
                    </a:p>
                    <a:p>
                      <a:pPr algn="l">
                        <a:defRPr b="1" sz="2200"/>
                      </a:pPr>
                      <a:r>
                        <a:t>yesterday morning.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F4A6"/>
                    </a:solidFill>
                  </a:tcPr>
                </a:tc>
              </a:tr>
              <a:tr h="1494128">
                <a:tc>
                  <a:txBody>
                    <a:bodyPr/>
                    <a:lstStyle/>
                    <a:p>
                      <a:pPr algn="l">
                        <a:defRPr sz="2200">
                          <a:solidFill>
                            <a:srgbClr val="000000"/>
                          </a:solidFill>
                        </a:defRPr>
                      </a:pPr>
                    </a:p>
                    <a:p>
                      <a:pPr algn="l">
                        <a:defRPr sz="2200">
                          <a:solidFill>
                            <a:srgbClr val="000000"/>
                          </a:solidFill>
                        </a:defRPr>
                      </a:pPr>
                      <a:r>
                        <a:t>He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  <a:p>
                      <a:pPr algn="l">
                        <a:defRPr sz="2200"/>
                      </a:pPr>
                      <a:r>
                        <a:t>played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0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  <a:p>
                      <a:pPr algn="l">
                        <a:defRPr sz="2200"/>
                      </a:pPr>
                      <a:r>
                        <a:t>all the chords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2200"/>
                      </a:pPr>
                    </a:p>
                    <a:p>
                      <a:pPr algn="l">
                        <a:defRPr b="1" sz="2200"/>
                      </a:pPr>
                      <a:r>
                        <a:t>on stage </a:t>
                      </a:r>
                    </a:p>
                    <a:p>
                      <a:pPr algn="l">
                        <a:defRPr b="1" sz="2200"/>
                      </a:pPr>
                      <a:r>
                        <a:t>at the town hall </a:t>
                      </a:r>
                    </a:p>
                    <a:p>
                      <a:pPr algn="l">
                        <a:defRPr b="1" sz="2200"/>
                      </a:pPr>
                      <a:r>
                        <a:t>in Porvoo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2200"/>
                      </a:pPr>
                    </a:p>
                    <a:p>
                      <a:pPr algn="l">
                        <a:defRPr b="1" sz="2200"/>
                      </a:pPr>
                      <a:r>
                        <a:t>after dinner</a:t>
                      </a:r>
                    </a:p>
                    <a:p>
                      <a:pPr algn="l">
                        <a:defRPr b="1" sz="2200"/>
                      </a:pPr>
                      <a:r>
                        <a:t>at eight </a:t>
                      </a:r>
                    </a:p>
                    <a:p>
                      <a:pPr algn="l">
                        <a:defRPr b="1" sz="2200"/>
                      </a:pPr>
                      <a:r>
                        <a:t>in the evening </a:t>
                      </a:r>
                    </a:p>
                    <a:p>
                      <a:pPr algn="l">
                        <a:defRPr b="1" sz="2200"/>
                      </a:pPr>
                      <a:r>
                        <a:t>last Friday.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F4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FF"/>
      </a:hlink>
      <a:folHlink>
        <a:srgbClr val="FF00FF"/>
      </a:folHlink>
    </a:clrScheme>
    <a:fontScheme name="Office-te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FF"/>
      </a:hlink>
      <a:folHlink>
        <a:srgbClr val="FF00FF"/>
      </a:folHlink>
    </a:clrScheme>
    <a:fontScheme name="Office-te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