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13716000" cx="24384000"/>
  <p:notesSz cx="6794500" cy="9931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17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18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19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" name="Google Shape;71;p2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20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2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22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23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p24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25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p26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27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28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29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p3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30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p3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p32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p33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p5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p8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Mukautettu asettelu">
  <p:cSld name="9_Mukautettu asettelu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b="1" sz="9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b="1" sz="6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Image Half Full">
  <p:cSld name="18_Image Half Full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/>
          <p:nvPr>
            <p:ph idx="2" type="pic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Mukautettu asettelu">
  <p:cSld name="7_Mukautettu asettelu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Half Full">
  <p:cSld name="8_Image Half Full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>
            <p:ph idx="2" type="pic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Half Full">
  <p:cSld name="14_Image Half Full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/>
          <p:nvPr>
            <p:ph idx="2" type="pic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6"/>
          <p:cNvSpPr txBox="1"/>
          <p:nvPr>
            <p:ph idx="3" type="body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/>
          <p:nvPr>
            <p:ph idx="4" type="pic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6"/>
          <p:cNvSpPr txBox="1"/>
          <p:nvPr>
            <p:ph idx="5" type="body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/>
          <p:nvPr>
            <p:ph idx="6" type="pic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6"/>
          <p:cNvSpPr txBox="1"/>
          <p:nvPr>
            <p:ph idx="7" type="body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/>
          <p:nvPr>
            <p:ph idx="8" type="pic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Image Half Full">
  <p:cSld name="22_Image Half Full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2" type="body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3" type="body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4" type="body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8" name="Google Shape;58;p7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" name="Google Shape;59;p7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" name="Google Shape;60;p7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b="0" i="0" sz="88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8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3663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1. Kreikan uskonto ja taide</a:t>
            </a:r>
            <a:br>
              <a:rPr lang="fi-FI"/>
            </a:br>
            <a:br>
              <a:rPr lang="fi-FI"/>
            </a:br>
            <a:r>
              <a:rPr lang="fi-FI"/>
              <a:t>TIETOISKU: </a:t>
            </a:r>
            <a:br>
              <a:rPr lang="fi-FI"/>
            </a:br>
            <a:r>
              <a:rPr lang="fi-FI"/>
              <a:t>KREIKAN KUVANVEISTO </a:t>
            </a:r>
            <a:br>
              <a:rPr lang="fi-FI"/>
            </a:br>
            <a:r>
              <a:rPr lang="fi-FI"/>
              <a:t>JA ARKKITEHTUURI</a:t>
            </a:r>
            <a:endParaRPr/>
          </a:p>
        </p:txBody>
      </p:sp>
      <p:sp>
        <p:nvSpPr>
          <p:cNvPr id="67" name="Google Shape;67;p8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4</a:t>
            </a:r>
            <a:endParaRPr/>
          </a:p>
        </p:txBody>
      </p:sp>
      <p:sp>
        <p:nvSpPr>
          <p:cNvPr id="68" name="Google Shape;68;p8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1621944" y="3525863"/>
            <a:ext cx="13223609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rPr lang="fi-FI" sz="5600">
                <a:solidFill>
                  <a:srgbClr val="000000"/>
                </a:solidFill>
              </a:rPr>
              <a:t>Delfoin vaununajaja (n. 478–470 eaa.)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Vaununajajan lisäksi veistosryhmään on kuulunut hevosia ja vaunut.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Patsas pystytettiin Delfoihin sisilialaisen tyrannin muistoksi. Tyranni voitti kilpa-ajot Delfoissa 478 tai 474 eaa. 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Wikimedia Commons. CC-BY-SA 3.0.</a:t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7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Klassinen kausi</a:t>
            </a:r>
            <a:br>
              <a:rPr lang="fi-FI"/>
            </a:br>
            <a:r>
              <a:rPr lang="fi-FI"/>
              <a:t>480 ̶ 330 eaa.</a:t>
            </a:r>
            <a:endParaRPr/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8773" y="0"/>
            <a:ext cx="9116688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 txBox="1"/>
          <p:nvPr>
            <p:ph idx="1" type="body"/>
          </p:nvPr>
        </p:nvSpPr>
        <p:spPr>
          <a:xfrm>
            <a:off x="1676401" y="3525863"/>
            <a:ext cx="10942861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rPr lang="fi-FI" sz="5600">
                <a:solidFill>
                  <a:srgbClr val="000000"/>
                </a:solidFill>
              </a:rPr>
              <a:t>Antikytheran nuorukainen </a:t>
            </a:r>
            <a:br>
              <a:rPr lang="fi-FI" sz="5600">
                <a:solidFill>
                  <a:srgbClr val="000000"/>
                </a:solidFill>
              </a:rPr>
            </a:br>
            <a:r>
              <a:rPr lang="fi-FI" sz="5600">
                <a:solidFill>
                  <a:srgbClr val="000000"/>
                </a:solidFill>
              </a:rPr>
              <a:t>(n. 340–330 eaa.)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Patsas esittää Parisia, </a:t>
            </a:r>
            <a:br>
              <a:rPr lang="fi-FI" sz="5600">
                <a:solidFill>
                  <a:srgbClr val="000000"/>
                </a:solidFill>
              </a:rPr>
            </a:br>
            <a:r>
              <a:rPr lang="fi-FI" sz="5600">
                <a:solidFill>
                  <a:srgbClr val="000000"/>
                </a:solidFill>
              </a:rPr>
              <a:t>Troijan kuninkaan poikaa.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Wikimedia Commons. CC-BY-SA 2.5.</a:t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1" name="Google Shape;151;p18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Klassinen kausi</a:t>
            </a:r>
            <a:br>
              <a:rPr lang="fi-FI"/>
            </a:br>
            <a:r>
              <a:rPr lang="fi-FI"/>
              <a:t>480 ̶ 330 eaa.</a:t>
            </a:r>
            <a:endParaRPr/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8584" y="0"/>
            <a:ext cx="7502176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idx="1" type="body"/>
          </p:nvPr>
        </p:nvSpPr>
        <p:spPr>
          <a:xfrm>
            <a:off x="1621944" y="3525863"/>
            <a:ext cx="11390671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rPr lang="fi-FI" sz="5600">
                <a:solidFill>
                  <a:srgbClr val="000000"/>
                </a:solidFill>
              </a:rPr>
              <a:t>Belvederen Apollo (n. 120–140 jaa.)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Patsas on roomalainen kopio. 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Edustaa antiikin kauneusihannetta.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Alkuperäisen pronssisen patsaan (n. 350–325 eaa.) tukena oli puunrunko.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Wikimedia Commons. CC-BY-SA 3.0.</a:t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9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Klassinen kausi</a:t>
            </a:r>
            <a:br>
              <a:rPr lang="fi-FI"/>
            </a:br>
            <a:r>
              <a:rPr lang="fi-FI"/>
              <a:t>480 ̶ 330 eaa.</a:t>
            </a:r>
            <a:endParaRPr/>
          </a:p>
        </p:txBody>
      </p:sp>
      <p:pic>
        <p:nvPicPr>
          <p:cNvPr id="163" name="Google Shape;163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08" l="0" r="0" t="1208"/>
          <a:stretch/>
        </p:blipFill>
        <p:spPr>
          <a:xfrm>
            <a:off x="15152688" y="0"/>
            <a:ext cx="923131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>
            <p:ph idx="1" type="body"/>
          </p:nvPr>
        </p:nvSpPr>
        <p:spPr>
          <a:xfrm>
            <a:off x="1621943" y="3525863"/>
            <a:ext cx="12639180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rPr lang="fi-FI" sz="5600">
                <a:solidFill>
                  <a:srgbClr val="000000"/>
                </a:solidFill>
              </a:rPr>
              <a:t>Myronin Kiekonheittäjä (n. 460–450 eaa.), roomalainen kopio (n. 140 jaa.)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Vartalon liike, asento ja lihakset on kuvattu tarkasti.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t/>
            </a:r>
            <a:endParaRPr b="0" i="0" sz="32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t/>
            </a:r>
            <a:endParaRPr b="0" i="0" sz="2500" u="none" strike="noStrike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fi-FI" sz="2500" u="none" strike="noStrike">
                <a:solidFill>
                  <a:schemeClr val="dk1"/>
                </a:solidFill>
              </a:rPr>
              <a:t>Kuva: </a:t>
            </a:r>
            <a:r>
              <a:rPr lang="fi-FI" sz="2500">
                <a:solidFill>
                  <a:schemeClr val="dk1"/>
                </a:solidFill>
              </a:rPr>
              <a:t>Wikimedia Commons. CC-BY-SA 4.0.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0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Klassinen kausi</a:t>
            </a:r>
            <a:br>
              <a:rPr lang="fi-FI"/>
            </a:br>
            <a:r>
              <a:rPr lang="fi-FI"/>
              <a:t>480 ̶ 330 eaa.</a:t>
            </a:r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 b="4810" l="0" r="0" t="4810"/>
          <a:stretch/>
        </p:blipFill>
        <p:spPr>
          <a:xfrm>
            <a:off x="15311719" y="1"/>
            <a:ext cx="9072281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>
            <p:ph idx="1" type="body"/>
          </p:nvPr>
        </p:nvSpPr>
        <p:spPr>
          <a:xfrm>
            <a:off x="1621943" y="3434659"/>
            <a:ext cx="7109681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rPr lang="fi-FI" sz="5600">
                <a:solidFill>
                  <a:srgbClr val="000000"/>
                </a:solidFill>
              </a:rPr>
              <a:t>Artemisionin ratsastaja </a:t>
            </a:r>
            <a:br>
              <a:rPr lang="fi-FI" sz="5600">
                <a:solidFill>
                  <a:srgbClr val="000000"/>
                </a:solidFill>
              </a:rPr>
            </a:br>
            <a:r>
              <a:rPr lang="fi-FI" sz="5600">
                <a:solidFill>
                  <a:srgbClr val="000000"/>
                </a:solidFill>
              </a:rPr>
              <a:t>(n. 140 eaa.)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5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500" u="none" strike="noStrike">
                <a:solidFill>
                  <a:srgbClr val="000000"/>
                </a:solidFill>
              </a:rPr>
              <a:t>Kuva: Wikimedia Commons. CC-BY-SA 2.5.</a:t>
            </a:r>
            <a:endParaRPr sz="2500"/>
          </a:p>
        </p:txBody>
      </p:sp>
      <p:sp>
        <p:nvSpPr>
          <p:cNvPr id="178" name="Google Shape;178;p21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1"/>
          <p:cNvSpPr txBox="1"/>
          <p:nvPr>
            <p:ph type="title"/>
          </p:nvPr>
        </p:nvSpPr>
        <p:spPr>
          <a:xfrm>
            <a:off x="1621943" y="730251"/>
            <a:ext cx="7109681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Hellenismi </a:t>
            </a:r>
            <a:br>
              <a:rPr lang="fi-FI"/>
            </a:br>
            <a:r>
              <a:rPr lang="fi-FI"/>
              <a:t>330–30 eaa.</a:t>
            </a:r>
            <a:endParaRPr/>
          </a:p>
        </p:txBody>
      </p:sp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/>
          </a:blip>
          <a:srcRect b="0" l="11747" r="11747" t="0"/>
          <a:stretch/>
        </p:blipFill>
        <p:spPr>
          <a:xfrm>
            <a:off x="10392508" y="0"/>
            <a:ext cx="1399149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>
            <p:ph idx="1" type="body"/>
          </p:nvPr>
        </p:nvSpPr>
        <p:spPr>
          <a:xfrm>
            <a:off x="1621943" y="3434659"/>
            <a:ext cx="10997318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rPr lang="fi-FI" sz="5600">
                <a:solidFill>
                  <a:srgbClr val="000000"/>
                </a:solidFill>
              </a:rPr>
              <a:t>Afrodite, Pan ja Eros (n. 100 eaa.), marmoriveistos</a:t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sz="29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5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sz="25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500" u="none" strike="noStrike">
                <a:solidFill>
                  <a:srgbClr val="000000"/>
                </a:solidFill>
              </a:rPr>
              <a:t>Kuva: </a:t>
            </a:r>
            <a:r>
              <a:rPr lang="fi-FI" sz="2500">
                <a:solidFill>
                  <a:srgbClr val="000000"/>
                </a:solidFill>
              </a:rPr>
              <a:t>Wikimedia Commons. CC-BY-SA 3.0.</a:t>
            </a:r>
            <a:endParaRPr sz="2500"/>
          </a:p>
        </p:txBody>
      </p:sp>
      <p:sp>
        <p:nvSpPr>
          <p:cNvPr id="187" name="Google Shape;187;p22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2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2"/>
          <p:cNvSpPr txBox="1"/>
          <p:nvPr>
            <p:ph type="title"/>
          </p:nvPr>
        </p:nvSpPr>
        <p:spPr>
          <a:xfrm>
            <a:off x="1621943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Hellenismi </a:t>
            </a:r>
            <a:br>
              <a:rPr lang="fi-FI"/>
            </a:br>
            <a:r>
              <a:rPr lang="fi-FI"/>
              <a:t>330–30 eaa.</a:t>
            </a:r>
            <a:endParaRPr/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2070" y="0"/>
            <a:ext cx="9161929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3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9" l="0" r="0" t="7821"/>
          <a:stretch/>
        </p:blipFill>
        <p:spPr>
          <a:xfrm>
            <a:off x="0" y="0"/>
            <a:ext cx="24384001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1621944" y="3434659"/>
            <a:ext cx="6159787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None/>
            </a:pPr>
            <a:r>
              <a:rPr lang="fi-FI" sz="5600">
                <a:solidFill>
                  <a:srgbClr val="000000"/>
                </a:solidFill>
              </a:rPr>
              <a:t>Kuoleva galatialainen (n. 230–220 eaa.), roomalainen kopio (n. 100 jaa.) </a:t>
            </a:r>
            <a:endParaRPr/>
          </a:p>
          <a:p>
            <a:pPr indent="-5016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Hellenismille tyypillistä ovat yksityiskohdat, dramaattisuus ja tunteet.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Aiheet ovat usein teatraalisia.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Wikimedia Commons. CC-BY-SA 2.5.</a:t>
            </a:r>
            <a:endParaRPr/>
          </a:p>
        </p:txBody>
      </p:sp>
      <p:sp>
        <p:nvSpPr>
          <p:cNvPr id="203" name="Google Shape;203;p24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4"/>
          <p:cNvSpPr txBox="1"/>
          <p:nvPr>
            <p:ph type="title"/>
          </p:nvPr>
        </p:nvSpPr>
        <p:spPr>
          <a:xfrm>
            <a:off x="1621943" y="730251"/>
            <a:ext cx="6906595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Hellenismi </a:t>
            </a:r>
            <a:br>
              <a:rPr lang="fi-FI"/>
            </a:br>
            <a:r>
              <a:rPr lang="fi-FI"/>
              <a:t>330–30 eaa.</a:t>
            </a:r>
            <a:endParaRPr/>
          </a:p>
        </p:txBody>
      </p:sp>
      <p:pic>
        <p:nvPicPr>
          <p:cNvPr id="206" name="Google Shape;206;p24"/>
          <p:cNvPicPr preferRelativeResize="0"/>
          <p:nvPr/>
        </p:nvPicPr>
        <p:blipFill rotWithShape="1">
          <a:blip r:embed="rId3">
            <a:alphaModFix/>
          </a:blip>
          <a:srcRect b="0" l="1911" r="1911" t="0"/>
          <a:stretch/>
        </p:blipFill>
        <p:spPr>
          <a:xfrm>
            <a:off x="9144000" y="1389186"/>
            <a:ext cx="15240000" cy="1056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>
            <p:ph idx="1" type="body"/>
          </p:nvPr>
        </p:nvSpPr>
        <p:spPr>
          <a:xfrm>
            <a:off x="1621943" y="3434659"/>
            <a:ext cx="10997318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rPr lang="fi-FI" sz="5600">
                <a:solidFill>
                  <a:srgbClr val="000000"/>
                </a:solidFill>
              </a:rPr>
              <a:t>Laokoon-ryhmä</a:t>
            </a:r>
            <a:endParaRPr/>
          </a:p>
          <a:p>
            <a:pPr indent="-3302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Laokoon liittyy Troijan sodan tarinoihin.</a:t>
            </a:r>
            <a:endParaRPr/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Patsas on roomalainen, mutta se on tehty hellenistiseen tyyliin.</a:t>
            </a:r>
            <a:endParaRPr/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Sen valmistumisvuodesta kiistellään.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t/>
            </a:r>
            <a:endParaRPr b="0" i="0" sz="25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t/>
            </a:r>
            <a:endParaRPr b="0" i="0" sz="25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t/>
            </a:r>
            <a:endParaRPr sz="25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fi-FI" sz="2500" u="none" strike="noStrike">
                <a:solidFill>
                  <a:srgbClr val="000000"/>
                </a:solidFill>
              </a:rPr>
              <a:t>Kuva: </a:t>
            </a:r>
            <a:r>
              <a:rPr lang="fi-FI" sz="2500">
                <a:solidFill>
                  <a:srgbClr val="000000"/>
                </a:solidFill>
              </a:rPr>
              <a:t>Wikimedia Commons. CC-BY-SA.</a:t>
            </a:r>
            <a:endParaRPr sz="2500"/>
          </a:p>
        </p:txBody>
      </p:sp>
      <p:sp>
        <p:nvSpPr>
          <p:cNvPr id="212" name="Google Shape;212;p25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5"/>
          <p:cNvSpPr txBox="1"/>
          <p:nvPr>
            <p:ph type="title"/>
          </p:nvPr>
        </p:nvSpPr>
        <p:spPr>
          <a:xfrm>
            <a:off x="1621943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Hellenismi </a:t>
            </a:r>
            <a:br>
              <a:rPr lang="fi-FI"/>
            </a:br>
            <a:r>
              <a:rPr lang="fi-FI"/>
              <a:t>330–30 eaa.</a:t>
            </a:r>
            <a:endParaRPr/>
          </a:p>
        </p:txBody>
      </p:sp>
      <p:pic>
        <p:nvPicPr>
          <p:cNvPr id="215" name="Google Shape;215;p25"/>
          <p:cNvPicPr preferRelativeResize="0"/>
          <p:nvPr/>
        </p:nvPicPr>
        <p:blipFill rotWithShape="1">
          <a:blip r:embed="rId3">
            <a:alphaModFix/>
          </a:blip>
          <a:srcRect b="0" l="12747" r="27739" t="20766"/>
          <a:stretch/>
        </p:blipFill>
        <p:spPr>
          <a:xfrm>
            <a:off x="12619262" y="0"/>
            <a:ext cx="11764738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3663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Kreikan arkkitehtuuri</a:t>
            </a:r>
            <a:endParaRPr/>
          </a:p>
        </p:txBody>
      </p:sp>
      <p:sp>
        <p:nvSpPr>
          <p:cNvPr id="221" name="Google Shape;221;p26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4</a:t>
            </a:r>
            <a:endParaRPr/>
          </a:p>
        </p:txBody>
      </p:sp>
      <p:sp>
        <p:nvSpPr>
          <p:cNvPr id="222" name="Google Shape;222;p26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3663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Kreikan kuvanveisto</a:t>
            </a:r>
            <a:endParaRPr/>
          </a:p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4</a:t>
            </a:r>
            <a:endParaRPr/>
          </a:p>
        </p:txBody>
      </p:sp>
      <p:sp>
        <p:nvSpPr>
          <p:cNvPr id="75" name="Google Shape;75;p9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Kreikan arkkitehtuuri</a:t>
            </a:r>
            <a:endParaRPr/>
          </a:p>
        </p:txBody>
      </p:sp>
      <p:sp>
        <p:nvSpPr>
          <p:cNvPr id="228" name="Google Shape;228;p27"/>
          <p:cNvSpPr txBox="1"/>
          <p:nvPr>
            <p:ph idx="1" type="body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57250" lvl="0" marL="108585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/>
              <a:buChar char="•"/>
            </a:pPr>
            <a:r>
              <a:rPr lang="fi-FI" sz="5600"/>
              <a:t>Päätykolmio ja pylväiköt ovat tyypillisiä.</a:t>
            </a:r>
            <a:endParaRPr/>
          </a:p>
          <a:p>
            <a:pPr indent="-857250" lvl="0" marL="108585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/>
              <a:buChar char="•"/>
            </a:pPr>
            <a:r>
              <a:rPr lang="fi-FI" sz="5600"/>
              <a:t>Vahvat pylväiköt kannattelivat kattorakenteita.</a:t>
            </a:r>
            <a:endParaRPr/>
          </a:p>
          <a:p>
            <a:pPr indent="-857250" lvl="0" marL="108585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/>
              <a:buChar char="•"/>
            </a:pPr>
            <a:r>
              <a:rPr lang="fi-FI" sz="5600"/>
              <a:t>Temppelit ja julkiset rakennukset maalattiin tai koristeltiin voimakkailla väreillä. Ajan myötä väri on kulunut pois.</a:t>
            </a:r>
            <a:endParaRPr/>
          </a:p>
          <a:p>
            <a:pPr indent="-857250" lvl="0" marL="108585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/>
              <a:buChar char="•"/>
            </a:pPr>
            <a:r>
              <a:rPr lang="fi-FI" sz="5600"/>
              <a:t>Arkkitehtuuri oli kaikissa Kreikan kaupunkivaltioissa ja koko Välimeren alueella hyvin samanlaista, sillä innovaatiot levisivät kauppa- ja vesireittien välityksellä.</a:t>
            </a:r>
            <a:endParaRPr/>
          </a:p>
        </p:txBody>
      </p:sp>
      <p:sp>
        <p:nvSpPr>
          <p:cNvPr id="229" name="Google Shape;229;p27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0" name="Google Shape;230;p27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5600"/>
              <a:t> Kreikkalaisille kaupungeille on tyypillistä korkealle rakennettu akropolis eli linnavuori.</a:t>
            </a:r>
            <a:endParaRPr/>
          </a:p>
        </p:txBody>
      </p:sp>
      <p:pic>
        <p:nvPicPr>
          <p:cNvPr id="236" name="Google Shape;236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445" r="12444" t="0"/>
          <a:stretch/>
        </p:blipFill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8" name="Google Shape;238;p28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sz="7900"/>
              <a:t>Ateenan Akropolis</a:t>
            </a:r>
            <a:endParaRPr/>
          </a:p>
        </p:txBody>
      </p:sp>
      <p:sp>
        <p:nvSpPr>
          <p:cNvPr id="239" name="Google Shape;239;p28"/>
          <p:cNvSpPr txBox="1"/>
          <p:nvPr/>
        </p:nvSpPr>
        <p:spPr>
          <a:xfrm>
            <a:off x="1506071" y="12044735"/>
            <a:ext cx="12192000" cy="438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Kuva: AdobeStock.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8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Calibri"/>
              <a:buNone/>
            </a:pPr>
            <a:r>
              <a:rPr b="0" i="0" lang="fi-FI" sz="22400" u="none" strike="noStrike">
                <a:solidFill>
                  <a:srgbClr val="000000"/>
                </a:solidFill>
              </a:rPr>
              <a:t>Kreikkalaisen temppelin piirteet:</a:t>
            </a:r>
            <a:endParaRPr/>
          </a:p>
          <a:p>
            <a:pPr indent="-1143000" lvl="0" marL="13716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96428"/>
              <a:buFont typeface="Arial"/>
              <a:buChar char="•"/>
            </a:pPr>
            <a:r>
              <a:rPr lang="fi-FI" sz="22400"/>
              <a:t>päätykolmio</a:t>
            </a:r>
            <a:endParaRPr/>
          </a:p>
          <a:p>
            <a:pPr indent="-1143000" lvl="0" marL="13716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96428"/>
              <a:buFont typeface="Arial"/>
              <a:buChar char="•"/>
            </a:pPr>
            <a:r>
              <a:rPr lang="fi-FI" sz="22400"/>
              <a:t>palkisto</a:t>
            </a:r>
            <a:endParaRPr/>
          </a:p>
          <a:p>
            <a:pPr indent="-1143000" lvl="0" marL="13716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96428"/>
              <a:buFont typeface="Arial"/>
              <a:buChar char="•"/>
            </a:pPr>
            <a:r>
              <a:rPr lang="fi-FI" sz="22400"/>
              <a:t>pylväät</a:t>
            </a:r>
            <a:endParaRPr/>
          </a:p>
          <a:p>
            <a:pPr indent="-1143000" lvl="0" marL="13716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96428"/>
              <a:buFont typeface="Arial"/>
              <a:buChar char="•"/>
            </a:pPr>
            <a:r>
              <a:rPr lang="fi-FI" sz="22400"/>
              <a:t>jalusta</a:t>
            </a:r>
            <a:endParaRPr/>
          </a:p>
          <a:p>
            <a:pPr indent="-76200" lvl="0" marL="6858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000"/>
              <a:buFont typeface="Calibri"/>
              <a:buNone/>
            </a:pPr>
            <a:r>
              <a:rPr b="0" i="0" lang="fi-FI" sz="10000" u="none" strike="noStrike">
                <a:solidFill>
                  <a:srgbClr val="000000"/>
                </a:solidFill>
              </a:rPr>
              <a:t>Kuva: AdobeStock.</a:t>
            </a:r>
            <a:endParaRPr sz="100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46" name="Google Shape;246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179" r="10179" t="0"/>
          <a:stretch/>
        </p:blipFill>
        <p:spPr>
          <a:xfrm>
            <a:off x="13441139" y="0"/>
            <a:ext cx="10942861" cy="1373991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48" name="Google Shape;248;p29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23769"/>
              <a:buFont typeface="Calibri"/>
              <a:buNone/>
            </a:pPr>
            <a:r>
              <a:rPr lang="fi-FI" sz="7900"/>
              <a:t>Parthenon, rakennettu 447−438 eaa.</a:t>
            </a:r>
            <a:endParaRPr/>
          </a:p>
        </p:txBody>
      </p:sp>
      <p:sp>
        <p:nvSpPr>
          <p:cNvPr id="249" name="Google Shape;249;p29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 txBox="1"/>
          <p:nvPr>
            <p:ph idx="1" type="body"/>
          </p:nvPr>
        </p:nvSpPr>
        <p:spPr>
          <a:xfrm>
            <a:off x="1676401" y="6355709"/>
            <a:ext cx="8401288" cy="6002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4247"/>
              <a:buFont typeface="Calibri"/>
              <a:buNone/>
            </a:pPr>
            <a:r>
              <a:rPr lang="fi-FI" sz="5600"/>
              <a:t>Pylväät on korvattu naishahmoilla.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4247"/>
              <a:buFont typeface="Calibri"/>
              <a:buNone/>
            </a:pPr>
            <a:r>
              <a:t/>
            </a:r>
            <a:endParaRPr sz="56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6216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6216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6216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6216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6216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6216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AdobeStock.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4247"/>
              <a:buFont typeface="Calibri"/>
              <a:buNone/>
            </a:pPr>
            <a:r>
              <a:t/>
            </a:r>
            <a:endParaRPr sz="5600"/>
          </a:p>
        </p:txBody>
      </p:sp>
      <p:pic>
        <p:nvPicPr>
          <p:cNvPr id="255" name="Google Shape;255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99" r="2199" t="0"/>
          <a:stretch/>
        </p:blipFill>
        <p:spPr>
          <a:xfrm>
            <a:off x="11271250" y="0"/>
            <a:ext cx="131127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57" name="Google Shape;257;p30"/>
          <p:cNvSpPr txBox="1"/>
          <p:nvPr>
            <p:ph type="title"/>
          </p:nvPr>
        </p:nvSpPr>
        <p:spPr>
          <a:xfrm>
            <a:off x="1621943" y="1357780"/>
            <a:ext cx="8401288" cy="4684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Erekhtheionin temppeli </a:t>
            </a:r>
            <a:br>
              <a:rPr lang="fi-FI"/>
            </a:br>
            <a:r>
              <a:rPr lang="fi-FI"/>
              <a:t>(421−405 eaa.), Ateenan Akropolis</a:t>
            </a:r>
            <a:br>
              <a:rPr lang="fi-FI"/>
            </a:br>
            <a:br>
              <a:rPr lang="fi-FI"/>
            </a:br>
            <a:endParaRPr/>
          </a:p>
        </p:txBody>
      </p:sp>
      <p:sp>
        <p:nvSpPr>
          <p:cNvPr id="258" name="Google Shape;258;p30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/>
          <p:nvPr>
            <p:ph idx="1" type="body"/>
          </p:nvPr>
        </p:nvSpPr>
        <p:spPr>
          <a:xfrm>
            <a:off x="1621944" y="4661326"/>
            <a:ext cx="8847004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57250" lvl="0" marL="108585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8761"/>
              <a:buFont typeface="Arial"/>
              <a:buChar char="•"/>
            </a:pPr>
            <a:r>
              <a:rPr lang="fi-FI" sz="5600"/>
              <a:t>Temppeli edustaa doorilaista tyyliä. </a:t>
            </a:r>
            <a:endParaRPr/>
          </a:p>
          <a:p>
            <a:pPr indent="-857250" lvl="0" marL="108585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8761"/>
              <a:buFont typeface="Arial"/>
              <a:buChar char="•"/>
            </a:pPr>
            <a:r>
              <a:rPr lang="fi-FI" sz="5600"/>
              <a:t>Se on yksi parhaiten säilyneistä doorilaisista temppeleistä.</a:t>
            </a:r>
            <a:endParaRPr sz="56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462"/>
              <a:buFont typeface="Calibri"/>
              <a:buNone/>
            </a:pPr>
            <a:r>
              <a:t/>
            </a:r>
            <a:endParaRPr sz="56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61"/>
              <a:buFont typeface="Calibri"/>
              <a:buNone/>
            </a:pPr>
            <a:r>
              <a:t/>
            </a:r>
            <a:endParaRPr b="0" i="0" sz="25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61"/>
              <a:buFont typeface="Calibri"/>
              <a:buNone/>
            </a:pPr>
            <a:r>
              <a:t/>
            </a:r>
            <a:endParaRPr sz="25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61"/>
              <a:buFont typeface="Calibri"/>
              <a:buNone/>
            </a:pPr>
            <a:r>
              <a:t/>
            </a:r>
            <a:endParaRPr b="0" i="0" sz="25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61"/>
              <a:buFont typeface="Calibri"/>
              <a:buNone/>
            </a:pPr>
            <a:r>
              <a:rPr b="0" i="0" lang="fi-FI" sz="2500" u="none" strike="noStrike">
                <a:solidFill>
                  <a:srgbClr val="000000"/>
                </a:solidFill>
              </a:rPr>
              <a:t>Kuva: AdobeStock.</a:t>
            </a:r>
            <a:endParaRPr sz="2500"/>
          </a:p>
        </p:txBody>
      </p:sp>
      <p:pic>
        <p:nvPicPr>
          <p:cNvPr id="264" name="Google Shape;264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26" r="1226" t="0"/>
          <a:stretch/>
        </p:blipFill>
        <p:spPr>
          <a:xfrm>
            <a:off x="11010122" y="5976"/>
            <a:ext cx="13373878" cy="1371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66" name="Google Shape;266;p31"/>
          <p:cNvSpPr txBox="1"/>
          <p:nvPr>
            <p:ph type="title"/>
          </p:nvPr>
        </p:nvSpPr>
        <p:spPr>
          <a:xfrm>
            <a:off x="1621944" y="730251"/>
            <a:ext cx="862306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23769"/>
              <a:buFont typeface="Calibri"/>
              <a:buNone/>
            </a:pPr>
            <a:r>
              <a:rPr lang="fi-FI" sz="7900"/>
              <a:t>Hefaistoksen temppeli, Ateena</a:t>
            </a:r>
            <a:br>
              <a:rPr lang="fi-FI" sz="7900"/>
            </a:br>
            <a:r>
              <a:rPr lang="fi-FI" sz="7900"/>
              <a:t>(n. 415 eaa.)</a:t>
            </a:r>
            <a:endParaRPr/>
          </a:p>
        </p:txBody>
      </p:sp>
      <p:sp>
        <p:nvSpPr>
          <p:cNvPr id="267" name="Google Shape;267;p3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 txBox="1"/>
          <p:nvPr>
            <p:ph idx="1" type="body"/>
          </p:nvPr>
        </p:nvSpPr>
        <p:spPr>
          <a:xfrm>
            <a:off x="1043447" y="3160738"/>
            <a:ext cx="11521358" cy="9900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AdobeStock.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/>
          </a:p>
        </p:txBody>
      </p:sp>
      <p:pic>
        <p:nvPicPr>
          <p:cNvPr id="273" name="Google Shape;27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968" r="9967" t="0"/>
          <a:stretch/>
        </p:blipFill>
        <p:spPr>
          <a:xfrm>
            <a:off x="10655559" y="0"/>
            <a:ext cx="13728441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75" name="Google Shape;275;p32"/>
          <p:cNvSpPr txBox="1"/>
          <p:nvPr>
            <p:ph type="title"/>
          </p:nvPr>
        </p:nvSpPr>
        <p:spPr>
          <a:xfrm>
            <a:off x="1043446" y="804896"/>
            <a:ext cx="8511101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sz="7900"/>
              <a:t>Joonialainen pylväs</a:t>
            </a:r>
            <a:endParaRPr/>
          </a:p>
        </p:txBody>
      </p:sp>
      <p:sp>
        <p:nvSpPr>
          <p:cNvPr id="276" name="Google Shape;276;p32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1" y="-1"/>
            <a:ext cx="24384001" cy="1622470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/>
          <p:nvPr>
            <p:ph idx="1" type="body"/>
          </p:nvPr>
        </p:nvSpPr>
        <p:spPr>
          <a:xfrm>
            <a:off x="1249139" y="3160738"/>
            <a:ext cx="8602405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AdobeStock.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/>
          </a:p>
        </p:txBody>
      </p:sp>
      <p:sp>
        <p:nvSpPr>
          <p:cNvPr id="288" name="Google Shape;288;p34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89" name="Google Shape;289;p3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  <p:sp>
        <p:nvSpPr>
          <p:cNvPr id="290" name="Google Shape;290;p34"/>
          <p:cNvSpPr txBox="1"/>
          <p:nvPr>
            <p:ph type="title"/>
          </p:nvPr>
        </p:nvSpPr>
        <p:spPr>
          <a:xfrm>
            <a:off x="974244" y="850902"/>
            <a:ext cx="8512656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sz="7900"/>
              <a:t>Doorilainen pylväs</a:t>
            </a:r>
            <a:endParaRPr/>
          </a:p>
        </p:txBody>
      </p:sp>
      <p:pic>
        <p:nvPicPr>
          <p:cNvPr id="291" name="Google Shape;291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336" r="12336" t="0"/>
          <a:stretch/>
        </p:blipFill>
        <p:spPr>
          <a:xfrm>
            <a:off x="10420350" y="0"/>
            <a:ext cx="1396365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7" name="Google Shape;297;p3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  <p:pic>
        <p:nvPicPr>
          <p:cNvPr id="298" name="Google Shape;2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50800"/>
            <a:ext cx="20497801" cy="136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 txBox="1"/>
          <p:nvPr>
            <p:ph idx="1" type="body"/>
          </p:nvPr>
        </p:nvSpPr>
        <p:spPr>
          <a:xfrm>
            <a:off x="1621943" y="3160738"/>
            <a:ext cx="7764653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rgbClr val="000000"/>
                </a:solidFill>
              </a:rPr>
              <a:t>AdobeStock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04" name="Google Shape;304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48" r="14647" t="0"/>
          <a:stretch/>
        </p:blipFill>
        <p:spPr>
          <a:xfrm>
            <a:off x="9852025" y="0"/>
            <a:ext cx="145319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6" name="Google Shape;306;p3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  <p:sp>
        <p:nvSpPr>
          <p:cNvPr id="307" name="Google Shape;307;p36"/>
          <p:cNvSpPr txBox="1"/>
          <p:nvPr>
            <p:ph type="title"/>
          </p:nvPr>
        </p:nvSpPr>
        <p:spPr>
          <a:xfrm>
            <a:off x="1621944" y="730251"/>
            <a:ext cx="7764652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23769"/>
              <a:buFont typeface="Calibri"/>
              <a:buNone/>
            </a:pPr>
            <a:r>
              <a:rPr lang="fi-FI" sz="7900"/>
              <a:t>Korinttilainen pylväs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/>
          <p:nvPr>
            <p:ph idx="1" type="body"/>
          </p:nvPr>
        </p:nvSpPr>
        <p:spPr>
          <a:xfrm>
            <a:off x="1621943" y="3160738"/>
            <a:ext cx="10942861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fi-FI" sz="6000" u="none" strike="noStrike">
                <a:solidFill>
                  <a:srgbClr val="000000"/>
                </a:solidFill>
              </a:rPr>
              <a:t>Kuros-patsas esittää nuorta miestä. </a:t>
            </a:r>
            <a:br>
              <a:rPr b="0" i="0" lang="fi-FI" sz="6000" u="none" strike="noStrike">
                <a:solidFill>
                  <a:srgbClr val="000000"/>
                </a:solidFill>
              </a:rPr>
            </a:b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Tyyli on </a:t>
            </a:r>
            <a:r>
              <a:rPr b="0" i="0" lang="fi-FI" sz="6000" u="none" strike="noStrike">
                <a:solidFill>
                  <a:srgbClr val="000000"/>
                </a:solidFill>
              </a:rPr>
              <a:t>jäykkä ja kaavamainen. 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Tyylivaikutteita Egyptistä.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H</a:t>
            </a:r>
            <a:r>
              <a:rPr b="0" i="0" lang="fi-FI" sz="6000" u="none" strike="noStrike">
                <a:solidFill>
                  <a:srgbClr val="000000"/>
                </a:solidFill>
              </a:rPr>
              <a:t>ahmon kasvoilla on arvoituksellinen hymy.</a:t>
            </a:r>
            <a:endParaRPr/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br>
              <a:rPr lang="fi-FI" sz="2700">
                <a:solidFill>
                  <a:srgbClr val="000000"/>
                </a:solidFill>
              </a:rPr>
            </a:br>
            <a:endParaRPr sz="27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</a:t>
            </a:r>
            <a:r>
              <a:rPr lang="fi-FI" sz="2700">
                <a:solidFill>
                  <a:schemeClr val="dk1"/>
                </a:solidFill>
              </a:rPr>
              <a:t>Wikimedia Commons. CC-BY-SA 4.0.</a:t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0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0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Arkaainen kausi</a:t>
            </a:r>
            <a:br>
              <a:rPr lang="fi-FI"/>
            </a:br>
            <a:r>
              <a:rPr lang="fi-FI"/>
              <a:t>600 ̶ 480 eaa.</a:t>
            </a:r>
            <a:endParaRPr/>
          </a:p>
        </p:txBody>
      </p:sp>
      <p:pic>
        <p:nvPicPr>
          <p:cNvPr id="84" name="Google Shape;84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4386" y="-13249"/>
            <a:ext cx="9857232" cy="14886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3" name="Google Shape;313;p37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  <p:pic>
        <p:nvPicPr>
          <p:cNvPr id="314" name="Google Shape;31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4691" y="0"/>
            <a:ext cx="20545305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/>
          <p:nvPr>
            <p:ph type="title"/>
          </p:nvPr>
        </p:nvSpPr>
        <p:spPr>
          <a:xfrm>
            <a:off x="1676401" y="408241"/>
            <a:ext cx="20212049" cy="11919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sz="7900"/>
              <a:t>Afaian temppeli, Aiginan </a:t>
            </a:r>
            <a:r>
              <a:rPr lang="fi-FI" sz="7900">
                <a:latin typeface="Calibri"/>
                <a:ea typeface="Calibri"/>
                <a:cs typeface="Calibri"/>
                <a:sym typeface="Calibri"/>
              </a:rPr>
              <a:t>saari (n. 500</a:t>
            </a:r>
            <a:r>
              <a:rPr lang="fi-FI" sz="8000"/>
              <a:t>−490 eaa.)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8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1" name="Google Shape;321;p38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  <p:pic>
        <p:nvPicPr>
          <p:cNvPr id="322" name="Google Shape;32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0" y="1890004"/>
            <a:ext cx="16565636" cy="1062896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8"/>
          <p:cNvSpPr txBox="1"/>
          <p:nvPr/>
        </p:nvSpPr>
        <p:spPr>
          <a:xfrm>
            <a:off x="1621944" y="12074586"/>
            <a:ext cx="321945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Kuva: AdobeStock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 txBox="1"/>
          <p:nvPr>
            <p:ph idx="1" type="body"/>
          </p:nvPr>
        </p:nvSpPr>
        <p:spPr>
          <a:xfrm>
            <a:off x="1621944" y="3160738"/>
            <a:ext cx="7074188" cy="9170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26049"/>
              <a:buFont typeface="Calibri"/>
              <a:buNone/>
            </a:pPr>
            <a:r>
              <a:rPr lang="fi-FI" sz="5600"/>
              <a:t>Kreikkalaiset käyttivät luonnonmuotoja hyväkseen katsomorakenteita tehdessään.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26049"/>
              <a:buFont typeface="Calibri"/>
              <a:buNone/>
            </a:pPr>
            <a:r>
              <a:t/>
            </a:r>
            <a:endParaRPr sz="56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20588"/>
              <a:buFont typeface="Calibri"/>
              <a:buNone/>
            </a:pPr>
            <a:r>
              <a:t/>
            </a:r>
            <a:endParaRPr b="0" i="0" sz="32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20588"/>
              <a:buFont typeface="Calibri"/>
              <a:buNone/>
            </a:pPr>
            <a:r>
              <a:t/>
            </a:r>
            <a:endParaRPr sz="32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20588"/>
              <a:buFont typeface="Calibri"/>
              <a:buNone/>
            </a:pPr>
            <a:r>
              <a:t/>
            </a:r>
            <a:endParaRPr b="0" i="0" sz="32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20588"/>
              <a:buFont typeface="Calibri"/>
              <a:buNone/>
            </a:pPr>
            <a:r>
              <a:t/>
            </a:r>
            <a:endParaRPr b="0" i="0" sz="32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20588"/>
              <a:buFont typeface="Calibri"/>
              <a:buNone/>
            </a:pPr>
            <a:r>
              <a:t/>
            </a:r>
            <a:endParaRPr sz="32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20588"/>
              <a:buFont typeface="Calibri"/>
              <a:buNone/>
            </a:pPr>
            <a:r>
              <a:t/>
            </a:r>
            <a:endParaRPr b="0" i="0" sz="32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20588"/>
              <a:buFont typeface="Calibri"/>
              <a:buNone/>
            </a:pPr>
            <a:r>
              <a:rPr b="0" i="0" lang="fi-FI" sz="3200" u="none" strike="noStrike">
                <a:solidFill>
                  <a:srgbClr val="000000"/>
                </a:solidFill>
              </a:rPr>
              <a:t>Kuva: </a:t>
            </a:r>
            <a:r>
              <a:rPr lang="fi-FI" sz="3200">
                <a:solidFill>
                  <a:srgbClr val="000000"/>
                </a:solidFill>
              </a:rPr>
              <a:t>AdobeStock.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30718"/>
              <a:buFont typeface="Calibri"/>
              <a:buNone/>
            </a:pPr>
            <a:r>
              <a:t/>
            </a:r>
            <a:endParaRPr sz="54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26049"/>
              <a:buFont typeface="Calibri"/>
              <a:buNone/>
            </a:pPr>
            <a:r>
              <a:t/>
            </a:r>
            <a:endParaRPr sz="5600"/>
          </a:p>
        </p:txBody>
      </p:sp>
      <p:pic>
        <p:nvPicPr>
          <p:cNvPr descr="Kuva, joka sisältää kohteen ulko, taivas, maa, luonto&#10;&#10;Kuvaus luotu automaattisesti" id="329" name="Google Shape;329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419" r="12418" t="0"/>
          <a:stretch/>
        </p:blipFill>
        <p:spPr>
          <a:xfrm>
            <a:off x="8920163" y="0"/>
            <a:ext cx="1546383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9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31" name="Google Shape;331;p39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  <p:sp>
        <p:nvSpPr>
          <p:cNvPr id="332" name="Google Shape;332;p39"/>
          <p:cNvSpPr txBox="1"/>
          <p:nvPr>
            <p:ph type="title"/>
          </p:nvPr>
        </p:nvSpPr>
        <p:spPr>
          <a:xfrm>
            <a:off x="1621944" y="730251"/>
            <a:ext cx="694355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23769"/>
              <a:buFont typeface="Calibri"/>
              <a:buNone/>
            </a:pPr>
            <a:r>
              <a:rPr lang="fi-FI" sz="7900"/>
              <a:t>Epidauroksen teatteri </a:t>
            </a:r>
            <a:br>
              <a:rPr lang="fi-FI" sz="7900"/>
            </a:br>
            <a:r>
              <a:rPr lang="fi-FI" sz="7900"/>
              <a:t>(n. 350</a:t>
            </a:r>
            <a:r>
              <a:rPr lang="fi-FI" sz="7200"/>
              <a:t>−</a:t>
            </a:r>
            <a:r>
              <a:rPr lang="fi-FI" sz="7900"/>
              <a:t>300 eaa.)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/>
          <p:nvPr>
            <p:ph idx="1" type="body"/>
          </p:nvPr>
        </p:nvSpPr>
        <p:spPr>
          <a:xfrm>
            <a:off x="1621943" y="1295400"/>
            <a:ext cx="6455257" cy="109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5830"/>
              <a:buFont typeface="Calibri"/>
              <a:buNone/>
            </a:pPr>
            <a:r>
              <a:rPr lang="fi-FI" sz="5600"/>
              <a:t>Kreikkalaiset teatterit levisivät siirtolaisten mukana esimerkiksi Sisilian Syracusaan.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5830"/>
              <a:buFont typeface="Calibri"/>
              <a:buNone/>
            </a:pPr>
            <a:r>
              <a:t/>
            </a:r>
            <a:endParaRPr sz="56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5830"/>
              <a:buFont typeface="Calibri"/>
              <a:buNone/>
            </a:pPr>
            <a:r>
              <a:t/>
            </a:r>
            <a:endParaRPr sz="56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4024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AdobeStock.</a:t>
            </a:r>
            <a:endParaRPr/>
          </a:p>
        </p:txBody>
      </p:sp>
      <p:pic>
        <p:nvPicPr>
          <p:cNvPr id="338" name="Google Shape;338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678" r="11677" t="0"/>
          <a:stretch/>
        </p:blipFill>
        <p:spPr>
          <a:xfrm>
            <a:off x="8877300" y="0"/>
            <a:ext cx="15506700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0" name="Google Shape;340;p40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4 Historia, luku 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idx="1" type="body"/>
          </p:nvPr>
        </p:nvSpPr>
        <p:spPr>
          <a:xfrm>
            <a:off x="1621943" y="3160738"/>
            <a:ext cx="10942861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-857250" lvl="0" marL="857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Peplos-kore-patsas esittää nuorta naista, jolla on yllään peplos-niminen vaate. </a:t>
            </a:r>
            <a:endParaRPr sz="6000">
              <a:solidFill>
                <a:srgbClr val="000000"/>
              </a:solidFill>
            </a:endParaRPr>
          </a:p>
          <a:p>
            <a:pPr indent="-857250" lvl="0" marL="857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Alun perin patsas on ollut maalattu (rekonstruktio kuvassa oikealla).</a:t>
            </a:r>
            <a:endParaRPr sz="6000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br>
              <a:rPr lang="fi-FI" sz="2700">
                <a:solidFill>
                  <a:schemeClr val="dk1"/>
                </a:solidFill>
              </a:rPr>
            </a:br>
            <a:endParaRPr sz="2700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t/>
            </a:r>
            <a:endParaRPr b="0" i="0" sz="2700" u="none" strike="noStrike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652"/>
              <a:buFont typeface="Calibri"/>
              <a:buNone/>
            </a:pPr>
            <a:r>
              <a:t/>
            </a:r>
            <a:endParaRPr b="0" i="0" sz="2900" u="none" strike="noStrike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Calibri"/>
              <a:buNone/>
            </a:pPr>
            <a:r>
              <a:rPr b="0" i="0" lang="fi-FI" sz="2700" u="none" strike="noStrike">
                <a:solidFill>
                  <a:schemeClr val="dk1"/>
                </a:solidFill>
              </a:rPr>
              <a:t>Kuva: </a:t>
            </a:r>
            <a:r>
              <a:rPr lang="fi-FI" sz="2700">
                <a:solidFill>
                  <a:schemeClr val="dk1"/>
                </a:solidFill>
              </a:rPr>
              <a:t>Wikimedia Commons. CC-BY-SA 4.0.</a:t>
            </a:r>
            <a:endParaRPr b="0" i="0" sz="2700" u="none" strike="noStrike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0" name="Google Shape;90;p11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1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Arkaainen kausi</a:t>
            </a:r>
            <a:br>
              <a:rPr lang="fi-FI"/>
            </a:br>
            <a:r>
              <a:rPr lang="fi-FI"/>
              <a:t>600 ̶ 480 eaa.</a:t>
            </a:r>
            <a:endParaRPr/>
          </a:p>
        </p:txBody>
      </p:sp>
      <p:pic>
        <p:nvPicPr>
          <p:cNvPr id="93" name="Google Shape;9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9378" y="985"/>
            <a:ext cx="11294622" cy="13714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1621943" y="3160738"/>
            <a:ext cx="10942861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/>
              <a:buNone/>
            </a:pPr>
            <a:r>
              <a:rPr lang="fi-FI" sz="5600">
                <a:solidFill>
                  <a:srgbClr val="000000"/>
                </a:solidFill>
              </a:rPr>
              <a:t>Vasikankantaja (noin 570 eaa.)</a:t>
            </a:r>
            <a:endParaRPr sz="5600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br>
              <a:rPr lang="fi-FI" sz="2700">
                <a:solidFill>
                  <a:srgbClr val="000000"/>
                </a:solidFill>
              </a:rPr>
            </a:br>
            <a:endParaRPr sz="27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FF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sz="2700">
              <a:solidFill>
                <a:srgbClr val="FF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500" u="none" strike="noStrike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500" u="none" strike="noStrike">
                <a:solidFill>
                  <a:schemeClr val="dk1"/>
                </a:solidFill>
              </a:rPr>
              <a:t>Kuva: Wikimedia Commons. CC-BY-SA 4.0. </a:t>
            </a:r>
            <a:endParaRPr b="0" i="0" sz="2500" u="none" strike="noStrike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" name="Google Shape;99;p12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2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2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Arkaainen kausi</a:t>
            </a:r>
            <a:br>
              <a:rPr lang="fi-FI"/>
            </a:br>
            <a:r>
              <a:rPr lang="fi-FI"/>
              <a:t>600 ̶ 480 eaa.</a:t>
            </a:r>
            <a:endParaRPr/>
          </a:p>
        </p:txBody>
      </p:sp>
      <p:pic>
        <p:nvPicPr>
          <p:cNvPr descr="Kuva, joka sisältää kohteen rakennus, veistos, kivi&#10;&#10;Kuvaus luotu automaattisesti" id="102" name="Google Shape;102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52" l="0" r="0" t="852"/>
          <a:stretch/>
        </p:blipFill>
        <p:spPr>
          <a:xfrm>
            <a:off x="17624425" y="0"/>
            <a:ext cx="6759575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1621944" y="3398675"/>
            <a:ext cx="11484457" cy="9587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fi-FI" sz="22400">
                <a:solidFill>
                  <a:srgbClr val="000000"/>
                </a:solidFill>
              </a:rPr>
              <a:t>Praksiteles: Dionysos-lasta kantava Hermes (300-luku eaa.)</a:t>
            </a:r>
            <a:endParaRPr b="0" i="0" sz="22400" u="none" strike="noStrike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2400">
              <a:solidFill>
                <a:srgbClr val="000000"/>
              </a:solidFill>
            </a:endParaRPr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fi-FI" sz="22400">
                <a:solidFill>
                  <a:srgbClr val="000000"/>
                </a:solidFill>
              </a:rPr>
              <a:t>T</a:t>
            </a:r>
            <a:r>
              <a:rPr b="0" i="0" lang="fi-FI" sz="22400" u="none" strike="noStrike">
                <a:solidFill>
                  <a:srgbClr val="000000"/>
                </a:solidFill>
              </a:rPr>
              <a:t>austalla oli Ateenan suuruuden aika taloudessa ja kulttuurissa.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fi-FI" sz="22400" u="none" strike="noStrike">
                <a:solidFill>
                  <a:srgbClr val="000000"/>
                </a:solidFill>
              </a:rPr>
              <a:t>Jumaliin liittyvä aihe on tyypillinen Kreikkalaisessa mytologiassa. Hermes on jumalten sanansaattaja ja Dionysos teatterin ja viinin jumala.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 b="0" i="0" sz="224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108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108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sz="108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108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sz="108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fi-FI" sz="10800" u="none" strike="noStrike">
                <a:solidFill>
                  <a:srgbClr val="000000"/>
                </a:solidFill>
              </a:rPr>
              <a:t>Kuva: Wikimedia Commons. CC-BY-SA 3.0.</a:t>
            </a:r>
            <a:endParaRPr b="0" i="0" sz="10800" u="none" strike="noStrike">
              <a:solidFill>
                <a:srgbClr val="000000"/>
              </a:solidFill>
            </a:endParaRPr>
          </a:p>
        </p:txBody>
      </p:sp>
      <p:sp>
        <p:nvSpPr>
          <p:cNvPr id="108" name="Google Shape;108;p1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3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3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Klassinen kausi</a:t>
            </a:r>
            <a:br>
              <a:rPr lang="fi-FI"/>
            </a:br>
            <a:r>
              <a:rPr lang="fi-FI"/>
              <a:t>480 ̶ 330 eaa.</a:t>
            </a:r>
            <a:endParaRPr/>
          </a:p>
        </p:txBody>
      </p:sp>
      <p:pic>
        <p:nvPicPr>
          <p:cNvPr descr="Kuva, joka sisältää kohteen rakennus, veistos, henkilö, sisä&#10;&#10;Kuvaus luotu automaattisesti" id="111" name="Google Shape;11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72" r="1072" t="0"/>
          <a:stretch/>
        </p:blipFill>
        <p:spPr>
          <a:xfrm>
            <a:off x="16533813" y="0"/>
            <a:ext cx="7850187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idx="1" type="body"/>
          </p:nvPr>
        </p:nvSpPr>
        <p:spPr>
          <a:xfrm>
            <a:off x="1621944" y="730251"/>
            <a:ext cx="11347607" cy="1225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Erona aikaisempien tyylikausien veistoksiin teosta voi tarkastella joka suunnasta.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Patsaat ovat alun perin pronssia, mutta ne ovat säilyneet roomalaisina marmorikopioina.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</a:pPr>
            <a:r>
              <a:rPr lang="fi-FI" sz="5600">
                <a:solidFill>
                  <a:srgbClr val="000000"/>
                </a:solidFill>
              </a:rPr>
              <a:t>Kopioissa käytettiin tukirakenteita, koska ne eivät olleet teknisesti yhtä taidokkaita kuin alkuperäiset.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/>
              <a:buNone/>
            </a:pPr>
            <a:r>
              <a:t/>
            </a:r>
            <a:endParaRPr b="0" i="0" sz="56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Wikimedia Commons. CC-BY-SA 3.0.</a:t>
            </a:r>
            <a:endParaRPr b="0" i="0" sz="2700" u="none" strike="noStrike">
              <a:solidFill>
                <a:srgbClr val="000000"/>
              </a:solidFill>
            </a:endParaRPr>
          </a:p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093" r="17093" t="0"/>
          <a:stretch/>
        </p:blipFill>
        <p:spPr>
          <a:xfrm>
            <a:off x="13460413" y="0"/>
            <a:ext cx="10923587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/>
          <p:nvPr>
            <p:ph idx="1" type="body"/>
          </p:nvPr>
        </p:nvSpPr>
        <p:spPr>
          <a:xfrm>
            <a:off x="1649174" y="1285875"/>
            <a:ext cx="11763402" cy="113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rPr b="0" i="0" lang="fi-FI" sz="22400" u="none" strike="noStrike">
                <a:solidFill>
                  <a:srgbClr val="000000"/>
                </a:solidFill>
              </a:rPr>
              <a:t>Tyylikauden piirteitä: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0" i="0" sz="22400" u="none" strike="noStrike">
              <a:solidFill>
                <a:srgbClr val="000000"/>
              </a:solidFill>
            </a:endParaRPr>
          </a:p>
          <a:p>
            <a:pPr indent="-1143000" lvl="0" marL="1270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i-FI" sz="22400">
                <a:solidFill>
                  <a:srgbClr val="000000"/>
                </a:solidFill>
              </a:rPr>
              <a:t>K</a:t>
            </a:r>
            <a:r>
              <a:rPr b="0" i="0" lang="fi-FI" sz="22400" u="none" strike="noStrike">
                <a:solidFill>
                  <a:srgbClr val="000000"/>
                </a:solidFill>
              </a:rPr>
              <a:t>angaslaskokset kuvattiin tarkkaan.</a:t>
            </a:r>
            <a:endParaRPr/>
          </a:p>
          <a:p>
            <a:pPr indent="-1143000" lvl="0" marL="1270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fi-FI" sz="22400" u="none" strike="noStrike">
                <a:solidFill>
                  <a:srgbClr val="000000"/>
                </a:solidFill>
              </a:rPr>
              <a:t>Hahmot esitettiin alastomina. Atleettisuutta ihannoitiin.</a:t>
            </a:r>
            <a:endParaRPr sz="22400">
              <a:solidFill>
                <a:srgbClr val="000000"/>
              </a:solidFill>
            </a:endParaRPr>
          </a:p>
          <a:p>
            <a:pPr indent="-1143000" lvl="0" marL="1270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22400">
                <a:solidFill>
                  <a:srgbClr val="000000"/>
                </a:solidFill>
              </a:rPr>
              <a:t>Vartalon mittasuhteet ja anatomia kuvattiin tarkasti. Tavoitteena oli harmonia eli tasapaino.</a:t>
            </a:r>
            <a:endParaRPr sz="22400">
              <a:solidFill>
                <a:srgbClr val="000000"/>
              </a:solidFill>
            </a:endParaRPr>
          </a:p>
          <a:p>
            <a:pPr indent="-1143000" lvl="0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i-FI" sz="22400">
                <a:solidFill>
                  <a:srgbClr val="000000"/>
                </a:solidFill>
              </a:rPr>
              <a:t>Patsaan paino on toisella jalalla. Asento on klassinen kontraposto, jossa ylä- ja alavartalo kiertyvät eri suuntiin.</a:t>
            </a:r>
            <a:endParaRPr/>
          </a:p>
          <a:p>
            <a:pPr indent="-1143000" lvl="0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i-FI" sz="22400">
                <a:solidFill>
                  <a:srgbClr val="000000"/>
                </a:solidFill>
              </a:rPr>
              <a:t>L</a:t>
            </a:r>
            <a:r>
              <a:rPr b="0" i="0" lang="fi-FI" sz="22400" u="none" strike="noStrike">
                <a:solidFill>
                  <a:srgbClr val="000000"/>
                </a:solidFill>
              </a:rPr>
              <a:t>iike on pysähtynyt.</a:t>
            </a:r>
            <a:endParaRPr sz="22400">
              <a:solidFill>
                <a:srgbClr val="000000"/>
              </a:solidFill>
            </a:endParaRPr>
          </a:p>
          <a:p>
            <a:pPr indent="-787400" lvl="0" marL="1270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sz="224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br>
              <a:rPr lang="fi-FI" sz="2700">
                <a:solidFill>
                  <a:srgbClr val="000000"/>
                </a:solidFill>
              </a:rPr>
            </a:br>
            <a:endParaRPr b="0" i="0" sz="108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sz="108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108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108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sz="108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fi-FI" sz="10800" u="none" strike="noStrike">
                <a:solidFill>
                  <a:srgbClr val="000000"/>
                </a:solidFill>
              </a:rPr>
              <a:t>Kuva: </a:t>
            </a:r>
            <a:r>
              <a:rPr lang="fi-FI" sz="10800">
                <a:solidFill>
                  <a:srgbClr val="000000"/>
                </a:solidFill>
              </a:rPr>
              <a:t>Wikimedia Commons. CC-BY-SA 3.0.</a:t>
            </a:r>
            <a:endParaRPr b="0" i="0" sz="108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" name="Google Shape;125;p15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veistos, henkilö, rakennus, sisä&#10;&#10;Kuvaus luotu automaattisesti" id="127" name="Google Shape;127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78" r="4079" t="0"/>
          <a:stretch/>
        </p:blipFill>
        <p:spPr>
          <a:xfrm>
            <a:off x="14685963" y="0"/>
            <a:ext cx="9698037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>
            <p:ph idx="1" type="body"/>
          </p:nvPr>
        </p:nvSpPr>
        <p:spPr>
          <a:xfrm>
            <a:off x="1621943" y="3434659"/>
            <a:ext cx="10997318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fi-FI" sz="6600">
                <a:solidFill>
                  <a:srgbClr val="000000"/>
                </a:solidFill>
              </a:rPr>
              <a:t>Artemisionin jumala (460 eaa.)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6600" u="none" strike="noStrike">
              <a:solidFill>
                <a:srgbClr val="000000"/>
              </a:solidFill>
            </a:endParaRPr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600">
                <a:solidFill>
                  <a:srgbClr val="000000"/>
                </a:solidFill>
              </a:rPr>
              <a:t>Kreikkalaisten patsaat tehtiin pääosin pronssista.</a:t>
            </a:r>
            <a:endParaRPr/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600">
                <a:solidFill>
                  <a:srgbClr val="000000"/>
                </a:solidFill>
              </a:rPr>
              <a:t>Yleensä vain roomalaisten tekemät marmorikopiot ovat säilyneet.</a:t>
            </a:r>
            <a:endParaRPr/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600">
                <a:solidFill>
                  <a:srgbClr val="000000"/>
                </a:solidFill>
              </a:rPr>
              <a:t>Tulkinta epävarmaa: Poseidon kolmikärkeä heittämässä vai Zeus salamaa sinkoamassa? </a:t>
            </a:r>
            <a:endParaRPr/>
          </a:p>
          <a:p>
            <a:pPr indent="-685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600">
                <a:solidFill>
                  <a:srgbClr val="000000"/>
                </a:solidFill>
              </a:rPr>
              <a:t>Alkujaan patsas on näyttänyt elävämmältä, koska sillä on ollut lasisilmät.</a:t>
            </a:r>
            <a:endParaRPr/>
          </a:p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b="0" i="0" sz="29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 sz="2900">
              <a:solidFill>
                <a:schemeClr val="dk1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fi-FI" sz="2900" u="none" strike="noStrike">
                <a:solidFill>
                  <a:schemeClr val="dk1"/>
                </a:solidFill>
              </a:rPr>
              <a:t>Kuva: </a:t>
            </a:r>
            <a:r>
              <a:rPr lang="fi-FI" sz="2900">
                <a:solidFill>
                  <a:schemeClr val="dk1"/>
                </a:solidFill>
              </a:rPr>
              <a:t>Hannele Palo</a:t>
            </a:r>
            <a:endParaRPr b="0" i="0" sz="6000" u="none" strike="noStrike">
              <a:solidFill>
                <a:schemeClr val="dk1"/>
              </a:solidFill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fi-FI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2400" u="none" cap="none" strike="noStrike">
              <a:solidFill>
                <a:srgbClr val="8F8F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-FI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Forum 4 Historia, luku 1</a:t>
            </a:r>
            <a:endParaRPr b="0" i="0" sz="2000" u="none" cap="none" strike="noStrik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1621943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/>
              <a:t>Klassinen kausi</a:t>
            </a:r>
            <a:br>
              <a:rPr lang="fi-FI"/>
            </a:br>
            <a:r>
              <a:rPr lang="fi-FI"/>
              <a:t>480 ̶ 330 eaa.</a:t>
            </a:r>
            <a:endParaRPr/>
          </a:p>
        </p:txBody>
      </p:sp>
      <p:pic>
        <p:nvPicPr>
          <p:cNvPr id="136" name="Google Shape;136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36" l="0" r="0" t="8137"/>
          <a:stretch/>
        </p:blipFill>
        <p:spPr>
          <a:xfrm>
            <a:off x="13460413" y="0"/>
            <a:ext cx="10923588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