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72" r:id="rId4"/>
    <p:sldId id="273" r:id="rId5"/>
    <p:sldId id="274" r:id="rId6"/>
    <p:sldId id="275" r:id="rId7"/>
    <p:sldId id="276" r:id="rId8"/>
    <p:sldId id="278" r:id="rId9"/>
    <p:sldId id="279" r:id="rId10"/>
    <p:sldId id="288" r:id="rId11"/>
    <p:sldId id="289" r:id="rId12"/>
    <p:sldId id="290" r:id="rId13"/>
    <p:sldId id="291" r:id="rId14"/>
    <p:sldId id="292" r:id="rId15"/>
    <p:sldId id="293" r:id="rId16"/>
    <p:sldId id="294" r:id="rId17"/>
    <p:sldId id="295" r:id="rId18"/>
    <p:sldId id="280" r:id="rId19"/>
    <p:sldId id="281" r:id="rId20"/>
    <p:sldId id="282" r:id="rId21"/>
    <p:sldId id="283" r:id="rId22"/>
    <p:sldId id="296" r:id="rId23"/>
    <p:sldId id="286" r:id="rId24"/>
    <p:sldId id="262" r:id="rId25"/>
    <p:sldId id="269" r:id="rId26"/>
    <p:sldId id="263" r:id="rId27"/>
    <p:sldId id="264" r:id="rId28"/>
    <p:sldId id="270" r:id="rId29"/>
    <p:sldId id="271"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DE3BCED-6A65-4A53-98E5-AA5121D410CC}" type="datetimeFigureOut">
              <a:rPr lang="fi-FI"/>
              <a:pPr>
                <a:defRPr/>
              </a:pPr>
              <a:t>13.8.2014</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B0C6357-B692-481F-AA66-810C9CE9946F}"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B0DF574-1EB1-4CF9-8B95-8855F3C6025D}" type="slidenum">
              <a:rPr lang="fi-FI" altLang="fi-FI" smtClean="0">
                <a:latin typeface="Lucida Grande" pitchFamily="1" charset="0"/>
              </a:rPr>
              <a:pPr/>
              <a:t>5</a:t>
            </a:fld>
            <a:endParaRPr lang="fi-FI" altLang="fi-FI" smtClean="0">
              <a:latin typeface="Lucida Grande" pitchFamily="1"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altLang="fi-FI" smtClean="0">
              <a:latin typeface="Lucida Grande" pitchFamily="1" charset="0"/>
              <a:ea typeface="Geneva" pitchFamily="1" charset="0"/>
              <a:cs typeface="Geneva"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981316F-0785-45D9-92A5-3D201959C85B}" type="slidenum">
              <a:rPr lang="fi-FI" altLang="fi-FI" sz="1200">
                <a:latin typeface="Lucida Grande" pitchFamily="1" charset="0"/>
              </a:rPr>
              <a:pPr algn="r" eaLnBrk="0" hangingPunct="0"/>
              <a:t>6</a:t>
            </a:fld>
            <a:endParaRPr lang="fi-FI" altLang="fi-FI" sz="1200">
              <a:latin typeface="Lucida Grande" pitchFamily="1"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altLang="fi-FI" smtClean="0">
              <a:latin typeface="Lucida Grande" pitchFamily="1" charset="0"/>
              <a:ea typeface="Geneva" pitchFamily="1" charset="0"/>
              <a:cs typeface="Geneva"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4" name="Kuva 7" descr="syke_valk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Otsikko 1"/>
          <p:cNvSpPr>
            <a:spLocks noGrp="1"/>
          </p:cNvSpPr>
          <p:nvPr>
            <p:ph type="ctrTitle"/>
          </p:nvPr>
        </p:nvSpPr>
        <p:spPr>
          <a:xfrm>
            <a:off x="685800" y="2130425"/>
            <a:ext cx="7772400" cy="1470025"/>
          </a:xfrm>
        </p:spPr>
        <p:txBody>
          <a:bodyPr/>
          <a:lstStyle>
            <a:lvl1pPr>
              <a:defRPr sz="4800" b="1">
                <a:latin typeface="Times New Roman" pitchFamily="18" charset="0"/>
                <a:cs typeface="Times New Roman" pitchFamily="18" charset="0"/>
              </a:defRPr>
            </a:lvl1pPr>
          </a:lstStyle>
          <a:p>
            <a:r>
              <a:rPr lang="fi-FI" smtClean="0"/>
              <a:t>Muokkaa perustyyl. napsautt.</a:t>
            </a:r>
            <a:endParaRPr lang="fi-FI" dirty="0"/>
          </a:p>
        </p:txBody>
      </p:sp>
      <p:sp>
        <p:nvSpPr>
          <p:cNvPr id="3" name="Alaotsikko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659563" y="6381750"/>
            <a:ext cx="2133600" cy="279400"/>
          </a:xfrm>
        </p:spPr>
        <p:txBody>
          <a:bodyPr/>
          <a:lstStyle>
            <a:lvl1pPr>
              <a:defRPr/>
            </a:lvl1pPr>
          </a:lstStyle>
          <a:p>
            <a:pPr>
              <a:defRPr/>
            </a:pPr>
            <a:fld id="{FF42437D-1F05-4AFC-B360-AE8AD46FD4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AAF47-24A4-484F-AA0C-110AEC14A8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2C7182-4968-442D-BD76-DCE451D1D2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0" y="1600200"/>
            <a:ext cx="4038600" cy="45259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112CC3-1B1E-4D63-8506-F2306186A5A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0" y="1600200"/>
            <a:ext cx="4038600" cy="452596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4648200" y="1600200"/>
            <a:ext cx="4038600" cy="21859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4648200" y="3938588"/>
            <a:ext cx="4038600" cy="218757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E13C5D9-BACF-43A1-8585-9DF907BF335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381000"/>
            <a:ext cx="8229600" cy="1371600"/>
          </a:xfrm>
        </p:spPr>
        <p:txBody>
          <a:bodyPr/>
          <a:lstStyle/>
          <a:p>
            <a:r>
              <a:rPr lang="fi-FI" smtClean="0"/>
              <a:t>Muokkaa perustyyl. napsautt.</a:t>
            </a:r>
            <a:endParaRPr lang="fi-FI"/>
          </a:p>
        </p:txBody>
      </p:sp>
      <p:sp>
        <p:nvSpPr>
          <p:cNvPr id="3" name="Taulukon paikkamerkki 2"/>
          <p:cNvSpPr>
            <a:spLocks noGrp="1"/>
          </p:cNvSpPr>
          <p:nvPr>
            <p:ph type="tbl" idx="1"/>
          </p:nvPr>
        </p:nvSpPr>
        <p:spPr>
          <a:xfrm>
            <a:off x="457200" y="1981200"/>
            <a:ext cx="8229600" cy="4114800"/>
          </a:xfrm>
        </p:spPr>
        <p:txBody>
          <a:bodyPr/>
          <a:lstStyle/>
          <a:p>
            <a:pPr lvl="0"/>
            <a:endParaRPr lang="fi-F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B83D16BE-FC9D-488B-88F3-791486E35A3F}"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4" name="Kuva 7" descr="syke_valk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Otsikko 1"/>
          <p:cNvSpPr>
            <a:spLocks noGrp="1"/>
          </p:cNvSpPr>
          <p:nvPr>
            <p:ph type="title"/>
          </p:nvPr>
        </p:nvSpPr>
        <p:spPr/>
        <p:txBody>
          <a:bodyPr/>
          <a:lstStyle>
            <a:lvl1pPr>
              <a:defRPr sz="3600" b="1"/>
            </a:lvl1pPr>
          </a:lstStyle>
          <a:p>
            <a:r>
              <a:rPr lang="fi-FI" smtClean="0"/>
              <a:t>Muokkaa perustyyl. napsautt.</a:t>
            </a:r>
            <a:endParaRPr lang="fi-FI" dirty="0"/>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659563" y="6381750"/>
            <a:ext cx="2133600" cy="476250"/>
          </a:xfrm>
        </p:spPr>
        <p:txBody>
          <a:bodyPr/>
          <a:lstStyle>
            <a:lvl1pPr>
              <a:defRPr/>
            </a:lvl1pPr>
          </a:lstStyle>
          <a:p>
            <a:pPr>
              <a:defRPr/>
            </a:pPr>
            <a:r>
              <a:rPr lang="en-US"/>
              <a:t>  </a:t>
            </a:r>
            <a:fld id="{96FB36F0-D2B2-4E0B-A115-3EF3E9B023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7" descr="syke_valk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B665375-AA9E-48A8-8953-622F58F106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7" descr="syke_valk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659563" y="6381750"/>
            <a:ext cx="2133600" cy="476250"/>
          </a:xfrm>
        </p:spPr>
        <p:txBody>
          <a:bodyPr/>
          <a:lstStyle>
            <a:lvl1pPr>
              <a:defRPr/>
            </a:lvl1pPr>
          </a:lstStyle>
          <a:p>
            <a:pPr>
              <a:defRPr/>
            </a:pPr>
            <a:fld id="{2769BF27-3C10-4B19-B0A6-8DC5D7F695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7" name="Kuva 7" descr="syke_valk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246A672E-76E5-4B1C-ACBA-A5D3E77CEA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3" name="Kuva 7" descr="syke_valk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Otsikko 1"/>
          <p:cNvSpPr>
            <a:spLocks noGrp="1"/>
          </p:cNvSpPr>
          <p:nvPr>
            <p:ph type="title"/>
          </p:nvPr>
        </p:nvSpPr>
        <p:spPr/>
        <p:txBody>
          <a:bodyPr/>
          <a:lstStyle/>
          <a:p>
            <a:r>
              <a:rPr lang="fi-FI" smtClean="0"/>
              <a:t>Muokkaa perustyyl. napsautt.</a:t>
            </a:r>
            <a:endParaRPr lang="fi-FI"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537F014-5701-4BB9-9883-9B4642B2BB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7" descr="syke_valk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F1D66B93-2462-4444-B523-DEC9C5051D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D55F8A-43E2-4B32-8AA2-7D9EBEC5A5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5A3F7-5B3C-467A-B92B-F447B476A3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FS1\Deptdirs\Pub\Oppikirjat\Q_716\Syke ppt\sivupohja.jpg"/>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Muokkaa perustyyl. napsautt.</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4A4ADF-34C5-45C3-B72A-9E661B24E9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21" r:id="rId8"/>
    <p:sldLayoutId id="2147483822" r:id="rId9"/>
    <p:sldLayoutId id="2147483823" r:id="rId10"/>
    <p:sldLayoutId id="2147483824" r:id="rId11"/>
    <p:sldLayoutId id="2147483825" r:id="rId12"/>
    <p:sldLayoutId id="2147483826" r:id="rId13"/>
    <p:sldLayoutId id="214748383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3200">
          <a:solidFill>
            <a:schemeClr val="tx2"/>
          </a:solidFill>
          <a:latin typeface="Times New Roman" pitchFamily="18" charset="0"/>
          <a:ea typeface="+mj-ea"/>
          <a:cs typeface="Times New Roman" pitchFamily="18" charset="0"/>
        </a:defRPr>
      </a:lvl1pPr>
      <a:lvl2pPr algn="ctr" rtl="0" eaLnBrk="0" fontAlgn="base" hangingPunct="0">
        <a:spcBef>
          <a:spcPct val="0"/>
        </a:spcBef>
        <a:spcAft>
          <a:spcPct val="0"/>
        </a:spcAft>
        <a:defRPr sz="32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32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32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32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stat.fi/artikkelit/2011/art_2011-05-30_002.html?s=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p:txBody>
          <a:bodyPr/>
          <a:lstStyle/>
          <a:p>
            <a:pPr eaLnBrk="1" hangingPunct="1"/>
            <a:r>
              <a:rPr lang="fi-FI" sz="4000" b="1" smtClean="0"/>
              <a:t>3 Terveyserot Suomessa ja maailmalla</a:t>
            </a:r>
          </a:p>
          <a:p>
            <a:pPr eaLnBrk="1" hangingPunct="1"/>
            <a:r>
              <a:rPr lang="fi-FI" sz="1800" i="1" smtClean="0"/>
              <a:t>Sivut 25–34</a:t>
            </a:r>
            <a:endParaRPr lang="en-US" sz="1800" i="1" smtClean="0"/>
          </a:p>
        </p:txBody>
      </p:sp>
      <p:sp>
        <p:nvSpPr>
          <p:cNvPr id="9219" name="Rectangle 2"/>
          <p:cNvSpPr>
            <a:spLocks noGrp="1" noChangeArrowheads="1"/>
          </p:cNvSpPr>
          <p:nvPr>
            <p:ph type="ctrTitle"/>
          </p:nvPr>
        </p:nvSpPr>
        <p:spPr/>
        <p:txBody>
          <a:bodyPr/>
          <a:lstStyle/>
          <a:p>
            <a:pPr eaLnBrk="1" hangingPunct="1"/>
            <a:r>
              <a:rPr lang="en-US" sz="2400" b="0" i="1" smtClean="0"/>
              <a:t>I Terveys osana elämää</a:t>
            </a:r>
            <a:endParaRPr lang="en-US" sz="2400" b="0" smtClean="0"/>
          </a:p>
        </p:txBody>
      </p:sp>
      <p:sp>
        <p:nvSpPr>
          <p:cNvPr id="9220" name="Dian numeron paikkamerkki 3"/>
          <p:cNvSpPr>
            <a:spLocks noGrp="1"/>
          </p:cNvSpPr>
          <p:nvPr>
            <p:ph type="sldNum" sz="quarter" idx="12"/>
          </p:nvPr>
        </p:nvSpPr>
        <p:spPr>
          <a:noFill/>
        </p:spPr>
        <p:txBody>
          <a:bodyPr/>
          <a:lstStyle/>
          <a:p>
            <a:fld id="{717856F6-74D7-4AA0-87DC-A4BE3AB14E70}" type="slidenum">
              <a:rPr lang="en-US"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57213"/>
            <a:ext cx="8229600" cy="1143000"/>
          </a:xfrm>
        </p:spPr>
        <p:txBody>
          <a:bodyPr/>
          <a:lstStyle/>
          <a:p>
            <a:pPr eaLnBrk="1" hangingPunct="1"/>
            <a:r>
              <a:rPr lang="fi-FI" smtClean="0"/>
              <a:t>Mistä maailman terveyserot johtuvat?</a:t>
            </a:r>
          </a:p>
        </p:txBody>
      </p:sp>
      <p:pic>
        <p:nvPicPr>
          <p:cNvPr id="12291" name="Sisällön paikkamerkki 6" descr="maapallo.jpg"/>
          <p:cNvPicPr>
            <a:picLocks noGrp="1" noChangeAspect="1"/>
          </p:cNvPicPr>
          <p:nvPr>
            <p:ph idx="1"/>
          </p:nvPr>
        </p:nvPicPr>
        <p:blipFill>
          <a:blip r:embed="rId2" cstate="print">
            <a:clrChange>
              <a:clrFrom>
                <a:srgbClr val="FFFFFF"/>
              </a:clrFrom>
              <a:clrTo>
                <a:srgbClr val="FFFFFF">
                  <a:alpha val="0"/>
                </a:srgbClr>
              </a:clrTo>
            </a:clrChange>
          </a:blip>
          <a:srcRect/>
          <a:stretch>
            <a:fillRect/>
          </a:stretch>
        </p:blipFill>
        <p:spPr>
          <a:xfrm>
            <a:off x="3563938" y="3141663"/>
            <a:ext cx="1844675" cy="1916112"/>
          </a:xfrm>
        </p:spPr>
      </p:pic>
      <p:pic>
        <p:nvPicPr>
          <p:cNvPr id="8" name="Kuva 7" descr="Clipboard02.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203575" y="1557338"/>
            <a:ext cx="2987675" cy="1511300"/>
          </a:xfrm>
          <a:prstGeom prst="rect">
            <a:avLst/>
          </a:prstGeom>
          <a:noFill/>
          <a:ln w="9525">
            <a:noFill/>
            <a:miter lim="800000"/>
            <a:headEnd/>
            <a:tailEnd/>
          </a:ln>
        </p:spPr>
      </p:pic>
      <p:pic>
        <p:nvPicPr>
          <p:cNvPr id="9" name="Kuva 8" descr="Clipboard03.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580063" y="2205038"/>
            <a:ext cx="3176587" cy="2592387"/>
          </a:xfrm>
          <a:prstGeom prst="rect">
            <a:avLst/>
          </a:prstGeom>
          <a:noFill/>
          <a:ln w="9525">
            <a:noFill/>
            <a:miter lim="800000"/>
            <a:headEnd/>
            <a:tailEnd/>
          </a:ln>
        </p:spPr>
      </p:pic>
      <p:pic>
        <p:nvPicPr>
          <p:cNvPr id="10" name="Kuva 9" descr="Clipboard04.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716463" y="4797425"/>
            <a:ext cx="3092450" cy="1354138"/>
          </a:xfrm>
          <a:prstGeom prst="rect">
            <a:avLst/>
          </a:prstGeom>
          <a:noFill/>
          <a:ln w="9525">
            <a:noFill/>
            <a:miter lim="800000"/>
            <a:headEnd/>
            <a:tailEnd/>
          </a:ln>
        </p:spPr>
      </p:pic>
      <p:pic>
        <p:nvPicPr>
          <p:cNvPr id="11" name="Kuva 10" descr="Clipboard05.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1403350" y="4868863"/>
            <a:ext cx="3024188" cy="1360487"/>
          </a:xfrm>
          <a:prstGeom prst="rect">
            <a:avLst/>
          </a:prstGeom>
          <a:noFill/>
          <a:ln w="9525">
            <a:noFill/>
            <a:miter lim="800000"/>
            <a:headEnd/>
            <a:tailEnd/>
          </a:ln>
        </p:spPr>
      </p:pic>
      <p:pic>
        <p:nvPicPr>
          <p:cNvPr id="12" name="Kuva 11" descr="Clipboard06.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0" y="3357563"/>
            <a:ext cx="3236913" cy="1439862"/>
          </a:xfrm>
          <a:prstGeom prst="rect">
            <a:avLst/>
          </a:prstGeom>
          <a:noFill/>
          <a:ln w="9525">
            <a:noFill/>
            <a:miter lim="800000"/>
            <a:headEnd/>
            <a:tailEnd/>
          </a:ln>
        </p:spPr>
      </p:pic>
      <p:pic>
        <p:nvPicPr>
          <p:cNvPr id="13" name="Kuva 12" descr="Clipboard07.jpg"/>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384175" y="1844675"/>
            <a:ext cx="2963863" cy="1368425"/>
          </a:xfrm>
          <a:prstGeom prst="rect">
            <a:avLst/>
          </a:prstGeom>
          <a:noFill/>
          <a:ln w="9525">
            <a:noFill/>
            <a:miter lim="800000"/>
            <a:headEnd/>
            <a:tailEnd/>
          </a:ln>
        </p:spPr>
      </p:pic>
      <p:sp>
        <p:nvSpPr>
          <p:cNvPr id="12298" name="Dian numeron paikkamerkki 13"/>
          <p:cNvSpPr>
            <a:spLocks noGrp="1"/>
          </p:cNvSpPr>
          <p:nvPr>
            <p:ph type="sldNum" sz="quarter" idx="12"/>
          </p:nvPr>
        </p:nvSpPr>
        <p:spPr>
          <a:noFill/>
        </p:spPr>
        <p:txBody>
          <a:bodyPr/>
          <a:lstStyle/>
          <a:p>
            <a:fld id="{D65DD9AE-208C-4AC3-B5CC-7B9556ED4DE2}" type="slidenum">
              <a:rPr lang="en-US" smtClean="0"/>
              <a:pPr/>
              <a:t>10</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630238"/>
            <a:ext cx="8229600" cy="1143000"/>
          </a:xfrm>
        </p:spPr>
        <p:txBody>
          <a:bodyPr/>
          <a:lstStyle/>
          <a:p>
            <a:pPr eaLnBrk="1" hangingPunct="1"/>
            <a:r>
              <a:rPr lang="fi-FI" smtClean="0"/>
              <a:t>Terveyserot Suomessa ja maailmalla</a:t>
            </a:r>
            <a:endParaRPr lang="en-US" smtClean="0"/>
          </a:p>
        </p:txBody>
      </p:sp>
      <p:sp>
        <p:nvSpPr>
          <p:cNvPr id="4099" name="Rectangle 3"/>
          <p:cNvSpPr>
            <a:spLocks noGrp="1" noChangeArrowheads="1"/>
          </p:cNvSpPr>
          <p:nvPr>
            <p:ph idx="1"/>
          </p:nvPr>
        </p:nvSpPr>
        <p:spPr>
          <a:xfrm>
            <a:off x="457200" y="1998663"/>
            <a:ext cx="8229600" cy="4525962"/>
          </a:xfrm>
        </p:spPr>
        <p:txBody>
          <a:bodyPr/>
          <a:lstStyle/>
          <a:p>
            <a:pPr eaLnBrk="1" hangingPunct="1"/>
            <a:r>
              <a:rPr lang="fi-FI" smtClean="0"/>
              <a:t>Terveyden eriarvoisuus: eroja eri väestöryhmien tai maailman maiden välillä </a:t>
            </a:r>
          </a:p>
          <a:p>
            <a:pPr lvl="1" eaLnBrk="1" hangingPunct="1"/>
            <a:r>
              <a:rPr lang="fi-FI" smtClean="0"/>
              <a:t>elinajanodotteessa</a:t>
            </a:r>
          </a:p>
          <a:p>
            <a:pPr lvl="1" eaLnBrk="1" hangingPunct="1"/>
            <a:r>
              <a:rPr lang="fi-FI" smtClean="0"/>
              <a:t>terveydentilassa</a:t>
            </a:r>
          </a:p>
          <a:p>
            <a:pPr lvl="1" eaLnBrk="1" hangingPunct="1"/>
            <a:r>
              <a:rPr lang="fi-FI" smtClean="0"/>
              <a:t>sairastavuudessa</a:t>
            </a:r>
          </a:p>
          <a:p>
            <a:pPr lvl="1" eaLnBrk="1" hangingPunct="1"/>
            <a:r>
              <a:rPr lang="fi-FI" smtClean="0"/>
              <a:t>sairauksien riskitekijöissä</a:t>
            </a:r>
          </a:p>
          <a:p>
            <a:pPr lvl="1" eaLnBrk="1" hangingPunct="1"/>
            <a:r>
              <a:rPr lang="fi-FI" smtClean="0"/>
              <a:t>kuolleisuudessa</a:t>
            </a:r>
          </a:p>
          <a:p>
            <a:pPr eaLnBrk="1" hangingPunct="1"/>
            <a:endParaRPr lang="fi-FI" smtClean="0"/>
          </a:p>
          <a:p>
            <a:pPr lvl="1" eaLnBrk="1" hangingPunct="1"/>
            <a:endParaRPr lang="fi-FI" smtClean="0"/>
          </a:p>
        </p:txBody>
      </p:sp>
      <p:pic>
        <p:nvPicPr>
          <p:cNvPr id="13316" name="Kuva 7" descr="kynä.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64500" y="188913"/>
            <a:ext cx="971550" cy="971550"/>
          </a:xfrm>
          <a:prstGeom prst="rect">
            <a:avLst/>
          </a:prstGeom>
          <a:noFill/>
          <a:ln w="9525">
            <a:noFill/>
            <a:miter lim="800000"/>
            <a:headEnd/>
            <a:tailEnd/>
          </a:ln>
        </p:spPr>
      </p:pic>
      <p:sp>
        <p:nvSpPr>
          <p:cNvPr id="13317" name="Dian numeron paikkamerkki 4"/>
          <p:cNvSpPr>
            <a:spLocks noGrp="1"/>
          </p:cNvSpPr>
          <p:nvPr>
            <p:ph type="sldNum" sz="quarter" idx="12"/>
          </p:nvPr>
        </p:nvSpPr>
        <p:spPr>
          <a:noFill/>
        </p:spPr>
        <p:txBody>
          <a:bodyPr/>
          <a:lstStyle/>
          <a:p>
            <a:fld id="{3A9AF78F-E054-4C66-AEF3-78756FA05825}" type="slidenum">
              <a:rPr lang="en-US" smtClean="0"/>
              <a:pPr/>
              <a:t>11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eaLnBrk="1" hangingPunct="1"/>
            <a:r>
              <a:rPr lang="fi-FI" smtClean="0"/>
              <a:t>Eriarvoisuus lisääntynyt Suomessa eri väestöryhmien välillä</a:t>
            </a:r>
          </a:p>
          <a:p>
            <a:pPr eaLnBrk="1" hangingPunct="1"/>
            <a:r>
              <a:rPr lang="fi-FI" smtClean="0"/>
              <a:t>Terveyserot suuria maailman eri maiden välillä</a:t>
            </a:r>
          </a:p>
          <a:p>
            <a:pPr eaLnBrk="1" hangingPunct="1"/>
            <a:endParaRPr lang="fi-FI" smtClean="0"/>
          </a:p>
        </p:txBody>
      </p:sp>
      <p:pic>
        <p:nvPicPr>
          <p:cNvPr id="14339" name="Kuva 7" descr="kynä.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64500" y="188913"/>
            <a:ext cx="971550" cy="971550"/>
          </a:xfrm>
          <a:prstGeom prst="rect">
            <a:avLst/>
          </a:prstGeom>
          <a:noFill/>
          <a:ln w="9525">
            <a:noFill/>
            <a:miter lim="800000"/>
            <a:headEnd/>
            <a:tailEnd/>
          </a:ln>
        </p:spPr>
      </p:pic>
      <p:sp>
        <p:nvSpPr>
          <p:cNvPr id="14340" name="Dian numeron paikkamerkki 3"/>
          <p:cNvSpPr>
            <a:spLocks noGrp="1"/>
          </p:cNvSpPr>
          <p:nvPr>
            <p:ph type="sldNum" sz="quarter" idx="12"/>
          </p:nvPr>
        </p:nvSpPr>
        <p:spPr>
          <a:noFill/>
        </p:spPr>
        <p:txBody>
          <a:bodyPr/>
          <a:lstStyle/>
          <a:p>
            <a:fld id="{52E98427-EC90-4466-8705-1DB3BBF36A9E}" type="slidenum">
              <a:rPr lang="en-US" smtClean="0"/>
              <a:pPr/>
              <a:t>12</a:t>
            </a:fld>
            <a:endParaRPr lang="en-US" smtClean="0"/>
          </a:p>
        </p:txBody>
      </p:sp>
      <p:sp>
        <p:nvSpPr>
          <p:cNvPr id="14341" name="Rectangle 2"/>
          <p:cNvSpPr>
            <a:spLocks noGrp="1" noChangeArrowheads="1"/>
          </p:cNvSpPr>
          <p:nvPr>
            <p:ph type="title"/>
          </p:nvPr>
        </p:nvSpPr>
        <p:spPr>
          <a:xfrm>
            <a:off x="457200" y="630238"/>
            <a:ext cx="8229600" cy="1143000"/>
          </a:xfrm>
        </p:spPr>
        <p:txBody>
          <a:bodyPr/>
          <a:lstStyle/>
          <a:p>
            <a:pPr eaLnBrk="1" hangingPunct="1"/>
            <a:r>
              <a:rPr lang="fi-FI" smtClean="0"/>
              <a:t>Terveyserot Suomessa ja maailmalla</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01675"/>
            <a:ext cx="8229600" cy="1143000"/>
          </a:xfrm>
        </p:spPr>
        <p:txBody>
          <a:bodyPr/>
          <a:lstStyle/>
          <a:p>
            <a:pPr eaLnBrk="1" hangingPunct="1"/>
            <a:r>
              <a:rPr lang="fi-FI" smtClean="0"/>
              <a:t>Väestöryhmien välisiä terveyseroja Suomessa</a:t>
            </a:r>
            <a:endParaRPr lang="en-US" smtClean="0"/>
          </a:p>
        </p:txBody>
      </p:sp>
      <p:sp>
        <p:nvSpPr>
          <p:cNvPr id="5123" name="Rectangle 3"/>
          <p:cNvSpPr>
            <a:spLocks noGrp="1" noChangeArrowheads="1"/>
          </p:cNvSpPr>
          <p:nvPr>
            <p:ph idx="1"/>
          </p:nvPr>
        </p:nvSpPr>
        <p:spPr>
          <a:xfrm>
            <a:off x="457200" y="2071688"/>
            <a:ext cx="8229600" cy="4525962"/>
          </a:xfrm>
        </p:spPr>
        <p:txBody>
          <a:bodyPr/>
          <a:lstStyle/>
          <a:p>
            <a:pPr eaLnBrk="1" hangingPunct="1"/>
            <a:r>
              <a:rPr lang="fi-FI" smtClean="0"/>
              <a:t>Sukupuoli</a:t>
            </a:r>
          </a:p>
          <a:p>
            <a:pPr eaLnBrk="1" hangingPunct="1"/>
            <a:r>
              <a:rPr lang="fi-FI" smtClean="0"/>
              <a:t>Ikä</a:t>
            </a:r>
          </a:p>
          <a:p>
            <a:pPr eaLnBrk="1" hangingPunct="1"/>
            <a:r>
              <a:rPr lang="fi-FI" smtClean="0"/>
              <a:t>Siviilisääty</a:t>
            </a:r>
          </a:p>
          <a:p>
            <a:pPr eaLnBrk="1" hangingPunct="1"/>
            <a:r>
              <a:rPr lang="fi-FI" smtClean="0"/>
              <a:t>Alueelliset erot</a:t>
            </a:r>
          </a:p>
          <a:p>
            <a:pPr eaLnBrk="1" hangingPunct="1"/>
            <a:r>
              <a:rPr lang="fi-FI" smtClean="0"/>
              <a:t>Äidinkieli</a:t>
            </a:r>
          </a:p>
          <a:p>
            <a:pPr eaLnBrk="1" hangingPunct="1"/>
            <a:r>
              <a:rPr lang="fi-FI" smtClean="0"/>
              <a:t>Sosioekonominen asema</a:t>
            </a:r>
          </a:p>
        </p:txBody>
      </p:sp>
      <p:pic>
        <p:nvPicPr>
          <p:cNvPr id="15364" name="Kuva 7" descr="kynä.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64500" y="188913"/>
            <a:ext cx="971550" cy="971550"/>
          </a:xfrm>
          <a:prstGeom prst="rect">
            <a:avLst/>
          </a:prstGeom>
          <a:noFill/>
          <a:ln w="9525">
            <a:noFill/>
            <a:miter lim="800000"/>
            <a:headEnd/>
            <a:tailEnd/>
          </a:ln>
        </p:spPr>
      </p:pic>
      <p:sp>
        <p:nvSpPr>
          <p:cNvPr id="15365" name="Dian numeron paikkamerkki 4"/>
          <p:cNvSpPr>
            <a:spLocks noGrp="1"/>
          </p:cNvSpPr>
          <p:nvPr>
            <p:ph type="sldNum" sz="quarter" idx="12"/>
          </p:nvPr>
        </p:nvSpPr>
        <p:spPr>
          <a:noFill/>
        </p:spPr>
        <p:txBody>
          <a:bodyPr/>
          <a:lstStyle/>
          <a:p>
            <a:fld id="{CACB8E71-D9E4-4A2C-900D-9D398C92DA01}" type="slidenum">
              <a:rPr lang="en-US" smtClean="0"/>
              <a:pPr/>
              <a:t>13</a:t>
            </a:fld>
            <a:endParaRPr lang="en-US" smtClean="0"/>
          </a:p>
        </p:txBody>
      </p:sp>
      <p:pic>
        <p:nvPicPr>
          <p:cNvPr id="6" name="Kuva 5" descr="shutterstock_21988330.jpg"/>
          <p:cNvPicPr>
            <a:picLocks noChangeAspect="1"/>
          </p:cNvPicPr>
          <p:nvPr/>
        </p:nvPicPr>
        <p:blipFill>
          <a:blip r:embed="rId3" cstate="print"/>
          <a:srcRect/>
          <a:stretch>
            <a:fillRect/>
          </a:stretch>
        </p:blipFill>
        <p:spPr bwMode="auto">
          <a:xfrm>
            <a:off x="5076825" y="2276475"/>
            <a:ext cx="3760788" cy="252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530225"/>
            <a:ext cx="8229600" cy="1143000"/>
          </a:xfrm>
        </p:spPr>
        <p:txBody>
          <a:bodyPr/>
          <a:lstStyle/>
          <a:p>
            <a:pPr eaLnBrk="1" hangingPunct="1"/>
            <a:r>
              <a:rPr lang="fi-FI" smtClean="0"/>
              <a:t>Mistä terveyserot johtuvat?</a:t>
            </a:r>
            <a:endParaRPr lang="en-US" smtClean="0"/>
          </a:p>
        </p:txBody>
      </p:sp>
      <p:sp>
        <p:nvSpPr>
          <p:cNvPr id="6147" name="Rectangle 3"/>
          <p:cNvSpPr>
            <a:spLocks noGrp="1" noChangeArrowheads="1"/>
          </p:cNvSpPr>
          <p:nvPr>
            <p:ph idx="1"/>
          </p:nvPr>
        </p:nvSpPr>
        <p:spPr>
          <a:xfrm>
            <a:off x="457200" y="1855788"/>
            <a:ext cx="8229600" cy="4525962"/>
          </a:xfrm>
        </p:spPr>
        <p:txBody>
          <a:bodyPr/>
          <a:lstStyle/>
          <a:p>
            <a:pPr eaLnBrk="1" hangingPunct="1"/>
            <a:r>
              <a:rPr lang="fi-FI" dirty="0" smtClean="0"/>
              <a:t>Monimutkainen tapahtumaketju, erot kehittyvät monien tekijöiden vaikutuksesta</a:t>
            </a:r>
          </a:p>
          <a:p>
            <a:pPr eaLnBrk="1" hangingPunct="1"/>
            <a:r>
              <a:rPr lang="fi-FI" dirty="0" smtClean="0"/>
              <a:t>Syntyvät tavallisesti pitkän ajan kuluessa </a:t>
            </a:r>
          </a:p>
          <a:p>
            <a:pPr eaLnBrk="1" hangingPunct="1"/>
            <a:r>
              <a:rPr lang="fi-FI" dirty="0" smtClean="0"/>
              <a:t>Asiaa tutkittu paljon, silti erojen synty (mistä ja miten) on osin hämärän peitossa</a:t>
            </a:r>
          </a:p>
        </p:txBody>
      </p:sp>
      <p:pic>
        <p:nvPicPr>
          <p:cNvPr id="16388" name="Kuva 7" descr="kynä.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64500" y="188913"/>
            <a:ext cx="971550" cy="971550"/>
          </a:xfrm>
          <a:prstGeom prst="rect">
            <a:avLst/>
          </a:prstGeom>
          <a:noFill/>
          <a:ln w="9525">
            <a:noFill/>
            <a:miter lim="800000"/>
            <a:headEnd/>
            <a:tailEnd/>
          </a:ln>
        </p:spPr>
      </p:pic>
      <p:sp>
        <p:nvSpPr>
          <p:cNvPr id="16389" name="Dian numeron paikkamerkki 4"/>
          <p:cNvSpPr>
            <a:spLocks noGrp="1"/>
          </p:cNvSpPr>
          <p:nvPr>
            <p:ph type="sldNum" sz="quarter" idx="12"/>
          </p:nvPr>
        </p:nvSpPr>
        <p:spPr>
          <a:noFill/>
        </p:spPr>
        <p:txBody>
          <a:bodyPr/>
          <a:lstStyle/>
          <a:p>
            <a:fld id="{AEDF89F2-DAB6-4541-A238-9291C084DB59}" type="slidenum">
              <a:rPr lang="en-US" smtClean="0"/>
              <a:pPr/>
              <a:t>14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14338"/>
            <a:ext cx="8229600" cy="1143000"/>
          </a:xfrm>
        </p:spPr>
        <p:txBody>
          <a:bodyPr/>
          <a:lstStyle/>
          <a:p>
            <a:pPr eaLnBrk="1" hangingPunct="1"/>
            <a:r>
              <a:rPr lang="fi-FI" smtClean="0"/>
              <a:t>Mistä terveyserot johtuvat?</a:t>
            </a:r>
            <a:endParaRPr lang="en-US" smtClean="0"/>
          </a:p>
        </p:txBody>
      </p:sp>
      <p:sp>
        <p:nvSpPr>
          <p:cNvPr id="7171" name="Rectangle 3"/>
          <p:cNvSpPr>
            <a:spLocks noGrp="1" noChangeArrowheads="1"/>
          </p:cNvSpPr>
          <p:nvPr>
            <p:ph idx="1"/>
          </p:nvPr>
        </p:nvSpPr>
        <p:spPr>
          <a:xfrm>
            <a:off x="457200" y="1566863"/>
            <a:ext cx="8229600" cy="4525962"/>
          </a:xfrm>
        </p:spPr>
        <p:txBody>
          <a:bodyPr/>
          <a:lstStyle/>
          <a:p>
            <a:pPr eaLnBrk="1" hangingPunct="1"/>
            <a:r>
              <a:rPr lang="fi-FI" dirty="0" smtClean="0"/>
              <a:t>Sosioekonominen </a:t>
            </a:r>
            <a:r>
              <a:rPr lang="fi-FI" dirty="0" smtClean="0"/>
              <a:t>asema:</a:t>
            </a:r>
          </a:p>
          <a:p>
            <a:pPr lvl="1" eaLnBrk="1" hangingPunct="1"/>
            <a:r>
              <a:rPr lang="fi-FI" dirty="0" smtClean="0"/>
              <a:t>koulutus</a:t>
            </a:r>
            <a:r>
              <a:rPr lang="fi-FI" dirty="0" smtClean="0"/>
              <a:t>, ammatti, tulotaso, työolot, asumistaso</a:t>
            </a:r>
          </a:p>
          <a:p>
            <a:pPr eaLnBrk="1" hangingPunct="1"/>
            <a:r>
              <a:rPr lang="fi-FI" dirty="0" smtClean="0"/>
              <a:t>Elintavat:</a:t>
            </a:r>
          </a:p>
          <a:p>
            <a:pPr lvl="1" eaLnBrk="1" hangingPunct="1"/>
            <a:r>
              <a:rPr lang="fi-FI" dirty="0" smtClean="0"/>
              <a:t>päihteiden </a:t>
            </a:r>
            <a:r>
              <a:rPr lang="fi-FI" dirty="0" smtClean="0"/>
              <a:t>käyttö, liikunta, ravinto, uni ja lepo</a:t>
            </a:r>
          </a:p>
          <a:p>
            <a:pPr eaLnBrk="1" hangingPunct="1"/>
            <a:r>
              <a:rPr lang="fi-FI" dirty="0" smtClean="0"/>
              <a:t>Lapsuuden elinolot ja terveydentila</a:t>
            </a:r>
          </a:p>
        </p:txBody>
      </p:sp>
      <p:pic>
        <p:nvPicPr>
          <p:cNvPr id="17412" name="Kuva 7" descr="kynä.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64500" y="188913"/>
            <a:ext cx="971550" cy="971550"/>
          </a:xfrm>
          <a:prstGeom prst="rect">
            <a:avLst/>
          </a:prstGeom>
          <a:noFill/>
          <a:ln w="9525">
            <a:noFill/>
            <a:miter lim="800000"/>
            <a:headEnd/>
            <a:tailEnd/>
          </a:ln>
        </p:spPr>
      </p:pic>
      <p:pic>
        <p:nvPicPr>
          <p:cNvPr id="13" name="Kuva 12" descr="shutterstock_76699771.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132138" y="5013325"/>
            <a:ext cx="2111375" cy="1584325"/>
          </a:xfrm>
          <a:prstGeom prst="rect">
            <a:avLst/>
          </a:prstGeom>
          <a:noFill/>
          <a:ln w="9525">
            <a:noFill/>
            <a:miter lim="800000"/>
            <a:headEnd/>
            <a:tailEnd/>
          </a:ln>
        </p:spPr>
      </p:pic>
      <p:pic>
        <p:nvPicPr>
          <p:cNvPr id="14" name="Kuva 13" descr="shutterstock_57827650.jpg"/>
          <p:cNvPicPr>
            <a:picLocks noChangeAspect="1"/>
          </p:cNvPicPr>
          <p:nvPr/>
        </p:nvPicPr>
        <p:blipFill>
          <a:blip r:embed="rId4" cstate="print"/>
          <a:srcRect/>
          <a:stretch>
            <a:fillRect/>
          </a:stretch>
        </p:blipFill>
        <p:spPr bwMode="auto">
          <a:xfrm rot="-867256">
            <a:off x="1781175" y="4318000"/>
            <a:ext cx="950913" cy="1412875"/>
          </a:xfrm>
          <a:prstGeom prst="rect">
            <a:avLst/>
          </a:prstGeom>
          <a:noFill/>
          <a:ln w="9525">
            <a:noFill/>
            <a:miter lim="800000"/>
            <a:headEnd/>
            <a:tailEnd/>
          </a:ln>
        </p:spPr>
      </p:pic>
      <p:pic>
        <p:nvPicPr>
          <p:cNvPr id="15" name="Kuva 14" descr="shutterstock_69452884.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019925" y="3500438"/>
            <a:ext cx="1601788" cy="2382837"/>
          </a:xfrm>
          <a:prstGeom prst="rect">
            <a:avLst/>
          </a:prstGeom>
          <a:noFill/>
          <a:ln w="9525">
            <a:noFill/>
            <a:miter lim="800000"/>
            <a:headEnd/>
            <a:tailEnd/>
          </a:ln>
        </p:spPr>
      </p:pic>
      <p:pic>
        <p:nvPicPr>
          <p:cNvPr id="18" name="Kuva 17" descr="shutterstock_57873388.jpg"/>
          <p:cNvPicPr>
            <a:picLocks noChangeAspect="1"/>
          </p:cNvPicPr>
          <p:nvPr/>
        </p:nvPicPr>
        <p:blipFill>
          <a:blip r:embed="rId6" cstate="print"/>
          <a:srcRect/>
          <a:stretch>
            <a:fillRect/>
          </a:stretch>
        </p:blipFill>
        <p:spPr bwMode="auto">
          <a:xfrm>
            <a:off x="0" y="5178425"/>
            <a:ext cx="1590675" cy="1679575"/>
          </a:xfrm>
          <a:prstGeom prst="rect">
            <a:avLst/>
          </a:prstGeom>
          <a:noFill/>
          <a:ln w="9525">
            <a:noFill/>
            <a:miter lim="800000"/>
            <a:headEnd/>
            <a:tailEnd/>
          </a:ln>
        </p:spPr>
      </p:pic>
      <p:sp>
        <p:nvSpPr>
          <p:cNvPr id="17417" name="Dian numeron paikkamerkki 8"/>
          <p:cNvSpPr>
            <a:spLocks noGrp="1"/>
          </p:cNvSpPr>
          <p:nvPr>
            <p:ph type="sldNum" sz="quarter" idx="12"/>
          </p:nvPr>
        </p:nvSpPr>
        <p:spPr>
          <a:noFill/>
        </p:spPr>
        <p:txBody>
          <a:bodyPr/>
          <a:lstStyle/>
          <a:p>
            <a:fld id="{C2634EB5-339B-4B32-ABF4-205F802B157A}" type="slidenum">
              <a:rPr lang="en-US" smtClean="0"/>
              <a:pPr/>
              <a:t>15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eaLnBrk="1" hangingPunct="1"/>
            <a:r>
              <a:rPr lang="fi-FI" dirty="0" smtClean="0"/>
              <a:t>Kulttuuriset </a:t>
            </a:r>
            <a:r>
              <a:rPr lang="fi-FI" dirty="0" smtClean="0"/>
              <a:t>tekijät</a:t>
            </a:r>
          </a:p>
          <a:p>
            <a:pPr lvl="1" eaLnBrk="1" hangingPunct="1"/>
            <a:r>
              <a:rPr lang="fi-FI" dirty="0" smtClean="0"/>
              <a:t>perinteet</a:t>
            </a:r>
            <a:r>
              <a:rPr lang="fi-FI" dirty="0" smtClean="0"/>
              <a:t>, arvot ja asenteet</a:t>
            </a:r>
          </a:p>
          <a:p>
            <a:pPr eaLnBrk="1" hangingPunct="1"/>
            <a:r>
              <a:rPr lang="fi-FI" dirty="0" smtClean="0"/>
              <a:t>Psykososiaaliset </a:t>
            </a:r>
            <a:r>
              <a:rPr lang="fi-FI" dirty="0" smtClean="0"/>
              <a:t>tekijät. </a:t>
            </a:r>
          </a:p>
          <a:p>
            <a:pPr lvl="1" eaLnBrk="1" hangingPunct="1"/>
            <a:r>
              <a:rPr lang="fi-FI" dirty="0" smtClean="0"/>
              <a:t>sosiaaliset </a:t>
            </a:r>
            <a:r>
              <a:rPr lang="fi-FI" dirty="0" smtClean="0"/>
              <a:t>suhteet, tuki, ympäristön vaatimukset </a:t>
            </a:r>
          </a:p>
          <a:p>
            <a:pPr eaLnBrk="1" hangingPunct="1"/>
            <a:r>
              <a:rPr lang="fi-FI" dirty="0" smtClean="0"/>
              <a:t>Terveyspalvelujen käyttö</a:t>
            </a:r>
          </a:p>
          <a:p>
            <a:pPr eaLnBrk="1" hangingPunct="1"/>
            <a:endParaRPr lang="fi-FI" dirty="0" smtClean="0"/>
          </a:p>
        </p:txBody>
      </p:sp>
      <p:pic>
        <p:nvPicPr>
          <p:cNvPr id="18435" name="Kuva 7" descr="kynä.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64500" y="188913"/>
            <a:ext cx="971550" cy="971550"/>
          </a:xfrm>
          <a:prstGeom prst="rect">
            <a:avLst/>
          </a:prstGeom>
          <a:noFill/>
          <a:ln w="9525">
            <a:noFill/>
            <a:miter lim="800000"/>
            <a:headEnd/>
            <a:tailEnd/>
          </a:ln>
        </p:spPr>
      </p:pic>
      <p:sp>
        <p:nvSpPr>
          <p:cNvPr id="18436" name="Dian numeron paikkamerkki 3"/>
          <p:cNvSpPr>
            <a:spLocks noGrp="1"/>
          </p:cNvSpPr>
          <p:nvPr>
            <p:ph type="sldNum" sz="quarter" idx="12"/>
          </p:nvPr>
        </p:nvSpPr>
        <p:spPr>
          <a:noFill/>
        </p:spPr>
        <p:txBody>
          <a:bodyPr/>
          <a:lstStyle/>
          <a:p>
            <a:fld id="{3B286B91-4E5C-4877-B643-8B3034095707}" type="slidenum">
              <a:rPr lang="en-US" smtClean="0"/>
              <a:pPr/>
              <a:t>16</a:t>
            </a:fld>
            <a:endParaRPr lang="en-US" smtClean="0"/>
          </a:p>
        </p:txBody>
      </p:sp>
      <p:pic>
        <p:nvPicPr>
          <p:cNvPr id="5" name="Kuva 4" descr="Clipboard01.jpg"/>
          <p:cNvPicPr>
            <a:picLocks noChangeAspect="1"/>
          </p:cNvPicPr>
          <p:nvPr/>
        </p:nvPicPr>
        <p:blipFill>
          <a:blip r:embed="rId3" cstate="print"/>
          <a:srcRect/>
          <a:stretch>
            <a:fillRect/>
          </a:stretch>
        </p:blipFill>
        <p:spPr bwMode="auto">
          <a:xfrm>
            <a:off x="250825" y="4538663"/>
            <a:ext cx="3025775" cy="2124075"/>
          </a:xfrm>
          <a:prstGeom prst="rect">
            <a:avLst/>
          </a:prstGeom>
          <a:noFill/>
          <a:ln w="9525">
            <a:noFill/>
            <a:miter lim="800000"/>
            <a:headEnd/>
            <a:tailEnd/>
          </a:ln>
        </p:spPr>
      </p:pic>
      <p:sp>
        <p:nvSpPr>
          <p:cNvPr id="18438" name="Rectangle 2"/>
          <p:cNvSpPr>
            <a:spLocks noGrp="1" noChangeArrowheads="1"/>
          </p:cNvSpPr>
          <p:nvPr>
            <p:ph type="title"/>
          </p:nvPr>
        </p:nvSpPr>
        <p:spPr>
          <a:xfrm>
            <a:off x="457200" y="414338"/>
            <a:ext cx="8229600" cy="1143000"/>
          </a:xfrm>
        </p:spPr>
        <p:txBody>
          <a:bodyPr/>
          <a:lstStyle/>
          <a:p>
            <a:pPr eaLnBrk="1" hangingPunct="1"/>
            <a:r>
              <a:rPr lang="fi-FI" smtClean="0"/>
              <a:t>Mistä terveyserot johtuvat?</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484313"/>
            <a:ext cx="8964613" cy="5040312"/>
          </a:xfrm>
        </p:spPr>
        <p:txBody>
          <a:bodyPr/>
          <a:lstStyle/>
          <a:p>
            <a:pPr eaLnBrk="1" hangingPunct="1">
              <a:defRPr/>
            </a:pPr>
            <a:endParaRPr lang="fi-FI" sz="2400" b="1" dirty="0" smtClean="0">
              <a:solidFill>
                <a:srgbClr val="FF9900"/>
              </a:solidFill>
            </a:endParaRPr>
          </a:p>
          <a:p>
            <a:pPr eaLnBrk="1" hangingPunct="1">
              <a:defRPr/>
            </a:pPr>
            <a:r>
              <a:rPr lang="fi-FI" sz="2400" b="1" dirty="0" smtClean="0">
                <a:solidFill>
                  <a:srgbClr val="FF9900"/>
                </a:solidFill>
              </a:rPr>
              <a:t>Enemmän koulutetut</a:t>
            </a:r>
            <a:r>
              <a:rPr lang="fi-FI" sz="2400" dirty="0" smtClean="0"/>
              <a:t> ja ylempiin tuloluokkiin kuuluvat henkilöt </a:t>
            </a:r>
            <a:r>
              <a:rPr lang="fi-FI" sz="2400" b="1" dirty="0" smtClean="0">
                <a:solidFill>
                  <a:srgbClr val="FF9900"/>
                </a:solidFill>
              </a:rPr>
              <a:t>käyvät muita useammin terveystarkastuksissa</a:t>
            </a:r>
            <a:r>
              <a:rPr lang="fi-FI" sz="2400" dirty="0" smtClean="0"/>
              <a:t>, seulontatutkimuksissa, hammashoidossa ja fysikaalisessa hoidossa.</a:t>
            </a:r>
          </a:p>
          <a:p>
            <a:pPr eaLnBrk="1" hangingPunct="1">
              <a:defRPr/>
            </a:pPr>
            <a:endParaRPr lang="fi-FI" sz="2400" dirty="0" smtClean="0"/>
          </a:p>
          <a:p>
            <a:pPr eaLnBrk="1" hangingPunct="1">
              <a:defRPr/>
            </a:pPr>
            <a:r>
              <a:rPr lang="fi-FI" sz="2000" dirty="0" smtClean="0"/>
              <a:t>Parhaiten apua saavat:</a:t>
            </a:r>
          </a:p>
          <a:p>
            <a:pPr lvl="2" eaLnBrk="1" hangingPunct="1">
              <a:defRPr/>
            </a:pPr>
            <a:r>
              <a:rPr lang="fi-FI" sz="2000" b="1" dirty="0" smtClean="0">
                <a:solidFill>
                  <a:srgbClr val="FF3300"/>
                </a:solidFill>
              </a:rPr>
              <a:t>Yhden hengen taloudet</a:t>
            </a:r>
          </a:p>
          <a:p>
            <a:pPr lvl="2" eaLnBrk="1" hangingPunct="1">
              <a:defRPr/>
            </a:pPr>
            <a:r>
              <a:rPr lang="fi-FI" sz="2000" b="1" dirty="0" smtClean="0">
                <a:solidFill>
                  <a:srgbClr val="FF3300"/>
                </a:solidFill>
              </a:rPr>
              <a:t>Ydinperheet</a:t>
            </a:r>
          </a:p>
          <a:p>
            <a:pPr lvl="2" eaLnBrk="1" hangingPunct="1">
              <a:defRPr/>
            </a:pPr>
            <a:r>
              <a:rPr lang="fi-FI" sz="2000" b="1" dirty="0" smtClean="0">
                <a:solidFill>
                  <a:srgbClr val="FF3300"/>
                </a:solidFill>
              </a:rPr>
              <a:t>Lapsettomat pariskunnat</a:t>
            </a:r>
          </a:p>
          <a:p>
            <a:pPr lvl="2" eaLnBrk="1" hangingPunct="1">
              <a:defRPr/>
            </a:pPr>
            <a:r>
              <a:rPr lang="fi-FI" sz="2000" b="1" dirty="0" smtClean="0">
                <a:solidFill>
                  <a:srgbClr val="FF3300"/>
                </a:solidFill>
              </a:rPr>
              <a:t>Vakaan työuran omaavat</a:t>
            </a:r>
          </a:p>
          <a:p>
            <a:pPr eaLnBrk="1" hangingPunct="1">
              <a:buFont typeface="Wingdings" pitchFamily="2" charset="2"/>
              <a:buNone/>
              <a:defRPr/>
            </a:pPr>
            <a:endParaRPr lang="fi-FI" sz="900" b="1" dirty="0" smtClean="0">
              <a:solidFill>
                <a:srgbClr val="66FFFF"/>
              </a:solidFill>
            </a:endParaRPr>
          </a:p>
        </p:txBody>
      </p:sp>
      <p:sp>
        <p:nvSpPr>
          <p:cNvPr id="6148" name="Rectangle 4"/>
          <p:cNvSpPr>
            <a:spLocks noGrp="1" noChangeArrowheads="1"/>
          </p:cNvSpPr>
          <p:nvPr>
            <p:ph type="title"/>
          </p:nvPr>
        </p:nvSpPr>
        <p:spPr>
          <a:xfrm>
            <a:off x="468313" y="188913"/>
            <a:ext cx="8229600" cy="1152525"/>
          </a:xfrm>
        </p:spPr>
        <p:txBody>
          <a:bodyPr/>
          <a:lstStyle/>
          <a:p>
            <a:pPr eaLnBrk="1" hangingPunct="1">
              <a:defRPr/>
            </a:pPr>
            <a:r>
              <a:rPr lang="fi-FI" sz="4000" smtClean="0"/>
              <a:t>Sosioekonomisen aseman vaikutuksia terveyteen:</a:t>
            </a:r>
          </a:p>
        </p:txBody>
      </p:sp>
      <p:sp>
        <p:nvSpPr>
          <p:cNvPr id="6149" name="Text Box 5"/>
          <p:cNvSpPr txBox="1">
            <a:spLocks noChangeArrowheads="1"/>
          </p:cNvSpPr>
          <p:nvPr/>
        </p:nvSpPr>
        <p:spPr bwMode="auto">
          <a:xfrm>
            <a:off x="4787900" y="3860800"/>
            <a:ext cx="4248150" cy="2246313"/>
          </a:xfrm>
          <a:prstGeom prst="rect">
            <a:avLst/>
          </a:prstGeom>
          <a:noFill/>
          <a:ln w="9525">
            <a:noFill/>
            <a:miter lim="800000"/>
            <a:headEnd/>
            <a:tailEnd/>
          </a:ln>
          <a:effectLst/>
        </p:spPr>
        <p:txBody>
          <a:bodyPr>
            <a:spAutoFit/>
          </a:bodyPr>
          <a:lstStyle/>
          <a:p>
            <a:pPr>
              <a:defRPr/>
            </a:pPr>
            <a:r>
              <a:rPr lang="fi-FI" sz="2000" dirty="0">
                <a:effectLst>
                  <a:outerShdw blurRad="38100" dist="38100" dir="2700000" algn="tl">
                    <a:srgbClr val="000000"/>
                  </a:outerShdw>
                </a:effectLst>
                <a:latin typeface="Tahoma" charset="0"/>
              </a:rPr>
              <a:t>..Ja heikoiten:</a:t>
            </a:r>
          </a:p>
          <a:p>
            <a:pPr lvl="2">
              <a:buFont typeface="Wingdings" pitchFamily="2" charset="2"/>
              <a:buChar char="§"/>
              <a:defRPr/>
            </a:pPr>
            <a:r>
              <a:rPr lang="fi-FI" sz="2000" b="1" dirty="0">
                <a:solidFill>
                  <a:srgbClr val="FF99FF"/>
                </a:solidFill>
                <a:effectLst>
                  <a:outerShdw blurRad="38100" dist="38100" dir="2700000" algn="tl">
                    <a:srgbClr val="000000"/>
                  </a:outerShdw>
                </a:effectLst>
                <a:latin typeface="Tahoma" charset="0"/>
              </a:rPr>
              <a:t> Huumeongelmaiset</a:t>
            </a:r>
          </a:p>
          <a:p>
            <a:pPr lvl="2">
              <a:buFont typeface="Wingdings" pitchFamily="2" charset="2"/>
              <a:buChar char="§"/>
              <a:defRPr/>
            </a:pPr>
            <a:r>
              <a:rPr lang="fi-FI" sz="2000" b="1" dirty="0">
                <a:solidFill>
                  <a:srgbClr val="FF99FF"/>
                </a:solidFill>
                <a:effectLst>
                  <a:outerShdw blurRad="38100" dist="38100" dir="2700000" algn="tl">
                    <a:srgbClr val="000000"/>
                  </a:outerShdw>
                </a:effectLst>
                <a:latin typeface="Tahoma" charset="0"/>
              </a:rPr>
              <a:t> Asunnottomat</a:t>
            </a:r>
          </a:p>
          <a:p>
            <a:pPr lvl="2">
              <a:buFont typeface="Wingdings" pitchFamily="2" charset="2"/>
              <a:buChar char="§"/>
              <a:defRPr/>
            </a:pPr>
            <a:r>
              <a:rPr lang="fi-FI" sz="2000" b="1" dirty="0">
                <a:solidFill>
                  <a:srgbClr val="FF99FF"/>
                </a:solidFill>
                <a:effectLst>
                  <a:outerShdw blurRad="38100" dist="38100" dir="2700000" algn="tl">
                    <a:srgbClr val="000000"/>
                  </a:outerShdw>
                </a:effectLst>
                <a:latin typeface="Tahoma" charset="0"/>
              </a:rPr>
              <a:t> Alkoholiongelmaiset</a:t>
            </a:r>
          </a:p>
          <a:p>
            <a:pPr lvl="2">
              <a:buFont typeface="Wingdings" pitchFamily="2" charset="2"/>
              <a:buChar char="§"/>
              <a:defRPr/>
            </a:pPr>
            <a:r>
              <a:rPr lang="fi-FI" sz="2000" b="1" dirty="0">
                <a:solidFill>
                  <a:srgbClr val="FF99FF"/>
                </a:solidFill>
                <a:effectLst>
                  <a:outerShdw blurRad="38100" dist="38100" dir="2700000" algn="tl">
                    <a:srgbClr val="000000"/>
                  </a:outerShdw>
                </a:effectLst>
                <a:latin typeface="Tahoma" charset="0"/>
              </a:rPr>
              <a:t> Prostituoidut</a:t>
            </a:r>
          </a:p>
          <a:p>
            <a:pPr lvl="2">
              <a:buFont typeface="Wingdings" pitchFamily="2" charset="2"/>
              <a:buChar char="§"/>
              <a:defRPr/>
            </a:pPr>
            <a:r>
              <a:rPr lang="fi-FI" sz="2000" b="1" dirty="0">
                <a:solidFill>
                  <a:srgbClr val="FF99FF"/>
                </a:solidFill>
                <a:effectLst>
                  <a:outerShdw blurRad="38100" dist="38100" dir="2700000" algn="tl">
                    <a:srgbClr val="000000"/>
                  </a:outerShdw>
                </a:effectLst>
                <a:latin typeface="Tahoma" charset="0"/>
              </a:rPr>
              <a:t> pitkäaikaistyöttömät</a:t>
            </a:r>
          </a:p>
          <a:p>
            <a:pPr>
              <a:defRPr/>
            </a:pPr>
            <a:endParaRPr lang="fi-FI" sz="2000" dirty="0">
              <a:latin typeface="Tahoma"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ilastokeskus.fi/til/kuol/2010/kuol_2010_2011-04-15_tie_001_fi_001.gif"/>
          <p:cNvPicPr>
            <a:picLocks noChangeAspect="1" noChangeArrowheads="1"/>
          </p:cNvPicPr>
          <p:nvPr/>
        </p:nvPicPr>
        <p:blipFill>
          <a:blip r:embed="rId2" cstate="print"/>
          <a:srcRect/>
          <a:stretch>
            <a:fillRect/>
          </a:stretch>
        </p:blipFill>
        <p:spPr bwMode="auto">
          <a:xfrm>
            <a:off x="900113" y="1628775"/>
            <a:ext cx="7377112" cy="4992688"/>
          </a:xfrm>
          <a:prstGeom prst="rect">
            <a:avLst/>
          </a:prstGeom>
          <a:solidFill>
            <a:schemeClr val="tx1"/>
          </a:solidFill>
          <a:ln w="9525">
            <a:noFill/>
            <a:miter lim="800000"/>
            <a:headEnd/>
            <a:tailEnd/>
          </a:ln>
        </p:spPr>
      </p:pic>
      <p:sp>
        <p:nvSpPr>
          <p:cNvPr id="6" name="Suorakulmio 5"/>
          <p:cNvSpPr/>
          <p:nvPr/>
        </p:nvSpPr>
        <p:spPr>
          <a:xfrm>
            <a:off x="7451725" y="2349500"/>
            <a:ext cx="635000" cy="368300"/>
          </a:xfrm>
          <a:prstGeom prst="rect">
            <a:avLst/>
          </a:prstGeom>
        </p:spPr>
        <p:txBody>
          <a:bodyPr wrap="none">
            <a:spAutoFit/>
          </a:bodyPr>
          <a:lstStyle/>
          <a:p>
            <a:pPr>
              <a:defRPr/>
            </a:pPr>
            <a:r>
              <a:rPr lang="fi-FI" dirty="0">
                <a:solidFill>
                  <a:schemeClr val="bg2"/>
                </a:solidFill>
                <a:effectLst>
                  <a:outerShdw blurRad="38100" dist="38100" dir="2700000" algn="tl">
                    <a:srgbClr val="000000">
                      <a:alpha val="43137"/>
                    </a:srgbClr>
                  </a:outerShdw>
                </a:effectLst>
                <a:latin typeface="Arial" pitchFamily="34" charset="0"/>
                <a:cs typeface="Arial" pitchFamily="34" charset="0"/>
              </a:rPr>
              <a:t>83,2</a:t>
            </a:r>
          </a:p>
        </p:txBody>
      </p:sp>
      <p:sp>
        <p:nvSpPr>
          <p:cNvPr id="2" name="Otsikko 1"/>
          <p:cNvSpPr>
            <a:spLocks noGrp="1"/>
          </p:cNvSpPr>
          <p:nvPr>
            <p:ph type="title"/>
          </p:nvPr>
        </p:nvSpPr>
        <p:spPr>
          <a:xfrm>
            <a:off x="7380288" y="3284538"/>
            <a:ext cx="792162" cy="431800"/>
          </a:xfrm>
        </p:spPr>
        <p:txBody>
          <a:bodyPr/>
          <a:lstStyle/>
          <a:p>
            <a:pPr>
              <a:defRPr/>
            </a:pPr>
            <a:r>
              <a:rPr lang="fi-FI" sz="1800" dirty="0" smtClean="0">
                <a:solidFill>
                  <a:schemeClr val="bg2"/>
                </a:solidFill>
                <a:effectLst>
                  <a:outerShdw blurRad="38100" dist="38100" dir="2700000" algn="tl">
                    <a:srgbClr val="000000">
                      <a:alpha val="43137"/>
                    </a:srgbClr>
                  </a:outerShdw>
                </a:effectLst>
                <a:latin typeface="Arial" pitchFamily="34" charset="0"/>
                <a:cs typeface="Arial" pitchFamily="34" charset="0"/>
              </a:rPr>
              <a:t>76,7  </a:t>
            </a:r>
            <a:endParaRPr lang="fi-FI" sz="1800" dirty="0">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uorakulmio 6"/>
          <p:cNvSpPr/>
          <p:nvPr/>
        </p:nvSpPr>
        <p:spPr>
          <a:xfrm>
            <a:off x="755650" y="765175"/>
            <a:ext cx="8569325" cy="461963"/>
          </a:xfrm>
          <a:prstGeom prst="rect">
            <a:avLst/>
          </a:prstGeom>
        </p:spPr>
        <p:txBody>
          <a:bodyPr>
            <a:spAutoFit/>
          </a:bodyPr>
          <a:lstStyle/>
          <a:p>
            <a:pPr>
              <a:defRPr/>
            </a:pPr>
            <a:r>
              <a:rPr lang="fi-FI" sz="2400" dirty="0">
                <a:effectLst>
                  <a:outerShdw blurRad="38100" dist="38100" dir="2700000" algn="tl">
                    <a:srgbClr val="000000">
                      <a:alpha val="43137"/>
                    </a:srgbClr>
                  </a:outerShdw>
                </a:effectLst>
              </a:rPr>
              <a:t>Miesten ja naisten elinajanodote Suomessa 1980–2010</a:t>
            </a:r>
          </a:p>
        </p:txBody>
      </p:sp>
      <p:sp>
        <p:nvSpPr>
          <p:cNvPr id="10" name="Suorakulmio 9"/>
          <p:cNvSpPr/>
          <p:nvPr/>
        </p:nvSpPr>
        <p:spPr>
          <a:xfrm>
            <a:off x="6732588" y="6596063"/>
            <a:ext cx="2411412" cy="261937"/>
          </a:xfrm>
          <a:prstGeom prst="rect">
            <a:avLst/>
          </a:prstGeom>
        </p:spPr>
        <p:txBody>
          <a:bodyPr>
            <a:spAutoFit/>
          </a:bodyPr>
          <a:lstStyle/>
          <a:p>
            <a:pPr>
              <a:defRPr/>
            </a:pPr>
            <a:r>
              <a:rPr lang="fi-FI" sz="1100" dirty="0">
                <a:effectLst>
                  <a:outerShdw blurRad="38100" dist="38100" dir="2700000" algn="tl">
                    <a:srgbClr val="000000">
                      <a:alpha val="43137"/>
                    </a:srgbClr>
                  </a:outerShdw>
                </a:effectLst>
              </a:rPr>
              <a:t>Lähde: tilastokeskus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eaLnBrk="1" hangingPunct="1">
              <a:defRPr/>
            </a:pPr>
            <a:endParaRPr lang="fi-FI" dirty="0" smtClean="0"/>
          </a:p>
        </p:txBody>
      </p:sp>
      <p:pic>
        <p:nvPicPr>
          <p:cNvPr id="14339" name="Picture 7" descr="http://tilastokeskus.fi/til/kuol/2010/kuol_2010_2011-04-15_kuv_002_fi_001.gif"/>
          <p:cNvPicPr>
            <a:picLocks noChangeAspect="1" noChangeArrowheads="1"/>
          </p:cNvPicPr>
          <p:nvPr/>
        </p:nvPicPr>
        <p:blipFill>
          <a:blip r:embed="rId2" cstate="print"/>
          <a:srcRect/>
          <a:stretch>
            <a:fillRect/>
          </a:stretch>
        </p:blipFill>
        <p:spPr bwMode="auto">
          <a:xfrm>
            <a:off x="-103188" y="-100013"/>
            <a:ext cx="4919663" cy="6958013"/>
          </a:xfrm>
          <a:prstGeom prst="rect">
            <a:avLst/>
          </a:prstGeom>
          <a:noFill/>
          <a:ln w="9525">
            <a:noFill/>
            <a:miter lim="800000"/>
            <a:headEnd/>
            <a:tailEnd/>
          </a:ln>
        </p:spPr>
      </p:pic>
      <p:pic>
        <p:nvPicPr>
          <p:cNvPr id="14340" name="Picture 9" descr="http://tilastokeskus.fi/til/kuol/2010/kuol_2010_2011-04-15_kuv_003_fi_001.gif"/>
          <p:cNvPicPr>
            <a:picLocks noChangeAspect="1" noChangeArrowheads="1"/>
          </p:cNvPicPr>
          <p:nvPr/>
        </p:nvPicPr>
        <p:blipFill>
          <a:blip r:embed="rId3" cstate="print"/>
          <a:srcRect/>
          <a:stretch>
            <a:fillRect/>
          </a:stretch>
        </p:blipFill>
        <p:spPr bwMode="auto">
          <a:xfrm>
            <a:off x="4356100" y="0"/>
            <a:ext cx="4926013" cy="6757988"/>
          </a:xfrm>
          <a:prstGeom prst="rect">
            <a:avLst/>
          </a:prstGeom>
          <a:noFill/>
          <a:ln w="9525">
            <a:noFill/>
            <a:miter lim="800000"/>
            <a:headEnd/>
            <a:tailEnd/>
          </a:ln>
        </p:spPr>
      </p:pic>
      <p:sp>
        <p:nvSpPr>
          <p:cNvPr id="5" name="Suorakulmio 4"/>
          <p:cNvSpPr/>
          <p:nvPr/>
        </p:nvSpPr>
        <p:spPr>
          <a:xfrm>
            <a:off x="6732588" y="6596063"/>
            <a:ext cx="2411412" cy="261937"/>
          </a:xfrm>
          <a:prstGeom prst="rect">
            <a:avLst/>
          </a:prstGeom>
        </p:spPr>
        <p:txBody>
          <a:bodyPr>
            <a:spAutoFit/>
          </a:bodyPr>
          <a:lstStyle/>
          <a:p>
            <a:pPr>
              <a:defRPr/>
            </a:pPr>
            <a:r>
              <a:rPr lang="fi-FI" sz="1100" dirty="0">
                <a:effectLst>
                  <a:outerShdw blurRad="38100" dist="38100" dir="2700000" algn="tl">
                    <a:srgbClr val="000000">
                      <a:alpha val="43137"/>
                    </a:srgbClr>
                  </a:outerShdw>
                </a:effectLst>
              </a:rPr>
              <a:t>Lähde: tilastokeskus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01675"/>
            <a:ext cx="8229600" cy="1143000"/>
          </a:xfrm>
        </p:spPr>
        <p:txBody>
          <a:bodyPr/>
          <a:lstStyle/>
          <a:p>
            <a:pPr eaLnBrk="1" hangingPunct="1"/>
            <a:r>
              <a:rPr lang="fi-FI" i="1" smtClean="0"/>
              <a:t>Jos maailma olisi 100 asukkaan kylä,</a:t>
            </a:r>
            <a:endParaRPr lang="en-US" i="1" smtClean="0"/>
          </a:p>
        </p:txBody>
      </p:sp>
      <p:sp>
        <p:nvSpPr>
          <p:cNvPr id="3075" name="Rectangle 3"/>
          <p:cNvSpPr>
            <a:spLocks noGrp="1" noChangeArrowheads="1"/>
          </p:cNvSpPr>
          <p:nvPr>
            <p:ph idx="1"/>
          </p:nvPr>
        </p:nvSpPr>
        <p:spPr>
          <a:xfrm>
            <a:off x="457200" y="1711325"/>
            <a:ext cx="8229600" cy="4525963"/>
          </a:xfrm>
        </p:spPr>
        <p:txBody>
          <a:bodyPr/>
          <a:lstStyle/>
          <a:p>
            <a:pPr eaLnBrk="1" hangingPunct="1">
              <a:lnSpc>
                <a:spcPct val="80000"/>
              </a:lnSpc>
              <a:buFontTx/>
              <a:buNone/>
            </a:pPr>
            <a:r>
              <a:rPr lang="fi-FI" sz="2800" smtClean="0"/>
              <a:t>niin silloin siellä</a:t>
            </a:r>
          </a:p>
          <a:p>
            <a:pPr eaLnBrk="1" hangingPunct="1">
              <a:lnSpc>
                <a:spcPct val="80000"/>
              </a:lnSpc>
            </a:pPr>
            <a:r>
              <a:rPr lang="fi-FI" sz="2800" smtClean="0"/>
              <a:t>asuisi 57 aasialaista, 21 eurooppalaista, 14 amerikkalaista ja 8 afrikkalaista</a:t>
            </a:r>
          </a:p>
          <a:p>
            <a:pPr eaLnBrk="1" hangingPunct="1">
              <a:lnSpc>
                <a:spcPct val="80000"/>
              </a:lnSpc>
            </a:pPr>
            <a:r>
              <a:rPr lang="fi-FI" sz="2800" smtClean="0"/>
              <a:t>80 asuisi kelvottomissa tai kehnoissa asunnoissa</a:t>
            </a:r>
          </a:p>
          <a:p>
            <a:pPr eaLnBrk="1" hangingPunct="1">
              <a:lnSpc>
                <a:spcPct val="80000"/>
              </a:lnSpc>
            </a:pPr>
            <a:r>
              <a:rPr lang="fi-FI" sz="2800" smtClean="0"/>
              <a:t>70 olisi lukutaidottomia</a:t>
            </a:r>
          </a:p>
          <a:p>
            <a:pPr eaLnBrk="1" hangingPunct="1">
              <a:lnSpc>
                <a:spcPct val="80000"/>
              </a:lnSpc>
            </a:pPr>
            <a:r>
              <a:rPr lang="fi-FI" sz="2800" smtClean="0"/>
              <a:t>50 kärsisi aliravitsemuksesta</a:t>
            </a:r>
          </a:p>
          <a:p>
            <a:pPr eaLnBrk="1" hangingPunct="1">
              <a:lnSpc>
                <a:spcPct val="80000"/>
              </a:lnSpc>
            </a:pPr>
            <a:r>
              <a:rPr lang="fi-FI" sz="2800" smtClean="0"/>
              <a:t>20 kuluttaisi 80 % koko kylän luonnonvaroista</a:t>
            </a:r>
          </a:p>
          <a:p>
            <a:pPr eaLnBrk="1" hangingPunct="1">
              <a:lnSpc>
                <a:spcPct val="80000"/>
              </a:lnSpc>
            </a:pPr>
            <a:r>
              <a:rPr lang="fi-FI" sz="2800" smtClean="0"/>
              <a:t>5 omistaisi 58 % koko kylän hyvinvoinnista</a:t>
            </a:r>
          </a:p>
          <a:p>
            <a:pPr eaLnBrk="1" hangingPunct="1">
              <a:lnSpc>
                <a:spcPct val="80000"/>
              </a:lnSpc>
            </a:pPr>
            <a:r>
              <a:rPr lang="fi-FI" sz="2800" smtClean="0"/>
              <a:t>1 omistaisi tietokoneen</a:t>
            </a:r>
            <a:endParaRPr lang="en-US" sz="2800" smtClean="0"/>
          </a:p>
        </p:txBody>
      </p:sp>
      <p:sp>
        <p:nvSpPr>
          <p:cNvPr id="10244" name="Dian numeron paikkamerkki 3"/>
          <p:cNvSpPr>
            <a:spLocks noGrp="1"/>
          </p:cNvSpPr>
          <p:nvPr>
            <p:ph type="sldNum" sz="quarter" idx="12"/>
          </p:nvPr>
        </p:nvSpPr>
        <p:spPr>
          <a:noFill/>
        </p:spPr>
        <p:txBody>
          <a:bodyPr/>
          <a:lstStyle/>
          <a:p>
            <a:fld id="{C2A00E45-FF0A-4FA9-889B-D30975A04CF9}" type="slidenum">
              <a:rPr lang="en-US" smtClean="0"/>
              <a:pPr/>
              <a:t>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79388" y="461963"/>
            <a:ext cx="8713787" cy="6416675"/>
          </a:xfrm>
          <a:prstGeom prst="rect">
            <a:avLst/>
          </a:prstGeom>
          <a:noFill/>
          <a:ln w="9525">
            <a:noFill/>
            <a:miter lim="800000"/>
            <a:headEnd/>
            <a:tailEnd/>
          </a:ln>
        </p:spPr>
        <p:txBody>
          <a:bodyPr lIns="0" tIns="0" rIns="0" bIns="0" anchor="ctr">
            <a:spAutoFit/>
          </a:bodyPr>
          <a:lstStyle/>
          <a:p>
            <a:pPr eaLnBrk="0" hangingPunct="0"/>
            <a:r>
              <a:rPr lang="fi-FI" altLang="fi-FI" sz="2400" b="1"/>
              <a:t>Terveyttään huonona tai erittäin huonona pitävien osuus suuri- ja pienituloisimmissa tuloviidenneksissä Euroopan maissa vuonna 2009. 16 vuotta täyttäneet. Prosenttia. </a:t>
            </a:r>
            <a:endParaRPr lang="fi-FI" altLang="fi-FI" b="1"/>
          </a:p>
          <a:p>
            <a:pPr eaLnBrk="0" hangingPunct="0"/>
            <a:endParaRPr lang="fi-FI" altLang="fi-FI" b="1"/>
          </a:p>
          <a:p>
            <a:pPr eaLnBrk="0" hangingPunct="0"/>
            <a:r>
              <a:rPr lang="fi-FI" altLang="fi-FI" b="1"/>
              <a:t/>
            </a:r>
            <a:br>
              <a:rPr lang="fi-FI" altLang="fi-FI" b="1"/>
            </a:br>
            <a:endParaRPr lang="fi-FI" altLang="fi-FI"/>
          </a:p>
          <a:p>
            <a:pPr eaLnBrk="0" hangingPunct="0"/>
            <a:r>
              <a:rPr lang="fi-FI" altLang="fi-FI"/>
              <a:t>  </a:t>
            </a:r>
            <a:r>
              <a:rPr lang="fi-FI" altLang="fi-FI" sz="15300"/>
              <a:t> </a:t>
            </a:r>
            <a:r>
              <a:rPr lang="fi-FI" altLang="fi-FI"/>
              <a:t>                                                                                      </a:t>
            </a:r>
          </a:p>
          <a:p>
            <a:pPr eaLnBrk="0" hangingPunct="0"/>
            <a:endParaRPr lang="fi-FI" altLang="fi-FI" i="1"/>
          </a:p>
          <a:p>
            <a:pPr eaLnBrk="0" hangingPunct="0"/>
            <a:endParaRPr lang="fi-FI" altLang="fi-FI" i="1"/>
          </a:p>
          <a:p>
            <a:pPr eaLnBrk="0" hangingPunct="0"/>
            <a:endParaRPr lang="fi-FI" altLang="fi-FI" i="1"/>
          </a:p>
          <a:p>
            <a:pPr eaLnBrk="0" hangingPunct="0"/>
            <a:endParaRPr lang="fi-FI" altLang="fi-FI" sz="1400" i="1"/>
          </a:p>
          <a:p>
            <a:pPr eaLnBrk="0" hangingPunct="0"/>
            <a:r>
              <a:rPr lang="fi-FI" altLang="fi-FI" sz="1400" i="1"/>
              <a:t>Lähde: E-SILC. Eurostat database "public health/health status/indicators from surveys". </a:t>
            </a:r>
          </a:p>
          <a:p>
            <a:pPr eaLnBrk="0" hangingPunct="0"/>
            <a:r>
              <a:rPr lang="fi-FI" altLang="fi-FI" sz="1400" i="1"/>
              <a:t>Viitattu :Tilastokeskus: </a:t>
            </a:r>
            <a:r>
              <a:rPr lang="fi-FI" altLang="fi-FI" sz="1400" i="1">
                <a:hlinkClick r:id="rId2"/>
              </a:rPr>
              <a:t>http://www.stat.fi/artikkelit/2011/art_2011-05-30_002.html?s=3</a:t>
            </a:r>
            <a:endParaRPr lang="fi-FI" altLang="fi-FI" sz="1400" i="1"/>
          </a:p>
          <a:p>
            <a:pPr eaLnBrk="0" hangingPunct="0"/>
            <a:endParaRPr lang="fi-FI" altLang="fi-FI"/>
          </a:p>
        </p:txBody>
      </p:sp>
      <p:pic>
        <p:nvPicPr>
          <p:cNvPr id="15363" name="Picture 2" descr="http://www.stat.fi/artikkelit/2011/art_2011-05-30_002_003.jpg"/>
          <p:cNvPicPr>
            <a:picLocks noChangeAspect="1" noChangeArrowheads="1"/>
          </p:cNvPicPr>
          <p:nvPr/>
        </p:nvPicPr>
        <p:blipFill>
          <a:blip r:embed="rId3" cstate="print"/>
          <a:srcRect/>
          <a:stretch>
            <a:fillRect/>
          </a:stretch>
        </p:blipFill>
        <p:spPr bwMode="auto">
          <a:xfrm>
            <a:off x="0" y="2349500"/>
            <a:ext cx="9082088"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eaLnBrk="1" hangingPunct="1">
              <a:defRPr/>
            </a:pPr>
            <a:endParaRPr lang="fi-FI" dirty="0" smtClean="0"/>
          </a:p>
        </p:txBody>
      </p:sp>
      <p:sp>
        <p:nvSpPr>
          <p:cNvPr id="4" name="Rectangle 183"/>
          <p:cNvSpPr>
            <a:spLocks noGrp="1" noChangeArrowheads="1"/>
          </p:cNvSpPr>
          <p:nvPr>
            <p:ph type="title"/>
          </p:nvPr>
        </p:nvSpPr>
        <p:spPr/>
        <p:txBody>
          <a:bodyPr/>
          <a:lstStyle/>
          <a:p>
            <a:pPr eaLnBrk="1" hangingPunct="1">
              <a:defRPr/>
            </a:pPr>
            <a:r>
              <a:rPr lang="fi-FI" sz="4000" dirty="0" smtClean="0"/>
              <a:t>Sosioekonomisen aseman vaikutuksia terveyteen:</a:t>
            </a:r>
          </a:p>
        </p:txBody>
      </p:sp>
      <p:pic>
        <p:nvPicPr>
          <p:cNvPr id="16388" name="Picture 2" descr="http://www.terveyskirjasto.fi/xmedia/suo/3.7.gif"/>
          <p:cNvPicPr>
            <a:picLocks noChangeAspect="1" noChangeArrowheads="1"/>
          </p:cNvPicPr>
          <p:nvPr/>
        </p:nvPicPr>
        <p:blipFill>
          <a:blip r:embed="rId2" cstate="print"/>
          <a:srcRect/>
          <a:stretch>
            <a:fillRect/>
          </a:stretch>
        </p:blipFill>
        <p:spPr bwMode="auto">
          <a:xfrm>
            <a:off x="1692275" y="1844675"/>
            <a:ext cx="6083300" cy="4538663"/>
          </a:xfrm>
          <a:prstGeom prst="rect">
            <a:avLst/>
          </a:prstGeom>
          <a:noFill/>
          <a:ln w="9525">
            <a:noFill/>
            <a:miter lim="800000"/>
            <a:headEnd/>
            <a:tailEnd/>
          </a:ln>
        </p:spPr>
      </p:pic>
      <p:sp>
        <p:nvSpPr>
          <p:cNvPr id="16389" name="Tekstikehys 5"/>
          <p:cNvSpPr txBox="1">
            <a:spLocks noChangeArrowheads="1"/>
          </p:cNvSpPr>
          <p:nvPr/>
        </p:nvSpPr>
        <p:spPr bwMode="auto">
          <a:xfrm>
            <a:off x="1835150" y="1989138"/>
            <a:ext cx="4270375" cy="276225"/>
          </a:xfrm>
          <a:prstGeom prst="rect">
            <a:avLst/>
          </a:prstGeom>
          <a:solidFill>
            <a:schemeClr val="tx1"/>
          </a:solidFill>
          <a:ln w="9525">
            <a:noFill/>
            <a:miter lim="800000"/>
            <a:headEnd/>
            <a:tailEnd/>
          </a:ln>
        </p:spPr>
        <p:txBody>
          <a:bodyPr>
            <a:spAutoFit/>
          </a:bodyPr>
          <a:lstStyle/>
          <a:p>
            <a:r>
              <a:rPr lang="fi-FI" altLang="fi-FI" sz="1200" b="1">
                <a:solidFill>
                  <a:srgbClr val="002060"/>
                </a:solidFill>
              </a:rPr>
              <a:t>35 –vuotiaan suomalaisen elinajanodote</a:t>
            </a:r>
          </a:p>
        </p:txBody>
      </p:sp>
      <p:sp>
        <p:nvSpPr>
          <p:cNvPr id="6" name="Suorakulmio 5"/>
          <p:cNvSpPr/>
          <p:nvPr/>
        </p:nvSpPr>
        <p:spPr>
          <a:xfrm>
            <a:off x="6156325" y="6381750"/>
            <a:ext cx="1584325" cy="261938"/>
          </a:xfrm>
          <a:prstGeom prst="rect">
            <a:avLst/>
          </a:prstGeom>
        </p:spPr>
        <p:txBody>
          <a:bodyPr>
            <a:spAutoFit/>
          </a:bodyPr>
          <a:lstStyle/>
          <a:p>
            <a:pPr>
              <a:defRPr/>
            </a:pPr>
            <a:r>
              <a:rPr lang="fi-FI" sz="1100" dirty="0">
                <a:effectLst>
                  <a:outerShdw blurRad="38100" dist="38100" dir="2700000" algn="tl">
                    <a:srgbClr val="000000">
                      <a:alpha val="43137"/>
                    </a:srgbClr>
                  </a:outerShdw>
                </a:effectLst>
              </a:rPr>
              <a:t>Lähde: Terveyskirjasto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1" name="Rectangle 183"/>
          <p:cNvSpPr>
            <a:spLocks noGrp="1" noChangeArrowheads="1"/>
          </p:cNvSpPr>
          <p:nvPr>
            <p:ph type="title"/>
          </p:nvPr>
        </p:nvSpPr>
        <p:spPr/>
        <p:txBody>
          <a:bodyPr/>
          <a:lstStyle/>
          <a:p>
            <a:pPr eaLnBrk="1" hangingPunct="1">
              <a:defRPr/>
            </a:pPr>
            <a:r>
              <a:rPr lang="fi-FI" sz="4000" dirty="0" smtClean="0"/>
              <a:t>Sosioekonomisen aseman vaikutuksia terveyteen:</a:t>
            </a:r>
          </a:p>
        </p:txBody>
      </p:sp>
      <p:graphicFrame>
        <p:nvGraphicFramePr>
          <p:cNvPr id="12541" name="Group 253"/>
          <p:cNvGraphicFramePr>
            <a:graphicFrameLocks noGrp="1"/>
          </p:cNvGraphicFramePr>
          <p:nvPr>
            <p:ph idx="1"/>
          </p:nvPr>
        </p:nvGraphicFramePr>
        <p:xfrm>
          <a:off x="0" y="2205038"/>
          <a:ext cx="9169405" cy="2682875"/>
        </p:xfrm>
        <a:graphic>
          <a:graphicData uri="http://schemas.openxmlformats.org/drawingml/2006/table">
            <a:tbl>
              <a:tblPr/>
              <a:tblGrid>
                <a:gridCol w="208274"/>
                <a:gridCol w="684188"/>
                <a:gridCol w="968342"/>
                <a:gridCol w="504808"/>
                <a:gridCol w="503221"/>
                <a:gridCol w="504808"/>
                <a:gridCol w="503220"/>
                <a:gridCol w="433373"/>
                <a:gridCol w="503220"/>
                <a:gridCol w="504808"/>
                <a:gridCol w="512745"/>
                <a:gridCol w="488933"/>
                <a:gridCol w="415911"/>
                <a:gridCol w="525444"/>
                <a:gridCol w="504808"/>
                <a:gridCol w="503221"/>
                <a:gridCol w="504808"/>
                <a:gridCol w="395273"/>
              </a:tblGrid>
              <a:tr h="396334">
                <a:tc rowSpan="4"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fi-FI" sz="1800" b="1" i="0" u="none" strike="noStrike" cap="none" normalizeH="0" baseline="0" dirty="0" smtClean="0">
                          <a:ln>
                            <a:noFill/>
                          </a:ln>
                          <a:solidFill>
                            <a:schemeClr val="tx1"/>
                          </a:solidFill>
                          <a:effectLst/>
                          <a:latin typeface="Arial" charset="0"/>
                        </a:rPr>
                        <a:t>PÄIVITTÄIN TUPAKOIVIEN OSUUS</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rowSpan="4" hMerge="1">
                  <a:txBody>
                    <a:bodyPr/>
                    <a:lstStyle/>
                    <a:p>
                      <a:endParaRPr lang="fi-FI"/>
                    </a:p>
                  </a:txBody>
                  <a:tcPr/>
                </a:tc>
                <a:tc rowSpan="4" hMerge="1">
                  <a:txBody>
                    <a:bodyPr/>
                    <a:lstStyle/>
                    <a:p>
                      <a:endParaRPr lang="fi-FI"/>
                    </a:p>
                  </a:txBody>
                  <a:tcPr/>
                </a:tc>
                <a:tc gridSpan="1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2000" b="1" i="0" u="none" strike="noStrike" cap="none" normalizeH="0" baseline="0" dirty="0" smtClean="0">
                          <a:ln>
                            <a:noFill/>
                          </a:ln>
                          <a:solidFill>
                            <a:schemeClr val="tx1"/>
                          </a:solidFill>
                          <a:effectLst/>
                          <a:latin typeface="Arial" charset="0"/>
                        </a:rPr>
                        <a:t>Vuoden 2008 aineisto</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587514">
                <a:tc gridSpan="3" vMerge="1">
                  <a:txBody>
                    <a:bodyPr/>
                    <a:lstStyle/>
                    <a:p>
                      <a:endParaRPr lang="fi-FI"/>
                    </a:p>
                  </a:txBody>
                  <a:tcPr/>
                </a:tc>
                <a:tc hMerge="1" vMerge="1">
                  <a:txBody>
                    <a:bodyPr/>
                    <a:lstStyle/>
                    <a:p>
                      <a:endParaRPr lang="fi-FI"/>
                    </a:p>
                  </a:txBody>
                  <a:tcPr/>
                </a:tc>
                <a:tc hMerge="1" vMerge="1">
                  <a:txBody>
                    <a:bodyPr/>
                    <a:lstStyle/>
                    <a:p>
                      <a:endParaRPr lang="fi-FI"/>
                    </a:p>
                  </a:txBody>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rPr>
                        <a:t>Peruskoulu</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smtClean="0">
                          <a:ln>
                            <a:noFill/>
                          </a:ln>
                          <a:solidFill>
                            <a:schemeClr val="tx1"/>
                          </a:solidFill>
                          <a:effectLst/>
                          <a:latin typeface="Arial" charset="0"/>
                        </a:rPr>
                        <a:t>Lukio</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smtClean="0">
                          <a:ln>
                            <a:noFill/>
                          </a:ln>
                          <a:solidFill>
                            <a:schemeClr val="tx1"/>
                          </a:solidFill>
                          <a:effectLst/>
                          <a:latin typeface="Arial" charset="0"/>
                        </a:rPr>
                        <a:t>Ammatillinen oppilaitos</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528763">
                <a:tc gridSpan="3" vMerge="1">
                  <a:txBody>
                    <a:bodyPr/>
                    <a:lstStyle/>
                    <a:p>
                      <a:endParaRPr lang="fi-FI"/>
                    </a:p>
                  </a:txBody>
                  <a:tcPr/>
                </a:tc>
                <a:tc hMerge="1" vMerge="1">
                  <a:txBody>
                    <a:bodyPr/>
                    <a:lstStyle/>
                    <a:p>
                      <a:endParaRPr lang="fi-FI"/>
                    </a:p>
                  </a:txBody>
                  <a:tcPr/>
                </a:tc>
                <a:tc hMerge="1" vMerge="1">
                  <a:txBody>
                    <a:bodyPr/>
                    <a:lstStyle/>
                    <a:p>
                      <a:endParaRPr lang="fi-FI"/>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8. luokka</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i-FI"/>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9. luokka</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i-FI"/>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i-FI" sz="900" b="1" i="0" u="none" strike="noStrike" cap="none" normalizeH="0" baseline="0" dirty="0" smtClean="0">
                        <a:ln>
                          <a:noFill/>
                        </a:ln>
                        <a:solidFill>
                          <a:schemeClr val="tx1"/>
                        </a:solidFill>
                        <a:effectLst>
                          <a:outerShdw blurRad="38100" dist="38100" dir="2700000" algn="tl">
                            <a:srgbClr val="C0C0C0"/>
                          </a:outerShdw>
                        </a:effectLst>
                        <a:latin typeface="Tahoma" charset="0"/>
                      </a:endParaRP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1. </a:t>
                      </a:r>
                      <a:r>
                        <a:rPr kumimoji="0" lang="fi-FI" sz="900" b="1" i="0" u="none" strike="noStrike" cap="none" normalizeH="0" baseline="0" dirty="0" err="1" smtClean="0">
                          <a:ln>
                            <a:noFill/>
                          </a:ln>
                          <a:solidFill>
                            <a:schemeClr val="tx1"/>
                          </a:solidFill>
                          <a:effectLst/>
                          <a:latin typeface="Arial" charset="0"/>
                        </a:rPr>
                        <a:t>vuosik</a:t>
                      </a:r>
                      <a:r>
                        <a:rPr kumimoji="0" lang="fi-FI" sz="900" b="1" i="0" u="none" strike="noStrike" cap="none" normalizeH="0" baseline="0" dirty="0" smtClean="0">
                          <a:ln>
                            <a:noFill/>
                          </a:ln>
                          <a:solidFill>
                            <a:schemeClr val="tx1"/>
                          </a:solidFill>
                          <a:effectLst/>
                          <a:latin typeface="Arial" charset="0"/>
                        </a:rPr>
                        <a:t>.</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i-FI"/>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2. </a:t>
                      </a:r>
                      <a:r>
                        <a:rPr kumimoji="0" lang="fi-FI" sz="900" b="1" i="0" u="none" strike="noStrike" cap="none" normalizeH="0" baseline="0" dirty="0" err="1" smtClean="0">
                          <a:ln>
                            <a:noFill/>
                          </a:ln>
                          <a:solidFill>
                            <a:schemeClr val="tx1"/>
                          </a:solidFill>
                          <a:effectLst/>
                          <a:latin typeface="Arial" charset="0"/>
                        </a:rPr>
                        <a:t>vuosik</a:t>
                      </a:r>
                      <a:r>
                        <a:rPr kumimoji="0" lang="fi-FI" sz="900" b="1" i="0" u="none" strike="noStrike" cap="none" normalizeH="0" baseline="0" dirty="0" smtClean="0">
                          <a:ln>
                            <a:noFill/>
                          </a:ln>
                          <a:solidFill>
                            <a:schemeClr val="tx1"/>
                          </a:solidFill>
                          <a:effectLst/>
                          <a:latin typeface="Arial" charset="0"/>
                        </a:rPr>
                        <a:t>.</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i-FI"/>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i-FI" sz="900" b="1" i="0" u="none" strike="noStrike" cap="none" normalizeH="0" baseline="0" smtClean="0">
                        <a:ln>
                          <a:noFill/>
                        </a:ln>
                        <a:solidFill>
                          <a:schemeClr val="tx1"/>
                        </a:solidFill>
                        <a:effectLst>
                          <a:outerShdw blurRad="38100" dist="38100" dir="2700000" algn="tl">
                            <a:srgbClr val="C0C0C0"/>
                          </a:outerShdw>
                        </a:effectLst>
                        <a:latin typeface="Tahoma" charset="0"/>
                      </a:endParaRP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1. vuosi</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i-FI"/>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smtClean="0">
                          <a:ln>
                            <a:noFill/>
                          </a:ln>
                          <a:solidFill>
                            <a:schemeClr val="tx1"/>
                          </a:solidFill>
                          <a:effectLst/>
                          <a:latin typeface="Arial" charset="0"/>
                        </a:rPr>
                        <a:t>2. vuosi</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fi-FI"/>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i-FI" sz="900" b="1" i="0" u="none" strike="noStrike" cap="none" normalizeH="0" baseline="0" smtClean="0">
                        <a:ln>
                          <a:noFill/>
                        </a:ln>
                        <a:solidFill>
                          <a:schemeClr val="tx1"/>
                        </a:solidFill>
                        <a:effectLst>
                          <a:outerShdw blurRad="38100" dist="38100" dir="2700000" algn="tl">
                            <a:srgbClr val="C0C0C0"/>
                          </a:outerShdw>
                        </a:effectLst>
                        <a:latin typeface="Tahoma" charset="0"/>
                      </a:endParaRP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644677">
                <a:tc gridSpan="3" vMerge="1">
                  <a:txBody>
                    <a:bodyPr/>
                    <a:lstStyle/>
                    <a:p>
                      <a:endParaRPr lang="fi-FI"/>
                    </a:p>
                  </a:txBody>
                  <a:tcPr/>
                </a:tc>
                <a:tc hMerge="1" vMerge="1">
                  <a:txBody>
                    <a:bodyPr/>
                    <a:lstStyle/>
                    <a:p>
                      <a:endParaRPr lang="fi-FI"/>
                    </a:p>
                  </a:txBody>
                  <a:tcPr/>
                </a:tc>
                <a:tc hMerge="1" vMerge="1">
                  <a:txBody>
                    <a:bodyPr/>
                    <a:lstStyle/>
                    <a:p>
                      <a:endParaRPr lang="fi-FI"/>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smtClean="0">
                          <a:ln>
                            <a:noFill/>
                          </a:ln>
                          <a:solidFill>
                            <a:schemeClr val="tx1"/>
                          </a:solidFill>
                          <a:effectLst/>
                          <a:latin typeface="Arial" charset="0"/>
                        </a:rPr>
                        <a:t>Poika</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smtClean="0">
                          <a:ln>
                            <a:noFill/>
                          </a:ln>
                          <a:solidFill>
                            <a:schemeClr val="tx1"/>
                          </a:solidFill>
                          <a:effectLst/>
                          <a:latin typeface="Arial" charset="0"/>
                        </a:rPr>
                        <a:t>Tyttö</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Poika</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smtClean="0">
                          <a:ln>
                            <a:noFill/>
                          </a:ln>
                          <a:solidFill>
                            <a:schemeClr val="tx1"/>
                          </a:solidFill>
                          <a:effectLst/>
                          <a:latin typeface="Arial" charset="0"/>
                        </a:rPr>
                        <a:t>Tyttö</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smtClean="0">
                          <a:ln>
                            <a:noFill/>
                          </a:ln>
                          <a:solidFill>
                            <a:schemeClr val="tx1"/>
                          </a:solidFill>
                          <a:effectLst/>
                          <a:latin typeface="Arial" charset="0"/>
                        </a:rPr>
                        <a:t>Yht.*</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Poika</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Tyttö</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Poika</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smtClean="0">
                          <a:ln>
                            <a:noFill/>
                          </a:ln>
                          <a:solidFill>
                            <a:schemeClr val="tx1"/>
                          </a:solidFill>
                          <a:effectLst/>
                          <a:latin typeface="Arial" charset="0"/>
                        </a:rPr>
                        <a:t>Tyttö</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smtClean="0">
                          <a:ln>
                            <a:noFill/>
                          </a:ln>
                          <a:solidFill>
                            <a:schemeClr val="tx1"/>
                          </a:solidFill>
                          <a:effectLst/>
                          <a:latin typeface="Arial" charset="0"/>
                        </a:rPr>
                        <a:t>Yht.*</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smtClean="0">
                          <a:ln>
                            <a:noFill/>
                          </a:ln>
                          <a:solidFill>
                            <a:schemeClr val="tx1"/>
                          </a:solidFill>
                          <a:effectLst/>
                          <a:latin typeface="Arial" charset="0"/>
                        </a:rPr>
                        <a:t>Poika</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Tyttö</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Poika</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Tyttö</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900" b="1" i="0" u="none" strike="noStrike" cap="none" normalizeH="0" baseline="0" smtClean="0">
                          <a:ln>
                            <a:noFill/>
                          </a:ln>
                          <a:solidFill>
                            <a:schemeClr val="tx1"/>
                          </a:solidFill>
                          <a:effectLst/>
                          <a:latin typeface="Arial" charset="0"/>
                        </a:rPr>
                        <a:t>Yht.*</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5255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000" b="0" i="0" u="none" strike="noStrike" cap="none" normalizeH="0" baseline="0" smtClean="0">
                        <a:ln>
                          <a:noFill/>
                        </a:ln>
                        <a:solidFill>
                          <a:srgbClr val="000000"/>
                        </a:solidFill>
                        <a:effectLst/>
                        <a:latin typeface="Arial" charset="0"/>
                      </a:endParaRP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i-FI" sz="1600" b="0" i="0" u="none" strike="noStrike" cap="none" normalizeH="0" baseline="0" smtClean="0">
                        <a:ln>
                          <a:noFill/>
                        </a:ln>
                        <a:solidFill>
                          <a:schemeClr val="tx1"/>
                        </a:solidFill>
                        <a:effectLst/>
                        <a:latin typeface="Arial" charset="0"/>
                      </a:endParaRP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fi-FI" sz="900" b="0" i="0" u="none" strike="noStrike" cap="none" normalizeH="0" baseline="0" smtClean="0">
                        <a:ln>
                          <a:noFill/>
                        </a:ln>
                        <a:solidFill>
                          <a:schemeClr val="tx1"/>
                        </a:solidFill>
                        <a:effectLst>
                          <a:outerShdw blurRad="38100" dist="38100" dir="2700000" algn="tl">
                            <a:srgbClr val="C0C0C0"/>
                          </a:outerShdw>
                        </a:effectLst>
                        <a:latin typeface="Tahoma" charset="0"/>
                      </a:endParaRP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smtClean="0">
                          <a:ln>
                            <a:noFill/>
                          </a:ln>
                          <a:solidFill>
                            <a:schemeClr val="tx1"/>
                          </a:solidFill>
                          <a:effectLst/>
                          <a:latin typeface="Arial" charset="0"/>
                        </a:rPr>
                        <a:t>13</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smtClean="0">
                          <a:ln>
                            <a:noFill/>
                          </a:ln>
                          <a:solidFill>
                            <a:schemeClr val="tx1"/>
                          </a:solidFill>
                          <a:effectLst/>
                          <a:latin typeface="Arial" charset="0"/>
                        </a:rPr>
                        <a:t>12</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smtClean="0">
                          <a:ln>
                            <a:noFill/>
                          </a:ln>
                          <a:solidFill>
                            <a:schemeClr val="tx1"/>
                          </a:solidFill>
                          <a:effectLst/>
                          <a:latin typeface="Arial" charset="0"/>
                        </a:rPr>
                        <a:t>20</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smtClean="0">
                          <a:ln>
                            <a:noFill/>
                          </a:ln>
                          <a:solidFill>
                            <a:schemeClr val="tx1"/>
                          </a:solidFill>
                          <a:effectLst/>
                          <a:latin typeface="Arial" charset="0"/>
                        </a:rPr>
                        <a:t>18</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smtClean="0">
                          <a:ln>
                            <a:noFill/>
                          </a:ln>
                          <a:solidFill>
                            <a:schemeClr val="tx1"/>
                          </a:solidFill>
                          <a:effectLst/>
                          <a:latin typeface="Arial" charset="0"/>
                        </a:rPr>
                        <a:t>16</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smtClean="0">
                          <a:ln>
                            <a:noFill/>
                          </a:ln>
                          <a:solidFill>
                            <a:schemeClr val="tx1"/>
                          </a:solidFill>
                          <a:effectLst/>
                          <a:latin typeface="Arial" charset="0"/>
                        </a:rPr>
                        <a:t>9</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rPr>
                        <a:t>11</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rPr>
                        <a:t>11</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rPr>
                        <a:t>13</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rPr>
                        <a:t>11</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rPr>
                        <a:t>39</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rPr>
                        <a:t>41</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rPr>
                        <a:t>41</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rPr>
                        <a:t>43</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i-FI" sz="1200" b="1" i="0" u="none" strike="noStrike" cap="none" normalizeH="0" baseline="0" dirty="0" smtClean="0">
                          <a:ln>
                            <a:noFill/>
                          </a:ln>
                          <a:solidFill>
                            <a:schemeClr val="tx1"/>
                          </a:solidFill>
                          <a:effectLst/>
                          <a:latin typeface="Arial" charset="0"/>
                        </a:rPr>
                        <a:t>41</a:t>
                      </a:r>
                    </a:p>
                  </a:txBody>
                  <a:tcPr marL="91437" marR="91437" marT="45731" marB="4573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7484" name="Oval 254"/>
          <p:cNvSpPr>
            <a:spLocks noChangeArrowheads="1"/>
          </p:cNvSpPr>
          <p:nvPr/>
        </p:nvSpPr>
        <p:spPr bwMode="auto">
          <a:xfrm>
            <a:off x="3851275" y="4365625"/>
            <a:ext cx="504825" cy="503238"/>
          </a:xfrm>
          <a:prstGeom prst="ellipse">
            <a:avLst/>
          </a:prstGeom>
          <a:noFill/>
          <a:ln w="31750">
            <a:solidFill>
              <a:srgbClr val="FF0000"/>
            </a:solidFill>
            <a:round/>
            <a:headEnd/>
            <a:tailEnd/>
          </a:ln>
        </p:spPr>
        <p:txBody>
          <a:bodyPr wrap="none" anchor="ctr"/>
          <a:lstStyle/>
          <a:p>
            <a:endParaRPr lang="fi-FI" altLang="fi-FI"/>
          </a:p>
        </p:txBody>
      </p:sp>
      <p:sp>
        <p:nvSpPr>
          <p:cNvPr id="17485" name="Oval 255"/>
          <p:cNvSpPr>
            <a:spLocks noChangeArrowheads="1"/>
          </p:cNvSpPr>
          <p:nvPr/>
        </p:nvSpPr>
        <p:spPr bwMode="auto">
          <a:xfrm>
            <a:off x="6227763" y="4365625"/>
            <a:ext cx="504825" cy="503238"/>
          </a:xfrm>
          <a:prstGeom prst="ellipse">
            <a:avLst/>
          </a:prstGeom>
          <a:noFill/>
          <a:ln w="31750">
            <a:solidFill>
              <a:srgbClr val="FF0000"/>
            </a:solidFill>
            <a:round/>
            <a:headEnd/>
            <a:tailEnd/>
          </a:ln>
        </p:spPr>
        <p:txBody>
          <a:bodyPr wrap="none" anchor="ctr"/>
          <a:lstStyle/>
          <a:p>
            <a:endParaRPr lang="fi-FI" altLang="fi-FI"/>
          </a:p>
        </p:txBody>
      </p:sp>
      <p:sp>
        <p:nvSpPr>
          <p:cNvPr id="17486" name="Oval 256"/>
          <p:cNvSpPr>
            <a:spLocks noChangeArrowheads="1"/>
          </p:cNvSpPr>
          <p:nvPr/>
        </p:nvSpPr>
        <p:spPr bwMode="auto">
          <a:xfrm>
            <a:off x="8748713" y="4365625"/>
            <a:ext cx="395287" cy="503238"/>
          </a:xfrm>
          <a:prstGeom prst="ellipse">
            <a:avLst/>
          </a:prstGeom>
          <a:noFill/>
          <a:ln w="31750">
            <a:solidFill>
              <a:srgbClr val="FF0000"/>
            </a:solidFill>
            <a:round/>
            <a:headEnd/>
            <a:tailEnd/>
          </a:ln>
        </p:spPr>
        <p:txBody>
          <a:bodyPr wrap="none" anchor="ctr"/>
          <a:lstStyle/>
          <a:p>
            <a:endParaRPr lang="fi-FI" altLang="fi-FI"/>
          </a:p>
        </p:txBody>
      </p:sp>
      <p:sp>
        <p:nvSpPr>
          <p:cNvPr id="7" name="Suorakulmio 6"/>
          <p:cNvSpPr/>
          <p:nvPr/>
        </p:nvSpPr>
        <p:spPr>
          <a:xfrm>
            <a:off x="6732588" y="4941888"/>
            <a:ext cx="2411412" cy="261937"/>
          </a:xfrm>
          <a:prstGeom prst="rect">
            <a:avLst/>
          </a:prstGeom>
        </p:spPr>
        <p:txBody>
          <a:bodyPr>
            <a:spAutoFit/>
          </a:bodyPr>
          <a:lstStyle/>
          <a:p>
            <a:pPr>
              <a:defRPr/>
            </a:pPr>
            <a:r>
              <a:rPr lang="fi-FI" sz="1100" dirty="0">
                <a:effectLst>
                  <a:outerShdw blurRad="38100" dist="38100" dir="2700000" algn="tl">
                    <a:srgbClr val="000000">
                      <a:alpha val="43137"/>
                    </a:srgbClr>
                  </a:outerShdw>
                </a:effectLst>
              </a:rPr>
              <a:t>Lähde: Stakes, kouluterveyskysely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88913"/>
            <a:ext cx="7772400" cy="3629025"/>
          </a:xfrm>
        </p:spPr>
        <p:txBody>
          <a:bodyPr/>
          <a:lstStyle/>
          <a:p>
            <a:pPr eaLnBrk="1" hangingPunct="1">
              <a:defRPr/>
            </a:pPr>
            <a:r>
              <a:rPr lang="fi-FI" sz="3200" b="1" dirty="0" smtClean="0"/>
              <a:t/>
            </a:r>
            <a:br>
              <a:rPr lang="fi-FI" sz="3200" b="1" dirty="0" smtClean="0"/>
            </a:br>
            <a:r>
              <a:rPr lang="fi-FI" sz="3200" b="1" dirty="0" smtClean="0"/>
              <a:t/>
            </a:r>
            <a:br>
              <a:rPr lang="fi-FI" sz="3200" b="1" dirty="0" smtClean="0"/>
            </a:br>
            <a:r>
              <a:rPr lang="fi-FI" sz="3200" b="1" dirty="0" smtClean="0"/>
              <a:t/>
            </a:r>
            <a:br>
              <a:rPr lang="fi-FI" sz="3200" b="1" dirty="0" smtClean="0"/>
            </a:br>
            <a:r>
              <a:rPr lang="fi-FI" sz="3200" b="1" dirty="0"/>
              <a:t/>
            </a:r>
            <a:br>
              <a:rPr lang="fi-FI" sz="3200" b="1" dirty="0"/>
            </a:br>
            <a:r>
              <a:rPr lang="fi-FI" sz="3200" b="1" dirty="0" smtClean="0"/>
              <a:t/>
            </a:r>
            <a:br>
              <a:rPr lang="fi-FI" sz="3200" b="1" dirty="0" smtClean="0"/>
            </a:br>
            <a:r>
              <a:rPr lang="fi-FI" sz="3200" b="1" dirty="0" smtClean="0"/>
              <a:t>Pitäisikö terveyseroja pyrkiä kaventamaan? </a:t>
            </a:r>
            <a:r>
              <a:rPr lang="fi-FI" sz="3200" b="1" dirty="0" smtClean="0">
                <a:solidFill>
                  <a:srgbClr val="FF9900"/>
                </a:solidFill>
              </a:rPr>
              <a:t>Miten?</a:t>
            </a:r>
            <a:r>
              <a:rPr lang="fi-FI" sz="3200" b="1" dirty="0" smtClean="0"/>
              <a:t/>
            </a:r>
            <a:br>
              <a:rPr lang="fi-FI" sz="3200" b="1" dirty="0" smtClean="0"/>
            </a:br>
            <a:r>
              <a:rPr lang="fi-FI" sz="3200" b="1" dirty="0" smtClean="0"/>
              <a:t/>
            </a:r>
            <a:br>
              <a:rPr lang="fi-FI" sz="3200" b="1" dirty="0" smtClean="0"/>
            </a:br>
            <a:r>
              <a:rPr lang="fi-FI" sz="3200" b="1" dirty="0" smtClean="0"/>
              <a:t>Pitäisikö jokaisen kustantaa omista elintavoista johtuvien sairauksien kustannukset? </a:t>
            </a:r>
            <a:r>
              <a:rPr lang="fi-FI" sz="3200" b="1" dirty="0" smtClean="0">
                <a:solidFill>
                  <a:srgbClr val="FF9900"/>
                </a:solidFill>
              </a:rPr>
              <a:t>Miksi?</a:t>
            </a:r>
            <a:br>
              <a:rPr lang="fi-FI" sz="3200" b="1" dirty="0" smtClean="0">
                <a:solidFill>
                  <a:srgbClr val="FF9900"/>
                </a:solidFill>
              </a:rPr>
            </a:br>
            <a:r>
              <a:rPr lang="fi-FI" sz="3200" b="1" dirty="0">
                <a:solidFill>
                  <a:srgbClr val="FF9900"/>
                </a:solidFill>
              </a:rPr>
              <a:t/>
            </a:r>
            <a:br>
              <a:rPr lang="fi-FI" sz="3200" b="1" dirty="0">
                <a:solidFill>
                  <a:srgbClr val="FF9900"/>
                </a:solidFill>
              </a:rPr>
            </a:br>
            <a:r>
              <a:rPr lang="fi-FI" sz="3200" b="1" dirty="0" smtClean="0">
                <a:solidFill>
                  <a:srgbClr val="FF9900"/>
                </a:solidFill>
              </a:rPr>
              <a:t>Mitä se kenellekään kuuluu, miten itse huolehdin terveydestäni? Pohdi asiaa yksilön, yhteisön ja yhteiskunnan näkökulmasta!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14338"/>
            <a:ext cx="8229600" cy="1143000"/>
          </a:xfrm>
        </p:spPr>
        <p:txBody>
          <a:bodyPr/>
          <a:lstStyle/>
          <a:p>
            <a:pPr eaLnBrk="1" hangingPunct="1"/>
            <a:r>
              <a:rPr lang="fi-FI" smtClean="0"/>
              <a:t>Terveyserojen kaventaminen</a:t>
            </a:r>
            <a:endParaRPr lang="en-US" smtClean="0"/>
          </a:p>
        </p:txBody>
      </p:sp>
      <p:sp>
        <p:nvSpPr>
          <p:cNvPr id="8195" name="Rectangle 3"/>
          <p:cNvSpPr>
            <a:spLocks noGrp="1" noChangeArrowheads="1"/>
          </p:cNvSpPr>
          <p:nvPr>
            <p:ph idx="1"/>
          </p:nvPr>
        </p:nvSpPr>
        <p:spPr/>
        <p:txBody>
          <a:bodyPr/>
          <a:lstStyle/>
          <a:p>
            <a:pPr eaLnBrk="1" hangingPunct="1"/>
            <a:r>
              <a:rPr lang="fi-FI" smtClean="0"/>
              <a:t>Vastuuta sekä yksilöllä että yhteiskunnalla</a:t>
            </a:r>
          </a:p>
          <a:p>
            <a:pPr eaLnBrk="1" hangingPunct="1"/>
            <a:r>
              <a:rPr lang="fi-FI" smtClean="0"/>
              <a:t>Toimet kohdistetaan erityisesti huono-osaisiin sekä lapsiin ja nuoriin</a:t>
            </a:r>
          </a:p>
          <a:p>
            <a:pPr eaLnBrk="1" hangingPunct="1"/>
            <a:r>
              <a:rPr lang="fi-FI" smtClean="0"/>
              <a:t>Keinoja:</a:t>
            </a:r>
          </a:p>
          <a:p>
            <a:pPr lvl="2" eaLnBrk="1" hangingPunct="1"/>
            <a:r>
              <a:rPr lang="fi-FI" sz="2800" smtClean="0"/>
              <a:t>Aineellisten ja kulttuuristen voimavarojen lisääminen: koulutus, työ, harrastukset</a:t>
            </a:r>
          </a:p>
          <a:p>
            <a:pPr lvl="2" eaLnBrk="1" hangingPunct="1"/>
            <a:r>
              <a:rPr lang="fi-FI" sz="2800" smtClean="0"/>
              <a:t>Terveellisten elintapojen tukeminen: koulutus, valistus, sääntely</a:t>
            </a:r>
          </a:p>
        </p:txBody>
      </p:sp>
      <p:pic>
        <p:nvPicPr>
          <p:cNvPr id="19460" name="Kuva 7" descr="kynä.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64500" y="188913"/>
            <a:ext cx="971550" cy="971550"/>
          </a:xfrm>
          <a:prstGeom prst="rect">
            <a:avLst/>
          </a:prstGeom>
          <a:noFill/>
          <a:ln w="9525">
            <a:noFill/>
            <a:miter lim="800000"/>
            <a:headEnd/>
            <a:tailEnd/>
          </a:ln>
        </p:spPr>
      </p:pic>
      <p:sp>
        <p:nvSpPr>
          <p:cNvPr id="19461" name="Dian numeron paikkamerkki 4"/>
          <p:cNvSpPr>
            <a:spLocks noGrp="1"/>
          </p:cNvSpPr>
          <p:nvPr>
            <p:ph type="sldNum" sz="quarter" idx="12"/>
          </p:nvPr>
        </p:nvSpPr>
        <p:spPr>
          <a:noFill/>
        </p:spPr>
        <p:txBody>
          <a:bodyPr/>
          <a:lstStyle/>
          <a:p>
            <a:fld id="{D0EEF179-26C4-4FD1-ACDB-7AFFE24262DB}" type="slidenum">
              <a:rPr lang="en-US" smtClean="0"/>
              <a:pPr/>
              <a:t>24</a:t>
            </a:fld>
            <a:endParaRPr lang="en-US" smtClean="0"/>
          </a:p>
        </p:txBody>
      </p:sp>
      <p:pic>
        <p:nvPicPr>
          <p:cNvPr id="19462" name="Kuva 5" descr="Clipboard02.jpg"/>
          <p:cNvPicPr>
            <a:picLocks noChangeAspect="1"/>
          </p:cNvPicPr>
          <p:nvPr/>
        </p:nvPicPr>
        <p:blipFill>
          <a:blip r:embed="rId3" cstate="print">
            <a:clrChange>
              <a:clrFrom>
                <a:srgbClr val="FEFEFE"/>
              </a:clrFrom>
              <a:clrTo>
                <a:srgbClr val="FEFEFE">
                  <a:alpha val="0"/>
                </a:srgbClr>
              </a:clrTo>
            </a:clrChange>
          </a:blip>
          <a:srcRect/>
          <a:stretch>
            <a:fillRect/>
          </a:stretch>
        </p:blipFill>
        <p:spPr bwMode="auto">
          <a:xfrm>
            <a:off x="250825" y="5661025"/>
            <a:ext cx="2665413" cy="109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2" eaLnBrk="1" hangingPunct="1"/>
            <a:r>
              <a:rPr lang="fi-FI" sz="2800" smtClean="0"/>
              <a:t>Palvelujen kehittäminen: hinta, laatu, saatavuus, varhainen puuttuminen</a:t>
            </a:r>
          </a:p>
          <a:p>
            <a:pPr lvl="2" eaLnBrk="1" hangingPunct="1"/>
            <a:r>
              <a:rPr lang="fi-FI" sz="2800" smtClean="0"/>
              <a:t>Poliittiset päätökset: terveys mukaan kaikkeen päätöksentekoon</a:t>
            </a:r>
          </a:p>
          <a:p>
            <a:pPr lvl="2" eaLnBrk="1" hangingPunct="1"/>
            <a:r>
              <a:rPr lang="fi-FI" sz="2800" smtClean="0"/>
              <a:t>Tukea sairastuneille: vertaisryhmät, uudelleenkoulutus, sosiaalijärjestelmät</a:t>
            </a:r>
          </a:p>
        </p:txBody>
      </p:sp>
      <p:pic>
        <p:nvPicPr>
          <p:cNvPr id="20483" name="Kuva 7" descr="kynä.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64500" y="188913"/>
            <a:ext cx="971550" cy="971550"/>
          </a:xfrm>
          <a:prstGeom prst="rect">
            <a:avLst/>
          </a:prstGeom>
          <a:noFill/>
          <a:ln w="9525">
            <a:noFill/>
            <a:miter lim="800000"/>
            <a:headEnd/>
            <a:tailEnd/>
          </a:ln>
        </p:spPr>
      </p:pic>
      <p:sp>
        <p:nvSpPr>
          <p:cNvPr id="20484" name="Dian numeron paikkamerkki 3"/>
          <p:cNvSpPr>
            <a:spLocks noGrp="1"/>
          </p:cNvSpPr>
          <p:nvPr>
            <p:ph type="sldNum" sz="quarter" idx="12"/>
          </p:nvPr>
        </p:nvSpPr>
        <p:spPr>
          <a:noFill/>
        </p:spPr>
        <p:txBody>
          <a:bodyPr/>
          <a:lstStyle/>
          <a:p>
            <a:fld id="{DB105CF6-B2F1-43C4-BB6E-3B68655A8B76}" type="slidenum">
              <a:rPr lang="en-US" smtClean="0"/>
              <a:pPr/>
              <a:t>25</a:t>
            </a:fld>
            <a:endParaRPr lang="en-US" smtClean="0"/>
          </a:p>
        </p:txBody>
      </p:sp>
      <p:sp>
        <p:nvSpPr>
          <p:cNvPr id="20485" name="Rectangle 2"/>
          <p:cNvSpPr>
            <a:spLocks noGrp="1" noChangeArrowheads="1"/>
          </p:cNvSpPr>
          <p:nvPr>
            <p:ph type="title"/>
          </p:nvPr>
        </p:nvSpPr>
        <p:spPr>
          <a:xfrm>
            <a:off x="457200" y="414338"/>
            <a:ext cx="8229600" cy="1143000"/>
          </a:xfrm>
        </p:spPr>
        <p:txBody>
          <a:bodyPr/>
          <a:lstStyle/>
          <a:p>
            <a:pPr eaLnBrk="1" hangingPunct="1"/>
            <a:r>
              <a:rPr lang="fi-FI" smtClean="0"/>
              <a:t>Terveyserojen kaventaminen</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i-FI" smtClean="0"/>
              <a:t>Terveyserot maailmalla</a:t>
            </a:r>
            <a:endParaRPr lang="en-US" smtClean="0"/>
          </a:p>
        </p:txBody>
      </p:sp>
      <p:pic>
        <p:nvPicPr>
          <p:cNvPr id="21507" name="Sisällön paikkamerkki 12" descr="Clipboard09.jpg"/>
          <p:cNvPicPr>
            <a:picLocks noGrp="1" noChangeAspect="1"/>
          </p:cNvPicPr>
          <p:nvPr>
            <p:ph idx="1"/>
          </p:nvPr>
        </p:nvPicPr>
        <p:blipFill>
          <a:blip r:embed="rId2" cstate="print"/>
          <a:srcRect/>
          <a:stretch>
            <a:fillRect/>
          </a:stretch>
        </p:blipFill>
        <p:spPr>
          <a:xfrm>
            <a:off x="250825" y="1557338"/>
            <a:ext cx="8551863" cy="4464050"/>
          </a:xfrm>
        </p:spPr>
      </p:pic>
      <p:sp>
        <p:nvSpPr>
          <p:cNvPr id="21508" name="Dian numeron paikkamerkki 3"/>
          <p:cNvSpPr>
            <a:spLocks noGrp="1"/>
          </p:cNvSpPr>
          <p:nvPr>
            <p:ph type="sldNum" sz="quarter" idx="12"/>
          </p:nvPr>
        </p:nvSpPr>
        <p:spPr>
          <a:noFill/>
        </p:spPr>
        <p:txBody>
          <a:bodyPr/>
          <a:lstStyle/>
          <a:p>
            <a:fld id="{F3872CC2-F9DE-4FC3-928E-E33FA9B889F1}"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85775"/>
            <a:ext cx="8229600" cy="1143000"/>
          </a:xfrm>
        </p:spPr>
        <p:txBody>
          <a:bodyPr/>
          <a:lstStyle/>
          <a:p>
            <a:pPr eaLnBrk="1" hangingPunct="1"/>
            <a:r>
              <a:rPr lang="fi-FI" smtClean="0"/>
              <a:t>Syitä maailman terveyseroille</a:t>
            </a:r>
            <a:endParaRPr lang="en-US" smtClean="0"/>
          </a:p>
        </p:txBody>
      </p:sp>
      <p:sp>
        <p:nvSpPr>
          <p:cNvPr id="10243" name="Rectangle 3"/>
          <p:cNvSpPr>
            <a:spLocks noGrp="1" noChangeArrowheads="1"/>
          </p:cNvSpPr>
          <p:nvPr>
            <p:ph idx="1"/>
          </p:nvPr>
        </p:nvSpPr>
        <p:spPr/>
        <p:txBody>
          <a:bodyPr/>
          <a:lstStyle/>
          <a:p>
            <a:pPr eaLnBrk="1" hangingPunct="1"/>
            <a:r>
              <a:rPr lang="fi-FI" smtClean="0"/>
              <a:t>Taloudellinen tilanne</a:t>
            </a:r>
          </a:p>
          <a:p>
            <a:pPr eaLnBrk="1" hangingPunct="1"/>
            <a:r>
              <a:rPr lang="fi-FI" smtClean="0"/>
              <a:t>Sivistys ja ihmisoikeudet</a:t>
            </a:r>
          </a:p>
          <a:p>
            <a:pPr eaLnBrk="1" hangingPunct="1"/>
            <a:r>
              <a:rPr lang="fi-FI" smtClean="0"/>
              <a:t>Maantieteellinen sijainti</a:t>
            </a:r>
          </a:p>
          <a:p>
            <a:pPr eaLnBrk="1" hangingPunct="1"/>
            <a:r>
              <a:rPr lang="fi-FI" smtClean="0"/>
              <a:t>Maan poliittinen tilanne, vakaus</a:t>
            </a:r>
          </a:p>
          <a:p>
            <a:pPr eaLnBrk="1" hangingPunct="1"/>
            <a:r>
              <a:rPr lang="fi-FI" smtClean="0"/>
              <a:t>Muut olosuhteet</a:t>
            </a:r>
          </a:p>
          <a:p>
            <a:pPr eaLnBrk="1" hangingPunct="1"/>
            <a:r>
              <a:rPr lang="fi-FI" smtClean="0"/>
              <a:t>Elintavat</a:t>
            </a:r>
          </a:p>
          <a:p>
            <a:pPr eaLnBrk="1" hangingPunct="1"/>
            <a:endParaRPr lang="fi-FI" smtClean="0"/>
          </a:p>
        </p:txBody>
      </p:sp>
      <p:pic>
        <p:nvPicPr>
          <p:cNvPr id="22532" name="Kuva 7" descr="kynä.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64500" y="188913"/>
            <a:ext cx="971550" cy="971550"/>
          </a:xfrm>
          <a:prstGeom prst="rect">
            <a:avLst/>
          </a:prstGeom>
          <a:noFill/>
          <a:ln w="9525">
            <a:noFill/>
            <a:miter lim="800000"/>
            <a:headEnd/>
            <a:tailEnd/>
          </a:ln>
        </p:spPr>
      </p:pic>
      <p:sp>
        <p:nvSpPr>
          <p:cNvPr id="22533" name="Dian numeron paikkamerkki 4"/>
          <p:cNvSpPr>
            <a:spLocks noGrp="1"/>
          </p:cNvSpPr>
          <p:nvPr>
            <p:ph type="sldNum" sz="quarter" idx="12"/>
          </p:nvPr>
        </p:nvSpPr>
        <p:spPr>
          <a:noFill/>
        </p:spPr>
        <p:txBody>
          <a:bodyPr/>
          <a:lstStyle/>
          <a:p>
            <a:fld id="{D8E52552-4052-4BD4-94B7-603032A03762}" type="slidenum">
              <a:rPr lang="en-US" smtClean="0"/>
              <a:pPr/>
              <a:t>27</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a:xfrm>
            <a:off x="457200" y="414338"/>
            <a:ext cx="8229600" cy="1143000"/>
          </a:xfrm>
        </p:spPr>
        <p:txBody>
          <a:bodyPr/>
          <a:lstStyle/>
          <a:p>
            <a:r>
              <a:rPr lang="fi-FI" smtClean="0"/>
              <a:t>Onko sinulla sosiaalista pääomaa?</a:t>
            </a:r>
          </a:p>
        </p:txBody>
      </p:sp>
      <p:sp>
        <p:nvSpPr>
          <p:cNvPr id="23555" name="Dian numeron paikkamerkki 3"/>
          <p:cNvSpPr>
            <a:spLocks noGrp="1"/>
          </p:cNvSpPr>
          <p:nvPr>
            <p:ph type="sldNum" sz="quarter" idx="12"/>
          </p:nvPr>
        </p:nvSpPr>
        <p:spPr>
          <a:noFill/>
        </p:spPr>
        <p:txBody>
          <a:bodyPr/>
          <a:lstStyle/>
          <a:p>
            <a:r>
              <a:rPr lang="en-US" smtClean="0"/>
              <a:t>  </a:t>
            </a:r>
            <a:fld id="{9226C3EF-A002-4335-B27B-ED0E4144975F}" type="slidenum">
              <a:rPr lang="en-US" smtClean="0"/>
              <a:pPr/>
              <a:t>28</a:t>
            </a:fld>
            <a:endParaRPr lang="en-US" smtClean="0"/>
          </a:p>
        </p:txBody>
      </p:sp>
      <p:sp>
        <p:nvSpPr>
          <p:cNvPr id="5" name="Rectangle 3"/>
          <p:cNvSpPr>
            <a:spLocks noGrp="1" noChangeArrowheads="1"/>
          </p:cNvSpPr>
          <p:nvPr>
            <p:ph idx="1"/>
          </p:nvPr>
        </p:nvSpPr>
        <p:spPr/>
        <p:txBody>
          <a:bodyPr/>
          <a:lstStyle/>
          <a:p>
            <a:r>
              <a:rPr lang="fi-FI" smtClean="0"/>
              <a:t>Lue omenateksti oppikirjan sivulta 30. </a:t>
            </a:r>
          </a:p>
          <a:p>
            <a:r>
              <a:rPr lang="fi-FI" smtClean="0"/>
              <a:t>Mitä käsitteellä sosiaalinen pääoma tarkoitetaan?</a:t>
            </a:r>
          </a:p>
          <a:p>
            <a:r>
              <a:rPr lang="fi-FI" smtClean="0"/>
              <a:t>Miten se vaikuttaa terveyteen?</a:t>
            </a:r>
          </a:p>
          <a:p>
            <a:r>
              <a:rPr lang="fi-FI" smtClean="0"/>
              <a:t>Mitä ajatuksia teksti sinussa herättää? </a:t>
            </a:r>
            <a:endParaRPr lang="en-US" smtClean="0"/>
          </a:p>
        </p:txBody>
      </p:sp>
      <p:pic>
        <p:nvPicPr>
          <p:cNvPr id="23557" name="Kuva 5" descr="omppu.jpg"/>
          <p:cNvPicPr>
            <a:picLocks noChangeAspect="1"/>
          </p:cNvPicPr>
          <p:nvPr/>
        </p:nvPicPr>
        <p:blipFill>
          <a:blip r:embed="rId2" cstate="print">
            <a:clrChange>
              <a:clrFrom>
                <a:srgbClr val="FFFFFD"/>
              </a:clrFrom>
              <a:clrTo>
                <a:srgbClr val="FFFFFD">
                  <a:alpha val="0"/>
                </a:srgbClr>
              </a:clrTo>
            </a:clrChange>
          </a:blip>
          <a:srcRect/>
          <a:stretch>
            <a:fillRect/>
          </a:stretch>
        </p:blipFill>
        <p:spPr bwMode="auto">
          <a:xfrm>
            <a:off x="8024813" y="476250"/>
            <a:ext cx="579437" cy="649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p:txBody>
          <a:bodyPr/>
          <a:lstStyle/>
          <a:p>
            <a:r>
              <a:rPr lang="fi-FI" smtClean="0"/>
              <a:t>Läksy</a:t>
            </a:r>
          </a:p>
        </p:txBody>
      </p:sp>
      <p:sp>
        <p:nvSpPr>
          <p:cNvPr id="24579" name="Dian numeron paikkamerkki 3"/>
          <p:cNvSpPr>
            <a:spLocks noGrp="1"/>
          </p:cNvSpPr>
          <p:nvPr>
            <p:ph type="sldNum" sz="quarter" idx="12"/>
          </p:nvPr>
        </p:nvSpPr>
        <p:spPr>
          <a:noFill/>
        </p:spPr>
        <p:txBody>
          <a:bodyPr/>
          <a:lstStyle/>
          <a:p>
            <a:r>
              <a:rPr lang="en-US" smtClean="0"/>
              <a:t>  </a:t>
            </a:r>
            <a:fld id="{167FA123-501A-4297-91DD-94DE20F84019}" type="slidenum">
              <a:rPr lang="en-US" smtClean="0"/>
              <a:pPr/>
              <a:t>29</a:t>
            </a:fld>
            <a:endParaRPr lang="en-US" smtClean="0"/>
          </a:p>
        </p:txBody>
      </p:sp>
      <p:sp>
        <p:nvSpPr>
          <p:cNvPr id="5" name="Rectangle 4"/>
          <p:cNvSpPr>
            <a:spLocks noGrp="1" noChangeArrowheads="1"/>
          </p:cNvSpPr>
          <p:nvPr>
            <p:ph idx="1"/>
          </p:nvPr>
        </p:nvSpPr>
        <p:spPr/>
        <p:txBody>
          <a:bodyPr/>
          <a:lstStyle/>
          <a:p>
            <a:pPr>
              <a:lnSpc>
                <a:spcPct val="90000"/>
              </a:lnSpc>
            </a:pPr>
            <a:r>
              <a:rPr lang="fi-FI" sz="2800" smtClean="0"/>
              <a:t>Lue teksti oppikirjan sivut 25–34 niin, että osaat kuvailla omin sanoin</a:t>
            </a:r>
          </a:p>
          <a:p>
            <a:pPr lvl="1">
              <a:lnSpc>
                <a:spcPct val="90000"/>
              </a:lnSpc>
              <a:buFontTx/>
              <a:buNone/>
            </a:pPr>
            <a:r>
              <a:rPr lang="fi-FI" smtClean="0"/>
              <a:t>a) mitä tarkoitetaan väestöryhmien välisillä terveyseroilla</a:t>
            </a:r>
          </a:p>
          <a:p>
            <a:pPr lvl="1">
              <a:lnSpc>
                <a:spcPct val="90000"/>
              </a:lnSpc>
              <a:buFontTx/>
              <a:buNone/>
            </a:pPr>
            <a:r>
              <a:rPr lang="fi-FI" smtClean="0"/>
              <a:t>b) miten ne ilmenevät Suomessa ja muualla maailmassa</a:t>
            </a:r>
          </a:p>
          <a:p>
            <a:pPr lvl="1">
              <a:lnSpc>
                <a:spcPct val="90000"/>
              </a:lnSpc>
              <a:buFontTx/>
              <a:buNone/>
            </a:pPr>
            <a:r>
              <a:rPr lang="fi-FI" smtClean="0"/>
              <a:t>c) millä väestöryhmien terveyseroja selitetään</a:t>
            </a:r>
          </a:p>
          <a:p>
            <a:pPr lvl="1">
              <a:lnSpc>
                <a:spcPct val="90000"/>
              </a:lnSpc>
              <a:buFontTx/>
              <a:buNone/>
            </a:pPr>
            <a:r>
              <a:rPr lang="fi-FI" smtClean="0"/>
              <a:t>d) miten eroja voidaan kaventaa.</a:t>
            </a:r>
          </a:p>
          <a:p>
            <a:pPr>
              <a:lnSpc>
                <a:spcPct val="90000"/>
              </a:lnSpc>
            </a:pPr>
            <a:r>
              <a:rPr lang="fi-FI" sz="2800" smtClean="0"/>
              <a:t>Kertaa vielä osaamisesi sivulla 34 olevien tehtävien avulla. </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p:cNvSpPr>
            <a:spLocks noGrp="1"/>
          </p:cNvSpPr>
          <p:nvPr>
            <p:ph type="title"/>
          </p:nvPr>
        </p:nvSpPr>
        <p:spPr/>
        <p:txBody>
          <a:bodyPr/>
          <a:lstStyle/>
          <a:p>
            <a:pPr eaLnBrk="1" hangingPunct="1">
              <a:defRPr/>
            </a:pPr>
            <a:r>
              <a:rPr lang="fi-FI" dirty="0" smtClean="0"/>
              <a:t>Onko terveys onnenkauppaa?</a:t>
            </a:r>
          </a:p>
        </p:txBody>
      </p:sp>
      <p:sp>
        <p:nvSpPr>
          <p:cNvPr id="6147" name="Sisällön paikkamerkki 2"/>
          <p:cNvSpPr>
            <a:spLocks noGrp="1"/>
          </p:cNvSpPr>
          <p:nvPr>
            <p:ph idx="1"/>
          </p:nvPr>
        </p:nvSpPr>
        <p:spPr>
          <a:xfrm>
            <a:off x="685800" y="1295400"/>
            <a:ext cx="7772400" cy="4800600"/>
          </a:xfrm>
        </p:spPr>
        <p:txBody>
          <a:bodyPr/>
          <a:lstStyle/>
          <a:p>
            <a:pPr eaLnBrk="1" hangingPunct="1">
              <a:defRPr/>
            </a:pPr>
            <a:endParaRPr lang="fi-FI" sz="1800" dirty="0" smtClean="0"/>
          </a:p>
          <a:p>
            <a:pPr eaLnBrk="1" hangingPunct="1">
              <a:defRPr/>
            </a:pPr>
            <a:r>
              <a:rPr lang="fi-FI" sz="2000" dirty="0" smtClean="0"/>
              <a:t>Terveys määräytyy suureksi osaksi sen perusteella,  millaiseen sosiaaliseen ympäristöön ihminen syntyy sekä missä hän kasvaa, elää ja tekee työtä.</a:t>
            </a:r>
            <a:endParaRPr lang="fi-FI" sz="3600" dirty="0" smtClean="0"/>
          </a:p>
          <a:p>
            <a:pPr eaLnBrk="1" hangingPunct="1">
              <a:defRPr/>
            </a:pPr>
            <a:endParaRPr lang="fi-FI" dirty="0" smtClean="0"/>
          </a:p>
          <a:p>
            <a:pPr eaLnBrk="1" hangingPunct="1">
              <a:defRPr/>
            </a:pPr>
            <a:endParaRPr lang="fi-FI" dirty="0" smtClean="0"/>
          </a:p>
        </p:txBody>
      </p:sp>
      <p:pic>
        <p:nvPicPr>
          <p:cNvPr id="2052" name="Picture 8" descr="COLOURBOX1236772_muok"/>
          <p:cNvPicPr>
            <a:picLocks noChangeAspect="1" noChangeArrowheads="1"/>
          </p:cNvPicPr>
          <p:nvPr/>
        </p:nvPicPr>
        <p:blipFill>
          <a:blip r:embed="rId2" cstate="print"/>
          <a:srcRect/>
          <a:stretch>
            <a:fillRect/>
          </a:stretch>
        </p:blipFill>
        <p:spPr bwMode="auto">
          <a:xfrm>
            <a:off x="4140200" y="2997200"/>
            <a:ext cx="4168775" cy="2927350"/>
          </a:xfrm>
          <a:prstGeom prst="rect">
            <a:avLst/>
          </a:prstGeom>
          <a:noFill/>
          <a:ln w="9525">
            <a:noFill/>
            <a:miter lim="800000"/>
            <a:headEnd/>
            <a:tailEnd/>
          </a:ln>
        </p:spPr>
      </p:pic>
      <p:pic>
        <p:nvPicPr>
          <p:cNvPr id="2053" name="Picture 2" descr="http://www.babble.com/CS/blogs/strollerderby/slum.jpg"/>
          <p:cNvPicPr>
            <a:picLocks noChangeAspect="1" noChangeArrowheads="1"/>
          </p:cNvPicPr>
          <p:nvPr/>
        </p:nvPicPr>
        <p:blipFill>
          <a:blip r:embed="rId3" cstate="print"/>
          <a:srcRect/>
          <a:stretch>
            <a:fillRect/>
          </a:stretch>
        </p:blipFill>
        <p:spPr bwMode="auto">
          <a:xfrm>
            <a:off x="539750" y="2997200"/>
            <a:ext cx="3092450" cy="295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a:xfrm>
            <a:off x="468313" y="115888"/>
            <a:ext cx="7065962" cy="744537"/>
          </a:xfrm>
        </p:spPr>
        <p:txBody>
          <a:bodyPr/>
          <a:lstStyle/>
          <a:p>
            <a:pPr algn="l" eaLnBrk="1" hangingPunct="1">
              <a:defRPr/>
            </a:pPr>
            <a:r>
              <a:rPr lang="fi-FI" sz="3600" dirty="0" smtClean="0"/>
              <a:t>Pari-/ryhmätehtävä</a:t>
            </a:r>
          </a:p>
        </p:txBody>
      </p:sp>
      <p:sp>
        <p:nvSpPr>
          <p:cNvPr id="13315" name="Sisällön paikkamerkki 2"/>
          <p:cNvSpPr>
            <a:spLocks noGrp="1"/>
          </p:cNvSpPr>
          <p:nvPr>
            <p:ph idx="1"/>
          </p:nvPr>
        </p:nvSpPr>
        <p:spPr>
          <a:xfrm>
            <a:off x="250825" y="981075"/>
            <a:ext cx="8642350" cy="5114925"/>
          </a:xfrm>
        </p:spPr>
        <p:txBody>
          <a:bodyPr/>
          <a:lstStyle/>
          <a:p>
            <a:pPr eaLnBrk="1" hangingPunct="1">
              <a:buFontTx/>
              <a:buNone/>
              <a:defRPr/>
            </a:pPr>
            <a:r>
              <a:rPr lang="fi-FI" sz="1800" b="1" dirty="0" smtClean="0"/>
              <a:t>Elinympäristön vaikutuksia terveydelle</a:t>
            </a:r>
          </a:p>
          <a:p>
            <a:pPr algn="ctr" eaLnBrk="1" hangingPunct="1">
              <a:buFontTx/>
              <a:buNone/>
              <a:defRPr/>
            </a:pPr>
            <a:endParaRPr lang="fi-FI" sz="1200" b="1" dirty="0" smtClean="0"/>
          </a:p>
          <a:p>
            <a:pPr eaLnBrk="1" hangingPunct="1">
              <a:spcBef>
                <a:spcPts val="600"/>
              </a:spcBef>
              <a:buFont typeface="Wingdings" pitchFamily="2" charset="2"/>
              <a:buNone/>
              <a:defRPr/>
            </a:pPr>
            <a:r>
              <a:rPr lang="fi-FI" sz="1800" b="1" dirty="0" smtClean="0"/>
              <a:t>minkälaisia terveysvaikutuksia kuvien elinympäristöihin saattaa liittyä?</a:t>
            </a:r>
          </a:p>
          <a:p>
            <a:pPr eaLnBrk="1" hangingPunct="1">
              <a:buFont typeface="Wingdings" pitchFamily="2" charset="2"/>
              <a:buNone/>
              <a:defRPr/>
            </a:pPr>
            <a:r>
              <a:rPr lang="fi-FI" sz="1800" b="1" dirty="0" smtClean="0"/>
              <a:t>Kirjoittakaa havaintonne vihkoon. Keskustelkaa yhdessä huomioista.</a:t>
            </a:r>
            <a:endParaRPr lang="fi-FI" b="1" dirty="0" smtClean="0"/>
          </a:p>
          <a:p>
            <a:pPr eaLnBrk="1" hangingPunct="1">
              <a:defRPr/>
            </a:pPr>
            <a:endParaRPr lang="fi-FI" dirty="0" smtClean="0"/>
          </a:p>
        </p:txBody>
      </p:sp>
      <p:pic>
        <p:nvPicPr>
          <p:cNvPr id="3076" name="Picture 5" descr="preview_COLOURBOX1756915"/>
          <p:cNvPicPr>
            <a:picLocks noChangeAspect="1" noChangeArrowheads="1"/>
          </p:cNvPicPr>
          <p:nvPr/>
        </p:nvPicPr>
        <p:blipFill>
          <a:blip r:embed="rId2" cstate="print"/>
          <a:srcRect/>
          <a:stretch>
            <a:fillRect/>
          </a:stretch>
        </p:blipFill>
        <p:spPr bwMode="auto">
          <a:xfrm>
            <a:off x="179388" y="2781300"/>
            <a:ext cx="4319587" cy="2871788"/>
          </a:xfrm>
          <a:prstGeom prst="rect">
            <a:avLst/>
          </a:prstGeom>
          <a:noFill/>
          <a:ln w="9525">
            <a:noFill/>
            <a:miter lim="800000"/>
            <a:headEnd/>
            <a:tailEnd/>
          </a:ln>
        </p:spPr>
      </p:pic>
      <p:pic>
        <p:nvPicPr>
          <p:cNvPr id="3077" name="Picture 6" descr="preview_COLOURBOX942497"/>
          <p:cNvPicPr>
            <a:picLocks noChangeAspect="1" noChangeArrowheads="1"/>
          </p:cNvPicPr>
          <p:nvPr/>
        </p:nvPicPr>
        <p:blipFill>
          <a:blip r:embed="rId3" cstate="print"/>
          <a:srcRect/>
          <a:stretch>
            <a:fillRect/>
          </a:stretch>
        </p:blipFill>
        <p:spPr bwMode="auto">
          <a:xfrm>
            <a:off x="4572000" y="3716338"/>
            <a:ext cx="4381500" cy="2924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0"/>
            <a:ext cx="8229600" cy="836613"/>
          </a:xfrm>
        </p:spPr>
        <p:txBody>
          <a:bodyPr/>
          <a:lstStyle/>
          <a:p>
            <a:pPr eaLnBrk="1" hangingPunct="1">
              <a:defRPr/>
            </a:pPr>
            <a:r>
              <a:rPr lang="fi-FI" dirty="0" smtClean="0"/>
              <a:t>Vastaus</a:t>
            </a:r>
          </a:p>
        </p:txBody>
      </p:sp>
      <p:sp>
        <p:nvSpPr>
          <p:cNvPr id="15363" name="Rectangle 3"/>
          <p:cNvSpPr>
            <a:spLocks noGrp="1" noChangeArrowheads="1"/>
          </p:cNvSpPr>
          <p:nvPr>
            <p:ph type="body" idx="1"/>
          </p:nvPr>
        </p:nvSpPr>
        <p:spPr>
          <a:xfrm>
            <a:off x="179388" y="765175"/>
            <a:ext cx="8277225" cy="4822825"/>
          </a:xfrm>
        </p:spPr>
        <p:txBody>
          <a:bodyPr/>
          <a:lstStyle/>
          <a:p>
            <a:pPr marL="342900" lvl="1" indent="-342900" eaLnBrk="1" hangingPunct="1">
              <a:buFontTx/>
              <a:buNone/>
              <a:defRPr/>
            </a:pPr>
            <a:r>
              <a:rPr lang="fi-FI" sz="2000" dirty="0" smtClean="0"/>
              <a:t>Sademetsärakennus</a:t>
            </a:r>
          </a:p>
          <a:p>
            <a:pPr marL="342900" lvl="1" indent="-342900" eaLnBrk="1" hangingPunct="1">
              <a:buFontTx/>
              <a:buNone/>
              <a:defRPr/>
            </a:pPr>
            <a:endParaRPr lang="fi-FI" sz="1000" dirty="0" smtClean="0"/>
          </a:p>
          <a:p>
            <a:pPr marL="742950" lvl="2" indent="-342900" eaLnBrk="1" hangingPunct="1">
              <a:defRPr/>
            </a:pPr>
            <a:r>
              <a:rPr lang="fi-FI" sz="2000" dirty="0" smtClean="0">
                <a:solidFill>
                  <a:srgbClr val="CCFF66"/>
                </a:solidFill>
              </a:rPr>
              <a:t>Positiivisia terveysvaikutuksia</a:t>
            </a:r>
            <a:r>
              <a:rPr lang="fi-FI" sz="2000" dirty="0" smtClean="0"/>
              <a:t>: luonnonläheinen ympäristö, ei liikenteen saasteita, ei ”länsimaista” kiirettä ja stressiä, ei menestymisen paineita tai ulkonäköpaineita, perheessä ja suvussa mahdollisesti voimakas yhteisöllisyys ja sosiaalinen tuki, altistuminen ympäristön epäpuhtauksille saattaa lisätä vastustuskykyä (todennäköisesti ei esimerkiksi allergioita)…</a:t>
            </a:r>
          </a:p>
          <a:p>
            <a:pPr marL="742950" lvl="2" indent="-342900" eaLnBrk="1" hangingPunct="1">
              <a:buFontTx/>
              <a:buNone/>
              <a:defRPr/>
            </a:pPr>
            <a:endParaRPr lang="fi-FI" sz="1050" dirty="0" smtClean="0"/>
          </a:p>
          <a:p>
            <a:pPr marL="742950" lvl="2" indent="-342900" eaLnBrk="1" hangingPunct="1">
              <a:defRPr/>
            </a:pPr>
            <a:r>
              <a:rPr lang="fi-FI" sz="2000" dirty="0" smtClean="0">
                <a:solidFill>
                  <a:srgbClr val="FF6699"/>
                </a:solidFill>
              </a:rPr>
              <a:t>Negatiivisia vaikutuksia</a:t>
            </a:r>
            <a:r>
              <a:rPr lang="fi-FI" sz="2000" dirty="0" smtClean="0"/>
              <a:t>: hygienian puute, trooppiset taudit, likainen juomavesi, heikot </a:t>
            </a:r>
            <a:r>
              <a:rPr lang="fi-FI" sz="2000" dirty="0" err="1" smtClean="0"/>
              <a:t>sanitaatio-olosuhteet</a:t>
            </a:r>
            <a:r>
              <a:rPr lang="fi-FI" sz="2000" dirty="0" smtClean="0"/>
              <a:t>, viemäriverkoston puute, puutteellinen terveydenhuolto, heikot vaikuttamisen mahdollisuudet omiin elinoloihin tai yhteiskunnan asioihin, ruoan säilyvyysongelmat (tartuntatautien leviäminen), huoli ruuan saatavuudesta, lasten elättämisestä, sairauksien hoitamisesta, yksityisyyden puute, ahtaus, savuinen sisäilma (ruoan valmistus avotulella)…</a:t>
            </a:r>
            <a:endParaRPr lang="fi-FI"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68313" y="0"/>
            <a:ext cx="8229600" cy="1268413"/>
          </a:xfrm>
        </p:spPr>
        <p:txBody>
          <a:bodyPr/>
          <a:lstStyle/>
          <a:p>
            <a:pPr eaLnBrk="1" hangingPunct="1">
              <a:defRPr/>
            </a:pPr>
            <a:r>
              <a:rPr lang="fi-FI" dirty="0" smtClean="0"/>
              <a:t>Vastaus</a:t>
            </a:r>
          </a:p>
        </p:txBody>
      </p:sp>
      <p:sp>
        <p:nvSpPr>
          <p:cNvPr id="40963" name="Rectangle 3"/>
          <p:cNvSpPr>
            <a:spLocks noGrp="1" noChangeArrowheads="1"/>
          </p:cNvSpPr>
          <p:nvPr>
            <p:ph type="body" idx="4294967295"/>
          </p:nvPr>
        </p:nvSpPr>
        <p:spPr>
          <a:xfrm>
            <a:off x="684213" y="1196975"/>
            <a:ext cx="7772400" cy="4495800"/>
          </a:xfrm>
        </p:spPr>
        <p:txBody>
          <a:bodyPr/>
          <a:lstStyle/>
          <a:p>
            <a:pPr marL="342900" lvl="1" indent="-342900" eaLnBrk="1" hangingPunct="1">
              <a:buFontTx/>
              <a:buNone/>
              <a:defRPr/>
            </a:pPr>
            <a:r>
              <a:rPr lang="fi-FI" sz="2000" dirty="0" smtClean="0"/>
              <a:t>Länsimainen talo</a:t>
            </a:r>
          </a:p>
          <a:p>
            <a:pPr marL="342900" lvl="1" indent="-342900" eaLnBrk="1" hangingPunct="1">
              <a:buFontTx/>
              <a:buNone/>
              <a:defRPr/>
            </a:pPr>
            <a:endParaRPr lang="fi-FI" sz="900" dirty="0" smtClean="0"/>
          </a:p>
          <a:p>
            <a:pPr marL="742950" lvl="2" indent="-342900" eaLnBrk="1" hangingPunct="1">
              <a:defRPr/>
            </a:pPr>
            <a:r>
              <a:rPr lang="fi-FI" sz="2000" dirty="0" smtClean="0">
                <a:solidFill>
                  <a:srgbClr val="CCFF66"/>
                </a:solidFill>
              </a:rPr>
              <a:t>Positiivisia terveysvaikutuksia</a:t>
            </a:r>
            <a:r>
              <a:rPr lang="fi-FI" sz="2000" dirty="0" smtClean="0"/>
              <a:t>: hyvä hygienia, puhdas juomavesi, viemäriverkosto ja hyvät </a:t>
            </a:r>
            <a:r>
              <a:rPr lang="fi-FI" sz="2000" dirty="0" err="1" smtClean="0"/>
              <a:t>sanitaatio-olosuhteet</a:t>
            </a:r>
            <a:r>
              <a:rPr lang="fi-FI" sz="2000" dirty="0" smtClean="0"/>
              <a:t>, hyvät kylmäsäilytystilat ruoalle, miellyttävät ja tilavat asuinolosuhteet, säädettävä asuinlämpötila, yksityistä asuintilaa (omat huoneet), hyvät koulutus- ja työmahdollisuudet, toimiva terveydenhuolto… </a:t>
            </a:r>
          </a:p>
          <a:p>
            <a:pPr marL="742950" lvl="2" indent="-342900" eaLnBrk="1" hangingPunct="1">
              <a:buFontTx/>
              <a:buNone/>
              <a:defRPr/>
            </a:pPr>
            <a:endParaRPr lang="fi-FI" sz="2000" dirty="0" smtClean="0"/>
          </a:p>
          <a:p>
            <a:pPr marL="742950" lvl="2" indent="-342900" eaLnBrk="1" hangingPunct="1">
              <a:defRPr/>
            </a:pPr>
            <a:r>
              <a:rPr lang="fi-FI" sz="2000" dirty="0" smtClean="0">
                <a:solidFill>
                  <a:srgbClr val="FF6699"/>
                </a:solidFill>
              </a:rPr>
              <a:t>Negatiivisia vaikutuksia</a:t>
            </a:r>
            <a:r>
              <a:rPr lang="fi-FI" sz="2000" dirty="0" smtClean="0"/>
              <a:t>: kiire, stressi, menestymisen paineet, liiallinen hygienia (voi altistaa allergioille),  mahdollisesti vähäinen yhteisöllisyys (ei yhteistä aikaa), ympäristön saasteet, mahdolliset sisäilmaongelmat…</a:t>
            </a:r>
            <a:endParaRPr lang="fi-FI" sz="3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defRPr/>
            </a:pPr>
            <a:endParaRPr lang="fi-FI"/>
          </a:p>
        </p:txBody>
      </p:sp>
      <p:sp>
        <p:nvSpPr>
          <p:cNvPr id="3" name="Sisällön paikkamerkki 2"/>
          <p:cNvSpPr>
            <a:spLocks noGrp="1"/>
          </p:cNvSpPr>
          <p:nvPr>
            <p:ph idx="1"/>
          </p:nvPr>
        </p:nvSpPr>
        <p:spPr/>
        <p:txBody>
          <a:bodyPr/>
          <a:lstStyle/>
          <a:p>
            <a:pPr>
              <a:defRPr/>
            </a:pPr>
            <a:endParaRPr lang="fi-FI"/>
          </a:p>
        </p:txBody>
      </p:sp>
      <p:pic>
        <p:nvPicPr>
          <p:cNvPr id="7172" name="Picture 2" descr="http://gamapserver.who.int/mapLibrary/Files/Maps/Global_LifeExpectancy_2009_bothsexes.png"/>
          <p:cNvPicPr>
            <a:picLocks noChangeAspect="1" noChangeArrowheads="1"/>
          </p:cNvPicPr>
          <p:nvPr/>
        </p:nvPicPr>
        <p:blipFill>
          <a:blip r:embed="rId2" cstate="print"/>
          <a:srcRect/>
          <a:stretch>
            <a:fillRect/>
          </a:stretch>
        </p:blipFill>
        <p:spPr bwMode="auto">
          <a:xfrm>
            <a:off x="0" y="0"/>
            <a:ext cx="92027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defRPr/>
            </a:pPr>
            <a:endParaRPr lang="fi-FI"/>
          </a:p>
        </p:txBody>
      </p:sp>
      <p:sp>
        <p:nvSpPr>
          <p:cNvPr id="3" name="Sisällön paikkamerkki 2"/>
          <p:cNvSpPr>
            <a:spLocks noGrp="1"/>
          </p:cNvSpPr>
          <p:nvPr>
            <p:ph idx="1"/>
          </p:nvPr>
        </p:nvSpPr>
        <p:spPr/>
        <p:txBody>
          <a:bodyPr/>
          <a:lstStyle/>
          <a:p>
            <a:pPr>
              <a:defRPr/>
            </a:pPr>
            <a:endParaRPr lang="fi-FI"/>
          </a:p>
        </p:txBody>
      </p:sp>
      <p:pic>
        <p:nvPicPr>
          <p:cNvPr id="11268" name="Picture 2" descr="http://gamapserver.who.int/mapLibrary/Files/Maps/Global_LifeExpectancy_2009_females.png"/>
          <p:cNvPicPr>
            <a:picLocks noChangeAspect="1" noChangeArrowheads="1"/>
          </p:cNvPicPr>
          <p:nvPr/>
        </p:nvPicPr>
        <p:blipFill>
          <a:blip r:embed="rId2" cstate="print"/>
          <a:srcRect/>
          <a:stretch>
            <a:fillRect/>
          </a:stretch>
        </p:blipFill>
        <p:spPr bwMode="auto">
          <a:xfrm>
            <a:off x="0" y="0"/>
            <a:ext cx="92519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defRPr/>
            </a:pPr>
            <a:endParaRPr lang="fi-FI"/>
          </a:p>
        </p:txBody>
      </p:sp>
      <p:sp>
        <p:nvSpPr>
          <p:cNvPr id="3" name="Sisällön paikkamerkki 2"/>
          <p:cNvSpPr>
            <a:spLocks noGrp="1"/>
          </p:cNvSpPr>
          <p:nvPr>
            <p:ph idx="1"/>
          </p:nvPr>
        </p:nvSpPr>
        <p:spPr/>
        <p:txBody>
          <a:bodyPr/>
          <a:lstStyle/>
          <a:p>
            <a:pPr>
              <a:defRPr/>
            </a:pPr>
            <a:endParaRPr lang="fi-FI"/>
          </a:p>
        </p:txBody>
      </p:sp>
      <p:pic>
        <p:nvPicPr>
          <p:cNvPr id="12292" name="Picture 2" descr="http://gamapserver.who.int/mapLibrary/Files/Maps/Global_LifeExpectancy_2009_males.png"/>
          <p:cNvPicPr>
            <a:picLocks noChangeAspect="1" noChangeArrowheads="1"/>
          </p:cNvPicPr>
          <p:nvPr/>
        </p:nvPicPr>
        <p:blipFill>
          <a:blip r:embed="rId2" cstate="print"/>
          <a:srcRect/>
          <a:stretch>
            <a:fillRect/>
          </a:stretch>
        </p:blipFill>
        <p:spPr bwMode="auto">
          <a:xfrm>
            <a:off x="0" y="0"/>
            <a:ext cx="92027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ukion Syk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Lukion Syke</Template>
  <TotalTime>620</TotalTime>
  <Words>772</Words>
  <Application>Microsoft Office PowerPoint</Application>
  <PresentationFormat>Näytössä katseltava diaesitys (4:3)</PresentationFormat>
  <Paragraphs>190</Paragraphs>
  <Slides>29</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29</vt:i4>
      </vt:variant>
    </vt:vector>
  </HeadingPairs>
  <TitlesOfParts>
    <vt:vector size="33" baseType="lpstr">
      <vt:lpstr>Arial</vt:lpstr>
      <vt:lpstr>Times New Roman</vt:lpstr>
      <vt:lpstr>Calibri</vt:lpstr>
      <vt:lpstr>Lukion Syke</vt:lpstr>
      <vt:lpstr>I Terveys osana elämää</vt:lpstr>
      <vt:lpstr>Jos maailma olisi 100 asukkaan kylä,</vt:lpstr>
      <vt:lpstr>Onko terveys onnenkauppaa?</vt:lpstr>
      <vt:lpstr>Pari-/ryhmätehtävä</vt:lpstr>
      <vt:lpstr>Vastaus</vt:lpstr>
      <vt:lpstr>Vastaus</vt:lpstr>
      <vt:lpstr>Dia 7</vt:lpstr>
      <vt:lpstr>Dia 8</vt:lpstr>
      <vt:lpstr>Dia 9</vt:lpstr>
      <vt:lpstr>Mistä maailman terveyserot johtuvat?</vt:lpstr>
      <vt:lpstr>Terveyserot Suomessa ja maailmalla</vt:lpstr>
      <vt:lpstr>Terveyserot Suomessa ja maailmalla</vt:lpstr>
      <vt:lpstr>Väestöryhmien välisiä terveyseroja Suomessa</vt:lpstr>
      <vt:lpstr>Mistä terveyserot johtuvat?</vt:lpstr>
      <vt:lpstr>Mistä terveyserot johtuvat?</vt:lpstr>
      <vt:lpstr>Mistä terveyserot johtuvat?</vt:lpstr>
      <vt:lpstr>Sosioekonomisen aseman vaikutuksia terveyteen:</vt:lpstr>
      <vt:lpstr>76,7  </vt:lpstr>
      <vt:lpstr>Dia 19</vt:lpstr>
      <vt:lpstr>Dia 20</vt:lpstr>
      <vt:lpstr>Sosioekonomisen aseman vaikutuksia terveyteen:</vt:lpstr>
      <vt:lpstr>Sosioekonomisen aseman vaikutuksia terveyteen:</vt:lpstr>
      <vt:lpstr>     Pitäisikö terveyseroja pyrkiä kaventamaan? Miten?  Pitäisikö jokaisen kustantaa omista elintavoista johtuvien sairauksien kustannukset? Miksi?  Mitä se kenellekään kuuluu, miten itse huolehdin terveydestäni? Pohdi asiaa yksilön, yhteisön ja yhteiskunnan näkökulmasta!</vt:lpstr>
      <vt:lpstr>Terveyserojen kaventaminen</vt:lpstr>
      <vt:lpstr>Terveyserojen kaventaminen</vt:lpstr>
      <vt:lpstr>Terveyserot maailmalla</vt:lpstr>
      <vt:lpstr>Syitä maailman terveyseroille</vt:lpstr>
      <vt:lpstr>Onko sinulla sosiaalista pääomaa?</vt:lpstr>
      <vt:lpstr>Läksy</vt:lpstr>
    </vt:vector>
  </TitlesOfParts>
  <Company>Helsingin yliopisto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Terveyserot Suomessa ja maailmalla</dc:title>
  <dc:creator>sysop</dc:creator>
  <cp:lastModifiedBy>jouko</cp:lastModifiedBy>
  <cp:revision>55</cp:revision>
  <dcterms:created xsi:type="dcterms:W3CDTF">2011-05-18T13:57:07Z</dcterms:created>
  <dcterms:modified xsi:type="dcterms:W3CDTF">2014-08-13T18:31:21Z</dcterms:modified>
</cp:coreProperties>
</file>