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tel:+358133302806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tel:+358133302806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406A71-4A21-41C7-ADD2-66F86E745981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i-FI"/>
        </a:p>
      </dgm:t>
    </dgm:pt>
    <dgm:pt modelId="{9693479B-A459-4887-8B11-492E814A8FCC}">
      <dgm:prSet phldrT="[Teksti]" custT="1"/>
      <dgm:spPr>
        <a:solidFill>
          <a:schemeClr val="accent5"/>
        </a:solidFill>
      </dgm:spPr>
      <dgm:t>
        <a:bodyPr/>
        <a:lstStyle/>
        <a:p>
          <a:r>
            <a:rPr lang="fi-FI" sz="1400" b="1">
              <a:solidFill>
                <a:schemeClr val="tx1"/>
              </a:solidFill>
            </a:rPr>
            <a:t>Kouluun kiinnittymisen tukeminen</a:t>
          </a:r>
        </a:p>
      </dgm:t>
    </dgm:pt>
    <dgm:pt modelId="{84E1AAEB-40DE-41FA-9BA2-50A31CB7CBD9}" type="parTrans" cxnId="{B617C7B3-1B41-4F6A-8F1E-48C18A9F9BD0}">
      <dgm:prSet/>
      <dgm:spPr/>
      <dgm:t>
        <a:bodyPr/>
        <a:lstStyle/>
        <a:p>
          <a:endParaRPr lang="fi-FI"/>
        </a:p>
      </dgm:t>
    </dgm:pt>
    <dgm:pt modelId="{5CB2DB4B-6529-4B13-BC3F-1C1C038E4F63}" type="sibTrans" cxnId="{B617C7B3-1B41-4F6A-8F1E-48C18A9F9BD0}">
      <dgm:prSet/>
      <dgm:spPr/>
      <dgm:t>
        <a:bodyPr/>
        <a:lstStyle/>
        <a:p>
          <a:endParaRPr lang="fi-FI"/>
        </a:p>
      </dgm:t>
    </dgm:pt>
    <dgm:pt modelId="{B45C9B8F-E2FD-42C8-B049-14EB12F1A45F}">
      <dgm:prSet phldrT="[Teksti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fi-FI" sz="1200"/>
            <a:t>Yhteisöllisen opiskeluhuollon toiminta on aktiivista ja tavoitteellista.</a:t>
          </a:r>
        </a:p>
      </dgm:t>
    </dgm:pt>
    <dgm:pt modelId="{B3787A47-82FC-47B2-B537-1DE87A519A5F}" type="parTrans" cxnId="{CEAC466E-C3EC-40A3-AD9A-644A80A6734D}">
      <dgm:prSet/>
      <dgm:spPr/>
      <dgm:t>
        <a:bodyPr/>
        <a:lstStyle/>
        <a:p>
          <a:endParaRPr lang="fi-FI"/>
        </a:p>
      </dgm:t>
    </dgm:pt>
    <dgm:pt modelId="{9D52FA9D-E21B-4D6B-BF66-4C00EACF57B8}" type="sibTrans" cxnId="{CEAC466E-C3EC-40A3-AD9A-644A80A6734D}">
      <dgm:prSet/>
      <dgm:spPr/>
      <dgm:t>
        <a:bodyPr/>
        <a:lstStyle/>
        <a:p>
          <a:endParaRPr lang="fi-FI"/>
        </a:p>
      </dgm:t>
    </dgm:pt>
    <dgm:pt modelId="{4B04AB7A-31AF-4969-9A35-3E3DC48716E4}">
      <dgm:prSet phldrT="[Teksti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fi-FI" sz="1200"/>
            <a:t>Koulussa vahvistetaan oppilaiden osallisuutta ja yhteisöllisyyttä.</a:t>
          </a:r>
        </a:p>
      </dgm:t>
    </dgm:pt>
    <dgm:pt modelId="{E0249B8A-E996-4997-9D1D-3BEBF3F01A19}" type="parTrans" cxnId="{615BC259-711D-458E-9BD7-AB1988DD8EB6}">
      <dgm:prSet/>
      <dgm:spPr/>
      <dgm:t>
        <a:bodyPr/>
        <a:lstStyle/>
        <a:p>
          <a:endParaRPr lang="fi-FI"/>
        </a:p>
      </dgm:t>
    </dgm:pt>
    <dgm:pt modelId="{959DA186-F6A1-4547-AAD1-08C3E72F9466}" type="sibTrans" cxnId="{615BC259-711D-458E-9BD7-AB1988DD8EB6}">
      <dgm:prSet/>
      <dgm:spPr/>
      <dgm:t>
        <a:bodyPr/>
        <a:lstStyle/>
        <a:p>
          <a:endParaRPr lang="fi-FI"/>
        </a:p>
      </dgm:t>
    </dgm:pt>
    <dgm:pt modelId="{C2EBC928-B5AF-45DD-9BA8-C8AA7FD57FB7}">
      <dgm:prSet phldrT="[Teksti]" custT="1"/>
      <dgm:spPr/>
      <dgm:t>
        <a:bodyPr/>
        <a:lstStyle/>
        <a:p>
          <a:r>
            <a:rPr lang="fi-FI" sz="1400" b="1">
              <a:solidFill>
                <a:schemeClr val="tx1"/>
              </a:solidFill>
            </a:rPr>
            <a:t>Huoli herää/ hiljaiset signaalit</a:t>
          </a:r>
        </a:p>
        <a:p>
          <a:r>
            <a:rPr lang="fi-FI" sz="1400" b="1">
              <a:solidFill>
                <a:schemeClr val="tx1"/>
              </a:solidFill>
            </a:rPr>
            <a:t>Poissaoloja alakoulu 0-30h</a:t>
          </a:r>
        </a:p>
        <a:p>
          <a:r>
            <a:rPr lang="fi-FI" sz="1400" b="1">
              <a:solidFill>
                <a:schemeClr val="tx1"/>
              </a:solidFill>
            </a:rPr>
            <a:t>Poissaoloja yläkoulu 0-50h</a:t>
          </a:r>
        </a:p>
      </dgm:t>
    </dgm:pt>
    <dgm:pt modelId="{F48733B2-8A98-4679-B2E9-0F81AE7157C0}" type="parTrans" cxnId="{88BB1B7C-0329-4FF6-B5FD-4A08419E8389}">
      <dgm:prSet/>
      <dgm:spPr/>
      <dgm:t>
        <a:bodyPr/>
        <a:lstStyle/>
        <a:p>
          <a:endParaRPr lang="fi-FI"/>
        </a:p>
      </dgm:t>
    </dgm:pt>
    <dgm:pt modelId="{8AB1F793-10C0-47CE-800F-691AC6EBE3AE}" type="sibTrans" cxnId="{88BB1B7C-0329-4FF6-B5FD-4A08419E8389}">
      <dgm:prSet/>
      <dgm:spPr/>
      <dgm:t>
        <a:bodyPr/>
        <a:lstStyle/>
        <a:p>
          <a:endParaRPr lang="fi-FI"/>
        </a:p>
      </dgm:t>
    </dgm:pt>
    <dgm:pt modelId="{2CD7B7E4-BC94-4853-8B0D-7815C6E7F156}">
      <dgm:prSet phldrT="[Teksti]"/>
      <dgm:spPr/>
      <dgm:t>
        <a:bodyPr/>
        <a:lstStyle/>
        <a:p>
          <a:r>
            <a:rPr lang="fi-FI"/>
            <a:t>Luokanopettaja/-ohjaaja keskustelee asiasta oppilaan kanssa, on yhteydessä huoltajiin ja sopii mahdollisesta yhteydenotosta oman koulun opiskeluhuollon toimijaan.</a:t>
          </a:r>
        </a:p>
      </dgm:t>
    </dgm:pt>
    <dgm:pt modelId="{7E009DE6-D011-4C98-9E96-7F60E3E6D70F}" type="parTrans" cxnId="{A4F0749C-9D7B-40BC-80D4-A32831E61874}">
      <dgm:prSet/>
      <dgm:spPr/>
      <dgm:t>
        <a:bodyPr/>
        <a:lstStyle/>
        <a:p>
          <a:endParaRPr lang="fi-FI"/>
        </a:p>
      </dgm:t>
    </dgm:pt>
    <dgm:pt modelId="{1F2FD0EC-11BA-4B45-BD16-22A34FD0B147}" type="sibTrans" cxnId="{A4F0749C-9D7B-40BC-80D4-A32831E61874}">
      <dgm:prSet/>
      <dgm:spPr/>
      <dgm:t>
        <a:bodyPr/>
        <a:lstStyle/>
        <a:p>
          <a:endParaRPr lang="fi-FI"/>
        </a:p>
      </dgm:t>
    </dgm:pt>
    <dgm:pt modelId="{83AC4D1B-4032-413B-A5DB-B2C737432D2F}">
      <dgm:prSet phldrT="[Teksti]"/>
      <dgm:spPr/>
      <dgm:t>
        <a:bodyPr/>
        <a:lstStyle/>
        <a:p>
          <a:r>
            <a:rPr lang="fi-FI"/>
            <a:t>Selvitetään poissaolojen syitä yhdessä keskustellen ja oppilasta kuullen (esim. LP-keskustelu).</a:t>
          </a:r>
        </a:p>
      </dgm:t>
    </dgm:pt>
    <dgm:pt modelId="{48C32539-C0EF-4EF9-82F8-9F57F5FC9395}" type="parTrans" cxnId="{BFD165D2-5848-494E-9C64-7716C2E7633E}">
      <dgm:prSet/>
      <dgm:spPr/>
      <dgm:t>
        <a:bodyPr/>
        <a:lstStyle/>
        <a:p>
          <a:endParaRPr lang="fi-FI"/>
        </a:p>
      </dgm:t>
    </dgm:pt>
    <dgm:pt modelId="{B79765EF-C942-4DC4-8676-A84F64246BE4}" type="sibTrans" cxnId="{BFD165D2-5848-494E-9C64-7716C2E7633E}">
      <dgm:prSet/>
      <dgm:spPr/>
      <dgm:t>
        <a:bodyPr/>
        <a:lstStyle/>
        <a:p>
          <a:endParaRPr lang="fi-FI"/>
        </a:p>
      </dgm:t>
    </dgm:pt>
    <dgm:pt modelId="{2393FC68-AB08-427F-982D-FE1BFB43B686}">
      <dgm:prSet phldrT="[Teksti]" custT="1"/>
      <dgm:spPr/>
      <dgm:t>
        <a:bodyPr/>
        <a:lstStyle/>
        <a:p>
          <a:r>
            <a:rPr lang="fi-FI" sz="1400" b="1">
              <a:solidFill>
                <a:schemeClr val="tx1"/>
              </a:solidFill>
            </a:rPr>
            <a:t>Poissaoloja alakoulu yli 30h</a:t>
          </a:r>
        </a:p>
        <a:p>
          <a:r>
            <a:rPr lang="fi-FI" sz="1400" b="1">
              <a:solidFill>
                <a:schemeClr val="tx1"/>
              </a:solidFill>
            </a:rPr>
            <a:t>Poissaoloja yläkoulu yli 50h</a:t>
          </a:r>
        </a:p>
      </dgm:t>
    </dgm:pt>
    <dgm:pt modelId="{6F12A119-897A-470E-A0AD-5CBC4E6C7E63}" type="parTrans" cxnId="{EA33D4C3-397B-4D9F-B7F1-69B0E98866FD}">
      <dgm:prSet/>
      <dgm:spPr/>
      <dgm:t>
        <a:bodyPr/>
        <a:lstStyle/>
        <a:p>
          <a:endParaRPr lang="fi-FI"/>
        </a:p>
      </dgm:t>
    </dgm:pt>
    <dgm:pt modelId="{950BE137-B8AE-4E37-9CDF-E8265413C508}" type="sibTrans" cxnId="{EA33D4C3-397B-4D9F-B7F1-69B0E98866FD}">
      <dgm:prSet/>
      <dgm:spPr/>
      <dgm:t>
        <a:bodyPr/>
        <a:lstStyle/>
        <a:p>
          <a:endParaRPr lang="fi-FI"/>
        </a:p>
      </dgm:t>
    </dgm:pt>
    <dgm:pt modelId="{0F5593B5-58B1-4B95-92BD-F633A5588F93}">
      <dgm:prSet phldrT="[Teksti]"/>
      <dgm:spPr/>
      <dgm:t>
        <a:bodyPr/>
        <a:lstStyle/>
        <a:p>
          <a:r>
            <a:rPr lang="fi-FI"/>
            <a:t>Luokanopettajan/-ohjaajan tulee keskustella poissaoloista oppilaan kanssa, olla yhteydessä huoltajiin ja konsultoida opiskeluhuollon palveluita huoltajan luvalla tai nimettömänä konsultaationa.</a:t>
          </a:r>
        </a:p>
      </dgm:t>
    </dgm:pt>
    <dgm:pt modelId="{3C3EEFE3-4029-4DB9-B4C5-F2ECD641EA97}" type="parTrans" cxnId="{A4257B28-037A-43CB-89E2-EE4A8E167E9B}">
      <dgm:prSet/>
      <dgm:spPr/>
      <dgm:t>
        <a:bodyPr/>
        <a:lstStyle/>
        <a:p>
          <a:endParaRPr lang="fi-FI"/>
        </a:p>
      </dgm:t>
    </dgm:pt>
    <dgm:pt modelId="{38D61E8C-9BCA-49C3-A155-81C7F554F8BD}" type="sibTrans" cxnId="{A4257B28-037A-43CB-89E2-EE4A8E167E9B}">
      <dgm:prSet/>
      <dgm:spPr/>
      <dgm:t>
        <a:bodyPr/>
        <a:lstStyle/>
        <a:p>
          <a:endParaRPr lang="fi-FI"/>
        </a:p>
      </dgm:t>
    </dgm:pt>
    <dgm:pt modelId="{20C05315-1A0F-44D8-86DE-8D4B2616A51D}">
      <dgm:prSet phldrT="[Teksti]" custT="1"/>
      <dgm:spPr>
        <a:solidFill>
          <a:schemeClr val="accent2"/>
        </a:solidFill>
      </dgm:spPr>
      <dgm:t>
        <a:bodyPr/>
        <a:lstStyle/>
        <a:p>
          <a:r>
            <a:rPr lang="fi-FI" sz="1400" b="1">
              <a:solidFill>
                <a:schemeClr val="tx1"/>
              </a:solidFill>
            </a:rPr>
            <a:t>Poissaoloja alakoulu yli 70h</a:t>
          </a:r>
        </a:p>
        <a:p>
          <a:r>
            <a:rPr lang="fi-FI" sz="1400" b="1">
              <a:solidFill>
                <a:schemeClr val="tx1"/>
              </a:solidFill>
            </a:rPr>
            <a:t>Poissaoloja yläkoulu yli 100h</a:t>
          </a:r>
        </a:p>
      </dgm:t>
    </dgm:pt>
    <dgm:pt modelId="{28B0C928-4087-4D9E-9724-84B4AABCDF0F}" type="parTrans" cxnId="{527099DD-D756-4B8E-88B2-878BEFE1AED8}">
      <dgm:prSet/>
      <dgm:spPr/>
      <dgm:t>
        <a:bodyPr/>
        <a:lstStyle/>
        <a:p>
          <a:endParaRPr lang="fi-FI"/>
        </a:p>
      </dgm:t>
    </dgm:pt>
    <dgm:pt modelId="{69755AAD-3D14-4028-9148-F020BB833D1E}" type="sibTrans" cxnId="{527099DD-D756-4B8E-88B2-878BEFE1AED8}">
      <dgm:prSet/>
      <dgm:spPr/>
      <dgm:t>
        <a:bodyPr/>
        <a:lstStyle/>
        <a:p>
          <a:endParaRPr lang="fi-FI"/>
        </a:p>
      </dgm:t>
    </dgm:pt>
    <dgm:pt modelId="{16FF6676-CFCF-43B5-9C57-741CDF0BDB73}">
      <dgm:prSet phldrT="[Teksti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fi-FI" sz="1200"/>
            <a:t>Ryhmäyttäminen ja tunne- ja vuorovaikutustaitojen opettaminen on osa kaikkia oppitunteja ja tapahtumia.</a:t>
          </a:r>
        </a:p>
      </dgm:t>
    </dgm:pt>
    <dgm:pt modelId="{91D20B9A-0512-4B43-89AD-DDF2B2A1B055}" type="parTrans" cxnId="{B41137DB-B77C-4186-80E2-AC1704CDFDF2}">
      <dgm:prSet/>
      <dgm:spPr/>
      <dgm:t>
        <a:bodyPr/>
        <a:lstStyle/>
        <a:p>
          <a:endParaRPr lang="fi-FI"/>
        </a:p>
      </dgm:t>
    </dgm:pt>
    <dgm:pt modelId="{B28E6E53-193F-4E9E-9436-42470A9C38FB}" type="sibTrans" cxnId="{B41137DB-B77C-4186-80E2-AC1704CDFDF2}">
      <dgm:prSet/>
      <dgm:spPr/>
      <dgm:t>
        <a:bodyPr/>
        <a:lstStyle/>
        <a:p>
          <a:endParaRPr lang="fi-FI"/>
        </a:p>
      </dgm:t>
    </dgm:pt>
    <dgm:pt modelId="{F506CA95-E7BD-410C-8ED1-C488F8A4CD40}">
      <dgm:prSet phldrT="[Teksti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fi-FI" sz="1200"/>
            <a:t>Henkilöstön kykyä kohdata ja huomata oppilaiden tarpeita tuetaan.</a:t>
          </a:r>
        </a:p>
      </dgm:t>
    </dgm:pt>
    <dgm:pt modelId="{C036C86D-A6F4-4410-B93F-BA93C4E24898}" type="parTrans" cxnId="{427B3017-D878-41F4-8F0B-1B3F0E9C6F69}">
      <dgm:prSet/>
      <dgm:spPr/>
      <dgm:t>
        <a:bodyPr/>
        <a:lstStyle/>
        <a:p>
          <a:endParaRPr lang="fi-FI"/>
        </a:p>
      </dgm:t>
    </dgm:pt>
    <dgm:pt modelId="{BBD87684-61F8-41D0-B067-02B887198EF3}" type="sibTrans" cxnId="{427B3017-D878-41F4-8F0B-1B3F0E9C6F69}">
      <dgm:prSet/>
      <dgm:spPr/>
      <dgm:t>
        <a:bodyPr/>
        <a:lstStyle/>
        <a:p>
          <a:endParaRPr lang="fi-FI"/>
        </a:p>
      </dgm:t>
    </dgm:pt>
    <dgm:pt modelId="{80D5B347-1178-42B4-B51B-AC8CA57565BC}">
      <dgm:prSet phldrT="[Teksti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fi-FI" sz="1200"/>
            <a:t>Yhteistyö kodin ja koulun välillä on sujuvaa ja siihen kiinnitetään koulun arjessa huomiota.</a:t>
          </a:r>
        </a:p>
      </dgm:t>
    </dgm:pt>
    <dgm:pt modelId="{6FEC0934-A786-4541-9B95-757A18148E9C}" type="parTrans" cxnId="{30F7EC06-3B56-435F-AAA3-86F97092DB95}">
      <dgm:prSet/>
      <dgm:spPr/>
      <dgm:t>
        <a:bodyPr/>
        <a:lstStyle/>
        <a:p>
          <a:endParaRPr lang="fi-FI"/>
        </a:p>
      </dgm:t>
    </dgm:pt>
    <dgm:pt modelId="{A24801E5-D540-4C4E-AD83-C204021A296D}" type="sibTrans" cxnId="{30F7EC06-3B56-435F-AAA3-86F97092DB95}">
      <dgm:prSet/>
      <dgm:spPr/>
      <dgm:t>
        <a:bodyPr/>
        <a:lstStyle/>
        <a:p>
          <a:endParaRPr lang="fi-FI"/>
        </a:p>
      </dgm:t>
    </dgm:pt>
    <dgm:pt modelId="{EA3F7F75-F102-4D3D-8031-7D896453AFE3}">
      <dgm:prSet phldrT="[Teksti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fi-FI" sz="1200"/>
            <a:t>Luokanopettaja tai -ohjaaja seuraa oppilaiden läsnäoloa koulussa systemaattisesti ja jatkuvasti, </a:t>
          </a:r>
          <a:r>
            <a:rPr lang="fi-FI" sz="1200">
              <a:highlight>
                <a:srgbClr val="FFFF00"/>
              </a:highlight>
            </a:rPr>
            <a:t>vähintään ennen syys-, joulu-, ja talvilomaa.</a:t>
          </a:r>
        </a:p>
      </dgm:t>
    </dgm:pt>
    <dgm:pt modelId="{87BAA543-109F-40B7-BFB9-7EBB27D43612}" type="parTrans" cxnId="{E691ABB6-E5FF-40D7-BACB-3E6A48793298}">
      <dgm:prSet/>
      <dgm:spPr/>
      <dgm:t>
        <a:bodyPr/>
        <a:lstStyle/>
        <a:p>
          <a:endParaRPr lang="fi-FI"/>
        </a:p>
      </dgm:t>
    </dgm:pt>
    <dgm:pt modelId="{D6FAED20-CAC9-4DAE-AF63-19F23346D558}" type="sibTrans" cxnId="{E691ABB6-E5FF-40D7-BACB-3E6A48793298}">
      <dgm:prSet/>
      <dgm:spPr/>
      <dgm:t>
        <a:bodyPr/>
        <a:lstStyle/>
        <a:p>
          <a:endParaRPr lang="fi-FI"/>
        </a:p>
      </dgm:t>
    </dgm:pt>
    <dgm:pt modelId="{AF4A012C-6CEB-4451-B4D6-C2C319869296}">
      <dgm:prSet phldrT="[Teksti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fi-FI" sz="1200"/>
            <a:t>Oppilaat ja huoltajat tuntevat läsnäolomallin ja tietävät miten hakea tukea koulunkäyntiin.</a:t>
          </a:r>
        </a:p>
      </dgm:t>
    </dgm:pt>
    <dgm:pt modelId="{25A233C3-2EC4-4DB6-B6F9-D670CA884AA7}" type="parTrans" cxnId="{1E58E693-12B3-41E0-BAFD-3940FC8E7295}">
      <dgm:prSet/>
      <dgm:spPr/>
      <dgm:t>
        <a:bodyPr/>
        <a:lstStyle/>
        <a:p>
          <a:endParaRPr lang="fi-FI"/>
        </a:p>
      </dgm:t>
    </dgm:pt>
    <dgm:pt modelId="{C649F147-866A-48CC-A009-AA10AF456C57}" type="sibTrans" cxnId="{1E58E693-12B3-41E0-BAFD-3940FC8E7295}">
      <dgm:prSet/>
      <dgm:spPr/>
      <dgm:t>
        <a:bodyPr/>
        <a:lstStyle/>
        <a:p>
          <a:endParaRPr lang="fi-FI"/>
        </a:p>
      </dgm:t>
    </dgm:pt>
    <dgm:pt modelId="{09FBAB2A-BE69-4CC8-8774-89C068BE98D4}">
      <dgm:prSet phldrT="[Teksti]"/>
      <dgm:spPr/>
      <dgm:t>
        <a:bodyPr/>
        <a:lstStyle/>
        <a:p>
          <a:r>
            <a:rPr lang="fi-FI"/>
            <a:t>Huolta voivat herättää esim. yksittäiset toistuvat yhden päivän tai yhden tunnin poissaolot sekä koulupoissaolot, jotka vaikuttavat oppimiseen ja kouluhyvinvointiin heikentävästi.</a:t>
          </a:r>
        </a:p>
      </dgm:t>
    </dgm:pt>
    <dgm:pt modelId="{583ADAC0-CC8F-4ADE-8831-62C8E1560A21}" type="parTrans" cxnId="{5AB364D9-E5EC-476A-8C8D-21A44488191C}">
      <dgm:prSet/>
      <dgm:spPr/>
      <dgm:t>
        <a:bodyPr/>
        <a:lstStyle/>
        <a:p>
          <a:endParaRPr lang="fi-FI"/>
        </a:p>
      </dgm:t>
    </dgm:pt>
    <dgm:pt modelId="{BB29A541-988F-4D3B-B282-D89D95FAC216}" type="sibTrans" cxnId="{5AB364D9-E5EC-476A-8C8D-21A44488191C}">
      <dgm:prSet/>
      <dgm:spPr/>
      <dgm:t>
        <a:bodyPr/>
        <a:lstStyle/>
        <a:p>
          <a:endParaRPr lang="fi-FI"/>
        </a:p>
      </dgm:t>
    </dgm:pt>
    <dgm:pt modelId="{67338F2E-4D47-4FEC-AC4B-B694420D256F}">
      <dgm:prSet phldrT="[Teksti]"/>
      <dgm:spPr/>
      <dgm:t>
        <a:bodyPr/>
        <a:lstStyle/>
        <a:p>
          <a:endParaRPr lang="fi-FI"/>
        </a:p>
      </dgm:t>
    </dgm:pt>
    <dgm:pt modelId="{28581D74-2D60-4769-AC11-87D3103B997F}" type="parTrans" cxnId="{AE61FFF2-6052-4083-9330-D1E96464BCEC}">
      <dgm:prSet/>
      <dgm:spPr/>
      <dgm:t>
        <a:bodyPr/>
        <a:lstStyle/>
        <a:p>
          <a:endParaRPr lang="fi-FI"/>
        </a:p>
      </dgm:t>
    </dgm:pt>
    <dgm:pt modelId="{C0DCE2F9-041A-40B2-8E71-5F5CFCE36D21}" type="sibTrans" cxnId="{AE61FFF2-6052-4083-9330-D1E96464BCEC}">
      <dgm:prSet/>
      <dgm:spPr/>
      <dgm:t>
        <a:bodyPr/>
        <a:lstStyle/>
        <a:p>
          <a:endParaRPr lang="fi-FI"/>
        </a:p>
      </dgm:t>
    </dgm:pt>
    <dgm:pt modelId="{024BB676-59C0-4E4F-8440-EA7B3D2514D9}">
      <dgm:prSet phldrT="[Teksti]"/>
      <dgm:spPr/>
      <dgm:t>
        <a:bodyPr/>
        <a:lstStyle/>
        <a:p>
          <a:pPr rtl="0"/>
          <a:r>
            <a:rPr lang="fi-FI"/>
            <a:t>Tarvittaessa kutsutaan koolle yksilökohtainen monialainen opiskeluhuoltoryhmä, johon perhe määrittää toimijat (voi pitää myös LP-neuvonpitona). Muistio Wilmaan.</a:t>
          </a:r>
          <a:r>
            <a:rPr lang="fi-FI">
              <a:latin typeface="Calibri Light" panose="020F0302020204030204"/>
            </a:rPr>
            <a:t> </a:t>
          </a:r>
          <a:endParaRPr lang="fi-FI"/>
        </a:p>
      </dgm:t>
    </dgm:pt>
    <dgm:pt modelId="{B1F3E432-BB31-4936-A2F4-35E40AB9BFDA}" type="parTrans" cxnId="{F6DE177E-AB20-4FFA-8B31-1000B0FC6BB0}">
      <dgm:prSet/>
      <dgm:spPr/>
      <dgm:t>
        <a:bodyPr/>
        <a:lstStyle/>
        <a:p>
          <a:endParaRPr lang="fi-FI"/>
        </a:p>
      </dgm:t>
    </dgm:pt>
    <dgm:pt modelId="{97B38331-641F-4FCE-B3CF-40E15B080F75}" type="sibTrans" cxnId="{F6DE177E-AB20-4FFA-8B31-1000B0FC6BB0}">
      <dgm:prSet/>
      <dgm:spPr/>
      <dgm:t>
        <a:bodyPr/>
        <a:lstStyle/>
        <a:p>
          <a:endParaRPr lang="fi-FI"/>
        </a:p>
      </dgm:t>
    </dgm:pt>
    <dgm:pt modelId="{6B1BCF07-242D-404A-AB9F-F3737A0FCDA5}">
      <dgm:prSet phldrT="[Teksti]"/>
      <dgm:spPr/>
      <dgm:t>
        <a:bodyPr/>
        <a:lstStyle/>
        <a:p>
          <a:r>
            <a:rPr lang="fi-FI"/>
            <a:t>Selvitetään poissaolojen syitä yhdessä keskustellen ja oppilasta kuullen (esim. LP-keskustelu, ISAP).</a:t>
          </a:r>
        </a:p>
      </dgm:t>
    </dgm:pt>
    <dgm:pt modelId="{E6AE8FE0-7759-4336-9438-33650F551DFF}" type="parTrans" cxnId="{A118FFAA-21AD-46EA-B844-D3AE7D24606B}">
      <dgm:prSet/>
      <dgm:spPr/>
      <dgm:t>
        <a:bodyPr/>
        <a:lstStyle/>
        <a:p>
          <a:endParaRPr lang="fi-FI"/>
        </a:p>
      </dgm:t>
    </dgm:pt>
    <dgm:pt modelId="{7B838BB3-5935-4EA7-961C-9166596177F2}" type="sibTrans" cxnId="{A118FFAA-21AD-46EA-B844-D3AE7D24606B}">
      <dgm:prSet/>
      <dgm:spPr/>
      <dgm:t>
        <a:bodyPr/>
        <a:lstStyle/>
        <a:p>
          <a:endParaRPr lang="fi-FI"/>
        </a:p>
      </dgm:t>
    </dgm:pt>
    <dgm:pt modelId="{0B1DF8C4-2DDC-4AD2-A3AD-6C5CD6B58A2B}">
      <dgm:prSet/>
      <dgm:spPr/>
      <dgm:t>
        <a:bodyPr/>
        <a:lstStyle/>
        <a:p>
          <a:r>
            <a:rPr lang="fi-FI"/>
            <a:t>Tarvittaessa kutsutaan koolle yksilökohtainen opiskeluhuoltoryhmä, johon perhe määrittää toimijat (voi pitää myös LP-neuvonpitona). Muistio Wilmaan. Koulun vastuuaikuisen nimeäminen.</a:t>
          </a:r>
        </a:p>
      </dgm:t>
    </dgm:pt>
    <dgm:pt modelId="{5C1815D7-46F8-436F-9C22-F2B669972F88}" type="parTrans" cxnId="{EA6818B0-D77A-4FA1-ABF5-D85C3C95D278}">
      <dgm:prSet/>
      <dgm:spPr/>
      <dgm:t>
        <a:bodyPr/>
        <a:lstStyle/>
        <a:p>
          <a:endParaRPr lang="fi-FI"/>
        </a:p>
      </dgm:t>
    </dgm:pt>
    <dgm:pt modelId="{08B29EF3-60F6-4B2D-A4D5-C9D7478C66FD}" type="sibTrans" cxnId="{EA6818B0-D77A-4FA1-ABF5-D85C3C95D278}">
      <dgm:prSet/>
      <dgm:spPr/>
      <dgm:t>
        <a:bodyPr/>
        <a:lstStyle/>
        <a:p>
          <a:endParaRPr lang="fi-FI"/>
        </a:p>
      </dgm:t>
    </dgm:pt>
    <dgm:pt modelId="{87853DF0-187B-46CD-8298-4FAF328713A7}">
      <dgm:prSet phldrT="[Teksti]"/>
      <dgm:spPr/>
      <dgm:t>
        <a:bodyPr/>
        <a:lstStyle/>
        <a:p>
          <a:r>
            <a:rPr lang="fi-FI"/>
            <a:t>Pedagogisen tuen tarve tulee kartoittaa.</a:t>
          </a:r>
        </a:p>
      </dgm:t>
    </dgm:pt>
    <dgm:pt modelId="{957DC5E9-8561-4E7D-B19B-1596C27A78AB}" type="parTrans" cxnId="{9B8074FF-DCBC-4450-BE42-644A0987AB8A}">
      <dgm:prSet/>
      <dgm:spPr/>
      <dgm:t>
        <a:bodyPr/>
        <a:lstStyle/>
        <a:p>
          <a:endParaRPr lang="fi-FI"/>
        </a:p>
      </dgm:t>
    </dgm:pt>
    <dgm:pt modelId="{62EED5D5-99F1-49CE-A12C-5C237DA36B2E}" type="sibTrans" cxnId="{9B8074FF-DCBC-4450-BE42-644A0987AB8A}">
      <dgm:prSet/>
      <dgm:spPr/>
      <dgm:t>
        <a:bodyPr/>
        <a:lstStyle/>
        <a:p>
          <a:endParaRPr lang="fi-FI"/>
        </a:p>
      </dgm:t>
    </dgm:pt>
    <dgm:pt modelId="{3B1E6716-43AD-460E-BE4B-72DC10A28D5F}">
      <dgm:prSet/>
      <dgm:spPr/>
      <dgm:t>
        <a:bodyPr/>
        <a:lstStyle/>
        <a:p>
          <a:r>
            <a:rPr lang="fi-FI">
              <a:latin typeface="+mn-lt"/>
            </a:rPr>
            <a:t>Varmistetaan arjen tuki</a:t>
          </a:r>
        </a:p>
      </dgm:t>
    </dgm:pt>
    <dgm:pt modelId="{B7A80822-EBCF-4499-98E4-79D9EE5E4FEE}" type="parTrans" cxnId="{B010BFDF-1E5D-4BA3-8192-75AF520B0B3B}">
      <dgm:prSet/>
      <dgm:spPr/>
      <dgm:t>
        <a:bodyPr/>
        <a:lstStyle/>
        <a:p>
          <a:endParaRPr lang="fi-FI"/>
        </a:p>
      </dgm:t>
    </dgm:pt>
    <dgm:pt modelId="{B47ECBE7-42E6-4107-BD24-E8F98A155DCF}" type="sibTrans" cxnId="{B010BFDF-1E5D-4BA3-8192-75AF520B0B3B}">
      <dgm:prSet/>
      <dgm:spPr/>
      <dgm:t>
        <a:bodyPr/>
        <a:lstStyle/>
        <a:p>
          <a:endParaRPr lang="fi-FI"/>
        </a:p>
      </dgm:t>
    </dgm:pt>
    <dgm:pt modelId="{29EAF5D4-B908-4F44-8A94-FC5F4B62F82A}">
      <dgm:prSet/>
      <dgm:spPr/>
      <dgm:t>
        <a:bodyPr/>
        <a:lstStyle/>
        <a:p>
          <a:r>
            <a:rPr lang="fi-FI">
              <a:latin typeface="+mn-lt"/>
            </a:rPr>
            <a:t>Kutsutaan tarvittavat toimijat mukaan yhteistyöhön.</a:t>
          </a:r>
        </a:p>
      </dgm:t>
    </dgm:pt>
    <dgm:pt modelId="{B64A6CA6-7F1C-4AB5-8A65-32E3EDB04DA8}" type="parTrans" cxnId="{76AA37F9-6359-41D9-A2DF-D7BBA99A7E6D}">
      <dgm:prSet/>
      <dgm:spPr/>
      <dgm:t>
        <a:bodyPr/>
        <a:lstStyle/>
        <a:p>
          <a:endParaRPr lang="fi-FI"/>
        </a:p>
      </dgm:t>
    </dgm:pt>
    <dgm:pt modelId="{0543BB48-3871-4AA6-AED1-C45CD5A6A3B7}" type="sibTrans" cxnId="{76AA37F9-6359-41D9-A2DF-D7BBA99A7E6D}">
      <dgm:prSet/>
      <dgm:spPr/>
      <dgm:t>
        <a:bodyPr/>
        <a:lstStyle/>
        <a:p>
          <a:endParaRPr lang="fi-FI"/>
        </a:p>
      </dgm:t>
    </dgm:pt>
    <dgm:pt modelId="{75A5855F-2B4A-4375-B6AA-5FCE4CFE3BCA}">
      <dgm:prSet/>
      <dgm:spPr/>
      <dgm:t>
        <a:bodyPr/>
        <a:lstStyle/>
        <a:p>
          <a:r>
            <a:rPr lang="fi-FI">
              <a:latin typeface="+mn-lt"/>
            </a:rPr>
            <a:t>Päätetään seurantapalaverin ajankohta.</a:t>
          </a:r>
        </a:p>
      </dgm:t>
    </dgm:pt>
    <dgm:pt modelId="{55563CAA-CBF7-4A78-9C3E-42877A97ED7C}" type="parTrans" cxnId="{59BBDC6E-A77E-426C-BA13-865F837F283C}">
      <dgm:prSet/>
      <dgm:spPr/>
      <dgm:t>
        <a:bodyPr/>
        <a:lstStyle/>
        <a:p>
          <a:endParaRPr lang="fi-FI"/>
        </a:p>
      </dgm:t>
    </dgm:pt>
    <dgm:pt modelId="{E834091D-AAF9-40D5-9FFD-0AA07ECC00F3}" type="sibTrans" cxnId="{59BBDC6E-A77E-426C-BA13-865F837F283C}">
      <dgm:prSet/>
      <dgm:spPr/>
      <dgm:t>
        <a:bodyPr/>
        <a:lstStyle/>
        <a:p>
          <a:endParaRPr lang="fi-FI"/>
        </a:p>
      </dgm:t>
    </dgm:pt>
    <dgm:pt modelId="{488DBDA9-3F00-4F4E-B28F-299E172F7B3F}">
      <dgm:prSet phldrT="[Teksti]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fi-FI" b="0" i="0"/>
            <a:t>Poissaoloja voidaan siis seurata pidempään ilman sosiaalihuollon kontaktia, jos perhe /oppilas ottaa aktiivisesti apua ja tukea vastaan, ja oppivelvollisuuden toteutuminen voidaan varmistaa muilla keinoin.</a:t>
          </a:r>
          <a:endParaRPr lang="fi-FI"/>
        </a:p>
      </dgm:t>
    </dgm:pt>
    <dgm:pt modelId="{7C0DF507-7303-4CE4-A841-98735BB1F101}" type="parTrans" cxnId="{F89350D7-8BC2-42AC-87B4-29AA879D6535}">
      <dgm:prSet/>
      <dgm:spPr/>
      <dgm:t>
        <a:bodyPr/>
        <a:lstStyle/>
        <a:p>
          <a:endParaRPr lang="fi-FI"/>
        </a:p>
      </dgm:t>
    </dgm:pt>
    <dgm:pt modelId="{7D5C8932-5813-4C84-A591-88BB05C7700C}" type="sibTrans" cxnId="{F89350D7-8BC2-42AC-87B4-29AA879D6535}">
      <dgm:prSet/>
      <dgm:spPr/>
      <dgm:t>
        <a:bodyPr/>
        <a:lstStyle/>
        <a:p>
          <a:endParaRPr lang="fi-FI"/>
        </a:p>
      </dgm:t>
    </dgm:pt>
    <dgm:pt modelId="{ECC49729-BB33-43D3-A105-FB54DDED746E}">
      <dgm:prSet phldrT="[Teksti]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fi-FI"/>
            <a:t>Konsultoidaan yhdessä huoltajien kanssa sosiaalihuoltoa, mikäli seurannasta ja tukitoimista huolimatta huolestuttavat tai epäselvät poissaolot jatkuvat.</a:t>
          </a:r>
        </a:p>
      </dgm:t>
    </dgm:pt>
    <dgm:pt modelId="{554CCF2A-C6CF-4512-A835-DE559D6425DF}" type="parTrans" cxnId="{9BD1A593-CF68-4217-AD1B-5C12FB404396}">
      <dgm:prSet/>
      <dgm:spPr/>
      <dgm:t>
        <a:bodyPr/>
        <a:lstStyle/>
        <a:p>
          <a:endParaRPr lang="fi-FI"/>
        </a:p>
      </dgm:t>
    </dgm:pt>
    <dgm:pt modelId="{BF992F3A-5D0F-4962-887B-3293662E1C56}" type="sibTrans" cxnId="{9BD1A593-CF68-4217-AD1B-5C12FB404396}">
      <dgm:prSet/>
      <dgm:spPr/>
      <dgm:t>
        <a:bodyPr/>
        <a:lstStyle/>
        <a:p>
          <a:endParaRPr lang="fi-FI"/>
        </a:p>
      </dgm:t>
    </dgm:pt>
    <dgm:pt modelId="{49EBEBF7-BE12-4288-AB03-E6AD924B80E0}">
      <dgm:prSet/>
      <dgm:spPr/>
      <dgm:t>
        <a:bodyPr/>
        <a:lstStyle/>
        <a:p>
          <a:endParaRPr lang="fi-FI">
            <a:solidFill>
              <a:schemeClr val="tx1"/>
            </a:solidFill>
            <a:latin typeface="+mn-lt"/>
          </a:endParaRPr>
        </a:p>
      </dgm:t>
    </dgm:pt>
    <dgm:pt modelId="{CDBCA5B6-988B-4C2F-9AD6-9E30EDEA3002}" type="parTrans" cxnId="{988935EB-984A-4EB6-8B48-F663B6544F48}">
      <dgm:prSet/>
      <dgm:spPr/>
      <dgm:t>
        <a:bodyPr/>
        <a:lstStyle/>
        <a:p>
          <a:endParaRPr lang="fi-FI"/>
        </a:p>
      </dgm:t>
    </dgm:pt>
    <dgm:pt modelId="{72E75284-ECBD-4731-B2F6-B1DE8BA68A76}" type="sibTrans" cxnId="{988935EB-984A-4EB6-8B48-F663B6544F48}">
      <dgm:prSet/>
      <dgm:spPr/>
      <dgm:t>
        <a:bodyPr/>
        <a:lstStyle/>
        <a:p>
          <a:endParaRPr lang="fi-FI"/>
        </a:p>
      </dgm:t>
    </dgm:pt>
    <dgm:pt modelId="{59551797-0CAC-4FFD-829D-AAF67CC6139A}">
      <dgm:prSet phldrT="[Teksti]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fi-FI"/>
            <a:t>Nimetty vastuuaikuinen koululla ylläpitää yhteyttä poissaolevaan oppilaaseen sekä huoltajiin.</a:t>
          </a:r>
        </a:p>
      </dgm:t>
    </dgm:pt>
    <dgm:pt modelId="{F6C7EDAF-F202-42CA-BEC8-512017A4D301}" type="parTrans" cxnId="{8CCC8779-3526-4D86-8A09-1FBDE5CF6D31}">
      <dgm:prSet/>
      <dgm:spPr/>
      <dgm:t>
        <a:bodyPr/>
        <a:lstStyle/>
        <a:p>
          <a:endParaRPr lang="fi-FI"/>
        </a:p>
      </dgm:t>
    </dgm:pt>
    <dgm:pt modelId="{1DCBDFBE-EFBD-40E8-93C0-5F72B114636F}" type="sibTrans" cxnId="{8CCC8779-3526-4D86-8A09-1FBDE5CF6D31}">
      <dgm:prSet/>
      <dgm:spPr/>
      <dgm:t>
        <a:bodyPr/>
        <a:lstStyle/>
        <a:p>
          <a:endParaRPr lang="fi-FI"/>
        </a:p>
      </dgm:t>
    </dgm:pt>
    <dgm:pt modelId="{021F9ECA-7805-49EE-B8E4-4CAD66C82CA1}">
      <dgm:prSet phldrT="[Teksti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fi-FI" sz="1200"/>
            <a:t>Yhteisössä vahvistetaan oppilaiden kouluun kiinnittymistä kannustavalla kohtaamisella ja vahvuuksia huomioimalla. Jokainen kohtaaminen on tärkeä!</a:t>
          </a:r>
        </a:p>
      </dgm:t>
    </dgm:pt>
    <dgm:pt modelId="{AEEAF18A-6C1C-47C5-B688-A01A8DF5467D}" type="parTrans" cxnId="{C950ED17-2C47-40EA-BA49-B72F4EDFD41B}">
      <dgm:prSet/>
      <dgm:spPr/>
      <dgm:t>
        <a:bodyPr/>
        <a:lstStyle/>
        <a:p>
          <a:endParaRPr lang="fi-FI"/>
        </a:p>
      </dgm:t>
    </dgm:pt>
    <dgm:pt modelId="{00B0561E-8052-4C2A-A60F-367E95D37BC5}" type="sibTrans" cxnId="{C950ED17-2C47-40EA-BA49-B72F4EDFD41B}">
      <dgm:prSet/>
      <dgm:spPr/>
      <dgm:t>
        <a:bodyPr/>
        <a:lstStyle/>
        <a:p>
          <a:endParaRPr lang="fi-FI"/>
        </a:p>
      </dgm:t>
    </dgm:pt>
    <dgm:pt modelId="{7353A165-4283-4CAC-9238-AC95B40BF747}">
      <dgm:prSet phldrT="[Teksti]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fi-FI"/>
            <a:t>Jatkuva seuranta oltava käynnissä</a:t>
          </a:r>
        </a:p>
      </dgm:t>
    </dgm:pt>
    <dgm:pt modelId="{8792F2B0-6766-4C6C-B0CA-56D1EE12F384}" type="parTrans" cxnId="{52A2EF82-5638-4C10-ACE6-52C4EA00757F}">
      <dgm:prSet/>
      <dgm:spPr/>
      <dgm:t>
        <a:bodyPr/>
        <a:lstStyle/>
        <a:p>
          <a:endParaRPr lang="fi-FI"/>
        </a:p>
      </dgm:t>
    </dgm:pt>
    <dgm:pt modelId="{4D8DEA01-DA26-49BF-A6F5-FF4B0C0F6177}" type="sibTrans" cxnId="{52A2EF82-5638-4C10-ACE6-52C4EA00757F}">
      <dgm:prSet/>
      <dgm:spPr/>
      <dgm:t>
        <a:bodyPr/>
        <a:lstStyle/>
        <a:p>
          <a:endParaRPr lang="fi-FI"/>
        </a:p>
      </dgm:t>
    </dgm:pt>
    <dgm:pt modelId="{5DB4843E-E600-4686-A267-F0215C1F95C4}">
      <dgm:prSet phldrT="[Teksti]"/>
      <dgm:spPr/>
      <dgm:t>
        <a:bodyPr/>
        <a:lstStyle/>
        <a:p>
          <a:r>
            <a:rPr lang="fi-FI"/>
            <a:t>Koulun vastuuaikuisen nimeäminen, usein oma luokanopettaja/ -ohjaaja.</a:t>
          </a:r>
        </a:p>
      </dgm:t>
    </dgm:pt>
    <dgm:pt modelId="{C1F6F9F5-1C3D-4E97-8EAF-C57EABF562B4}" type="parTrans" cxnId="{3CFCB52B-D03E-4C8F-AAE9-AFE300D2B4D0}">
      <dgm:prSet/>
      <dgm:spPr/>
      <dgm:t>
        <a:bodyPr/>
        <a:lstStyle/>
        <a:p>
          <a:endParaRPr lang="fi-FI"/>
        </a:p>
      </dgm:t>
    </dgm:pt>
    <dgm:pt modelId="{4EC87F35-F4AA-47DB-8D09-5463A6F87628}" type="sibTrans" cxnId="{3CFCB52B-D03E-4C8F-AAE9-AFE300D2B4D0}">
      <dgm:prSet/>
      <dgm:spPr/>
      <dgm:t>
        <a:bodyPr/>
        <a:lstStyle/>
        <a:p>
          <a:endParaRPr lang="fi-FI"/>
        </a:p>
      </dgm:t>
    </dgm:pt>
    <dgm:pt modelId="{F3AEED1C-BA3B-4A3B-BD5E-9ED19FFC59E8}">
      <dgm:prSet phldrT="[Teksti]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fi-FI">
              <a:highlight>
                <a:srgbClr val="FFFF00"/>
              </a:highlight>
            </a:rPr>
            <a:t>Konsultaation pohjalta </a:t>
          </a:r>
          <a:r>
            <a:rPr lang="fi-FI"/>
            <a:t>voidaan tehdä lastensuojeluilmoitus.</a:t>
          </a:r>
        </a:p>
      </dgm:t>
    </dgm:pt>
    <dgm:pt modelId="{F916F957-9583-40B8-B0C1-7D137849B8C1}" type="parTrans" cxnId="{84F20D2B-A27E-444A-92E8-94F5634EAB33}">
      <dgm:prSet/>
      <dgm:spPr/>
      <dgm:t>
        <a:bodyPr/>
        <a:lstStyle/>
        <a:p>
          <a:endParaRPr lang="fi-FI"/>
        </a:p>
      </dgm:t>
    </dgm:pt>
    <dgm:pt modelId="{16941643-999F-4FCB-B031-13480E1F93EA}" type="sibTrans" cxnId="{84F20D2B-A27E-444A-92E8-94F5634EAB33}">
      <dgm:prSet/>
      <dgm:spPr/>
      <dgm:t>
        <a:bodyPr/>
        <a:lstStyle/>
        <a:p>
          <a:endParaRPr lang="fi-FI"/>
        </a:p>
      </dgm:t>
    </dgm:pt>
    <dgm:pt modelId="{4E2B2129-CDF8-4C7C-B85E-F8432B970326}">
      <dgm:prSet phldrT="[Teksti]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fi-FI">
              <a:highlight>
                <a:srgbClr val="FFFF00"/>
              </a:highlight>
              <a:latin typeface="+mn-lt"/>
            </a:rPr>
            <a:t>Hyvinvointialueen lapsiperheitä koskeva konsultaatio (PTA –yksikkö) p. </a:t>
          </a:r>
          <a:r>
            <a:rPr lang="fi-FI" b="0" i="0">
              <a:highlight>
                <a:srgbClr val="FFFF00"/>
              </a:highlight>
              <a:hlinkClick xmlns:r="http://schemas.openxmlformats.org/officeDocument/2006/relationships" r:id="rId1"/>
            </a:rPr>
            <a:t>+358 13 330 2806</a:t>
          </a:r>
          <a:r>
            <a:rPr lang="fi-FI" b="0" i="0">
              <a:highlight>
                <a:srgbClr val="FFFF00"/>
              </a:highlight>
            </a:rPr>
            <a:t> (ma-ti ja to-pe klo. 9-12, ke 12-15)</a:t>
          </a:r>
          <a:endParaRPr lang="fi-FI">
            <a:highlight>
              <a:srgbClr val="FFFF00"/>
            </a:highlight>
          </a:endParaRPr>
        </a:p>
      </dgm:t>
    </dgm:pt>
    <dgm:pt modelId="{1FDC722A-11BF-4942-A587-67F2070E6A87}" type="parTrans" cxnId="{8FE4C859-B730-477C-94D5-1834B000B40B}">
      <dgm:prSet/>
      <dgm:spPr/>
      <dgm:t>
        <a:bodyPr/>
        <a:lstStyle/>
        <a:p>
          <a:endParaRPr lang="fi-FI"/>
        </a:p>
      </dgm:t>
    </dgm:pt>
    <dgm:pt modelId="{5BE6AB4A-B749-4419-8132-8E400808FBE7}" type="sibTrans" cxnId="{8FE4C859-B730-477C-94D5-1834B000B40B}">
      <dgm:prSet/>
      <dgm:spPr/>
      <dgm:t>
        <a:bodyPr/>
        <a:lstStyle/>
        <a:p>
          <a:endParaRPr lang="fi-FI"/>
        </a:p>
      </dgm:t>
    </dgm:pt>
    <dgm:pt modelId="{7F511331-BC5D-45B5-A211-72BAAB0EBC9F}" type="pres">
      <dgm:prSet presAssocID="{56406A71-4A21-41C7-ADD2-66F86E745981}" presName="Name0" presStyleCnt="0">
        <dgm:presLayoutVars>
          <dgm:dir/>
          <dgm:animLvl val="lvl"/>
          <dgm:resizeHandles val="exact"/>
        </dgm:presLayoutVars>
      </dgm:prSet>
      <dgm:spPr/>
    </dgm:pt>
    <dgm:pt modelId="{C2DA9843-F13D-45FB-B572-D7A8080A7ABB}" type="pres">
      <dgm:prSet presAssocID="{9693479B-A459-4887-8B11-492E814A8FCC}" presName="composite" presStyleCnt="0"/>
      <dgm:spPr/>
    </dgm:pt>
    <dgm:pt modelId="{CED640D0-54FD-4AB9-957D-D95697997820}" type="pres">
      <dgm:prSet presAssocID="{9693479B-A459-4887-8B11-492E814A8FCC}" presName="parTx" presStyleLbl="alignNode1" presStyleIdx="0" presStyleCnt="4" custLinFactNeighborX="-1272" custLinFactNeighborY="-4159">
        <dgm:presLayoutVars>
          <dgm:chMax val="0"/>
          <dgm:chPref val="0"/>
          <dgm:bulletEnabled val="1"/>
        </dgm:presLayoutVars>
      </dgm:prSet>
      <dgm:spPr/>
    </dgm:pt>
    <dgm:pt modelId="{2689B417-9325-4109-8D11-343B34B06B53}" type="pres">
      <dgm:prSet presAssocID="{9693479B-A459-4887-8B11-492E814A8FCC}" presName="desTx" presStyleLbl="alignAccFollowNode1" presStyleIdx="0" presStyleCnt="4">
        <dgm:presLayoutVars>
          <dgm:bulletEnabled val="1"/>
        </dgm:presLayoutVars>
      </dgm:prSet>
      <dgm:spPr/>
    </dgm:pt>
    <dgm:pt modelId="{58F7C068-3EC8-46D0-B73C-C35CF5EE2E56}" type="pres">
      <dgm:prSet presAssocID="{5CB2DB4B-6529-4B13-BC3F-1C1C038E4F63}" presName="space" presStyleCnt="0"/>
      <dgm:spPr/>
    </dgm:pt>
    <dgm:pt modelId="{FD6C3E71-622D-41A0-9CC2-6737C35FF0F5}" type="pres">
      <dgm:prSet presAssocID="{C2EBC928-B5AF-45DD-9BA8-C8AA7FD57FB7}" presName="composite" presStyleCnt="0"/>
      <dgm:spPr/>
    </dgm:pt>
    <dgm:pt modelId="{9FF122F1-26B3-4781-B3B5-E08B8DCC02EF}" type="pres">
      <dgm:prSet presAssocID="{C2EBC928-B5AF-45DD-9BA8-C8AA7FD57FB7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E11DD2C3-F4ED-45EC-A86D-AFDD369D1C72}" type="pres">
      <dgm:prSet presAssocID="{C2EBC928-B5AF-45DD-9BA8-C8AA7FD57FB7}" presName="desTx" presStyleLbl="alignAccFollowNode1" presStyleIdx="1" presStyleCnt="4">
        <dgm:presLayoutVars>
          <dgm:bulletEnabled val="1"/>
        </dgm:presLayoutVars>
      </dgm:prSet>
      <dgm:spPr/>
    </dgm:pt>
    <dgm:pt modelId="{081B1D36-8E3E-4E7A-B0C0-6294B02B9661}" type="pres">
      <dgm:prSet presAssocID="{8AB1F793-10C0-47CE-800F-691AC6EBE3AE}" presName="space" presStyleCnt="0"/>
      <dgm:spPr/>
    </dgm:pt>
    <dgm:pt modelId="{7DAD9976-6B04-4A38-9D22-BFC6A1FBD879}" type="pres">
      <dgm:prSet presAssocID="{2393FC68-AB08-427F-982D-FE1BFB43B686}" presName="composite" presStyleCnt="0"/>
      <dgm:spPr/>
    </dgm:pt>
    <dgm:pt modelId="{5EBBFF36-4166-4574-BCA2-EF30D70340BF}" type="pres">
      <dgm:prSet presAssocID="{2393FC68-AB08-427F-982D-FE1BFB43B686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3241798A-705C-4AA7-875D-0A12F2E84E1C}" type="pres">
      <dgm:prSet presAssocID="{2393FC68-AB08-427F-982D-FE1BFB43B686}" presName="desTx" presStyleLbl="alignAccFollowNode1" presStyleIdx="2" presStyleCnt="4">
        <dgm:presLayoutVars>
          <dgm:bulletEnabled val="1"/>
        </dgm:presLayoutVars>
      </dgm:prSet>
      <dgm:spPr/>
    </dgm:pt>
    <dgm:pt modelId="{B764C673-7BA5-450E-BD5A-6CD77533C6BB}" type="pres">
      <dgm:prSet presAssocID="{950BE137-B8AE-4E37-9CDF-E8265413C508}" presName="space" presStyleCnt="0"/>
      <dgm:spPr/>
    </dgm:pt>
    <dgm:pt modelId="{16A4AB10-F87C-4402-AEF1-A2CCD32CB04A}" type="pres">
      <dgm:prSet presAssocID="{20C05315-1A0F-44D8-86DE-8D4B2616A51D}" presName="composite" presStyleCnt="0"/>
      <dgm:spPr/>
    </dgm:pt>
    <dgm:pt modelId="{A17B1919-1AC9-4AB1-8C33-A6F539A72822}" type="pres">
      <dgm:prSet presAssocID="{20C05315-1A0F-44D8-86DE-8D4B2616A51D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09249B2B-689E-4F10-B906-E3CDB5569C2F}" type="pres">
      <dgm:prSet presAssocID="{20C05315-1A0F-44D8-86DE-8D4B2616A51D}" presName="desTx" presStyleLbl="alignAccFollowNode1" presStyleIdx="3" presStyleCnt="4" custLinFactNeighborY="-750">
        <dgm:presLayoutVars>
          <dgm:bulletEnabled val="1"/>
        </dgm:presLayoutVars>
      </dgm:prSet>
      <dgm:spPr/>
    </dgm:pt>
  </dgm:ptLst>
  <dgm:cxnLst>
    <dgm:cxn modelId="{30F7EC06-3B56-435F-AAA3-86F97092DB95}" srcId="{9693479B-A459-4887-8B11-492E814A8FCC}" destId="{80D5B347-1178-42B4-B51B-AC8CA57565BC}" srcOrd="4" destOrd="0" parTransId="{6FEC0934-A786-4541-9B95-757A18148E9C}" sibTransId="{A24801E5-D540-4C4E-AD83-C204021A296D}"/>
    <dgm:cxn modelId="{8491D708-E86C-404E-BE08-BCB12E08E51E}" type="presOf" srcId="{2CD7B7E4-BC94-4853-8B0D-7815C6E7F156}" destId="{E11DD2C3-F4ED-45EC-A86D-AFDD369D1C72}" srcOrd="0" destOrd="1" presId="urn:microsoft.com/office/officeart/2005/8/layout/hList1"/>
    <dgm:cxn modelId="{0AEEEB0D-0CDA-4EF8-8A8F-E9AF8EF7CD3E}" type="presOf" srcId="{024BB676-59C0-4E4F-8440-EA7B3D2514D9}" destId="{E11DD2C3-F4ED-45EC-A86D-AFDD369D1C72}" srcOrd="0" destOrd="3" presId="urn:microsoft.com/office/officeart/2005/8/layout/hList1"/>
    <dgm:cxn modelId="{CFF08E0F-27B1-4C0C-AA0D-0C177213C1AB}" type="presOf" srcId="{29EAF5D4-B908-4F44-8A94-FC5F4B62F82A}" destId="{3241798A-705C-4AA7-875D-0A12F2E84E1C}" srcOrd="0" destOrd="4" presId="urn:microsoft.com/office/officeart/2005/8/layout/hList1"/>
    <dgm:cxn modelId="{6919D610-478D-4D4F-BF35-7F5041C6C82D}" type="presOf" srcId="{5DB4843E-E600-4686-A267-F0215C1F95C4}" destId="{E11DD2C3-F4ED-45EC-A86D-AFDD369D1C72}" srcOrd="0" destOrd="4" presId="urn:microsoft.com/office/officeart/2005/8/layout/hList1"/>
    <dgm:cxn modelId="{427B3017-D878-41F4-8F0B-1B3F0E9C6F69}" srcId="{9693479B-A459-4887-8B11-492E814A8FCC}" destId="{F506CA95-E7BD-410C-8ED1-C488F8A4CD40}" srcOrd="3" destOrd="0" parTransId="{C036C86D-A6F4-4410-B93F-BA93C4E24898}" sibTransId="{BBD87684-61F8-41D0-B067-02B887198EF3}"/>
    <dgm:cxn modelId="{C950ED17-2C47-40EA-BA49-B72F4EDFD41B}" srcId="{9693479B-A459-4887-8B11-492E814A8FCC}" destId="{021F9ECA-7805-49EE-B8E4-4CAD66C82CA1}" srcOrd="7" destOrd="0" parTransId="{AEEAF18A-6C1C-47C5-B688-A01A8DF5467D}" sibTransId="{00B0561E-8052-4C2A-A60F-367E95D37BC5}"/>
    <dgm:cxn modelId="{828CA622-D812-456B-8E41-2DF3947BD9EE}" type="presOf" srcId="{80D5B347-1178-42B4-B51B-AC8CA57565BC}" destId="{2689B417-9325-4109-8D11-343B34B06B53}" srcOrd="0" destOrd="4" presId="urn:microsoft.com/office/officeart/2005/8/layout/hList1"/>
    <dgm:cxn modelId="{A4257B28-037A-43CB-89E2-EE4A8E167E9B}" srcId="{2393FC68-AB08-427F-982D-FE1BFB43B686}" destId="{0F5593B5-58B1-4B95-92BD-F633A5588F93}" srcOrd="0" destOrd="0" parTransId="{3C3EEFE3-4029-4DB9-B4C5-F2ECD641EA97}" sibTransId="{38D61E8C-9BCA-49C3-A155-81C7F554F8BD}"/>
    <dgm:cxn modelId="{4C795A2A-2062-4269-86C8-4DB19E6DB609}" type="presOf" srcId="{488DBDA9-3F00-4F4E-B28F-299E172F7B3F}" destId="{09249B2B-689E-4F10-B906-E3CDB5569C2F}" srcOrd="0" destOrd="5" presId="urn:microsoft.com/office/officeart/2005/8/layout/hList1"/>
    <dgm:cxn modelId="{84F20D2B-A27E-444A-92E8-94F5634EAB33}" srcId="{20C05315-1A0F-44D8-86DE-8D4B2616A51D}" destId="{F3AEED1C-BA3B-4A3B-BD5E-9ED19FFC59E8}" srcOrd="4" destOrd="0" parTransId="{F916F957-9583-40B8-B0C1-7D137849B8C1}" sibTransId="{16941643-999F-4FCB-B031-13480E1F93EA}"/>
    <dgm:cxn modelId="{3CFCB52B-D03E-4C8F-AAE9-AFE300D2B4D0}" srcId="{C2EBC928-B5AF-45DD-9BA8-C8AA7FD57FB7}" destId="{5DB4843E-E600-4686-A267-F0215C1F95C4}" srcOrd="4" destOrd="0" parTransId="{C1F6F9F5-1C3D-4E97-8EAF-C57EABF562B4}" sibTransId="{4EC87F35-F4AA-47DB-8D09-5463A6F87628}"/>
    <dgm:cxn modelId="{251B1D2D-2CA8-4FEC-8097-01EE5EE45A10}" type="presOf" srcId="{87853DF0-187B-46CD-8298-4FAF328713A7}" destId="{3241798A-705C-4AA7-875D-0A12F2E84E1C}" srcOrd="0" destOrd="2" presId="urn:microsoft.com/office/officeart/2005/8/layout/hList1"/>
    <dgm:cxn modelId="{7F720B32-11D9-499B-A407-840EE985136A}" type="presOf" srcId="{6B1BCF07-242D-404A-AB9F-F3737A0FCDA5}" destId="{3241798A-705C-4AA7-875D-0A12F2E84E1C}" srcOrd="0" destOrd="1" presId="urn:microsoft.com/office/officeart/2005/8/layout/hList1"/>
    <dgm:cxn modelId="{AE5B203E-DAF7-4E53-AA22-DEE5B7C6A742}" type="presOf" srcId="{B45C9B8F-E2FD-42C8-B049-14EB12F1A45F}" destId="{2689B417-9325-4109-8D11-343B34B06B53}" srcOrd="0" destOrd="0" presId="urn:microsoft.com/office/officeart/2005/8/layout/hList1"/>
    <dgm:cxn modelId="{CE77CF5E-AE62-4666-8607-20A80C6F734F}" type="presOf" srcId="{56406A71-4A21-41C7-ADD2-66F86E745981}" destId="{7F511331-BC5D-45B5-A211-72BAAB0EBC9F}" srcOrd="0" destOrd="0" presId="urn:microsoft.com/office/officeart/2005/8/layout/hList1"/>
    <dgm:cxn modelId="{464E6F62-28E5-4283-94C9-C19F66E87AD6}" type="presOf" srcId="{9693479B-A459-4887-8B11-492E814A8FCC}" destId="{CED640D0-54FD-4AB9-957D-D95697997820}" srcOrd="0" destOrd="0" presId="urn:microsoft.com/office/officeart/2005/8/layout/hList1"/>
    <dgm:cxn modelId="{8CA32F44-7E4B-48C9-A07F-BA57EA2DCA98}" type="presOf" srcId="{EA3F7F75-F102-4D3D-8031-7D896453AFE3}" destId="{2689B417-9325-4109-8D11-343B34B06B53}" srcOrd="0" destOrd="5" presId="urn:microsoft.com/office/officeart/2005/8/layout/hList1"/>
    <dgm:cxn modelId="{23D57644-52F9-4F60-A923-56CF3312E5B5}" type="presOf" srcId="{49EBEBF7-BE12-4288-AB03-E6AD924B80E0}" destId="{3241798A-705C-4AA7-875D-0A12F2E84E1C}" srcOrd="0" destOrd="7" presId="urn:microsoft.com/office/officeart/2005/8/layout/hList1"/>
    <dgm:cxn modelId="{6DA96045-98D5-461E-8D14-3088C587B719}" type="presOf" srcId="{16FF6676-CFCF-43B5-9C57-741CDF0BDB73}" destId="{2689B417-9325-4109-8D11-343B34B06B53}" srcOrd="0" destOrd="2" presId="urn:microsoft.com/office/officeart/2005/8/layout/hList1"/>
    <dgm:cxn modelId="{3C0C1068-97EF-4E09-95D8-27F079FE2177}" type="presOf" srcId="{75A5855F-2B4A-4375-B6AA-5FCE4CFE3BCA}" destId="{3241798A-705C-4AA7-875D-0A12F2E84E1C}" srcOrd="0" destOrd="6" presId="urn:microsoft.com/office/officeart/2005/8/layout/hList1"/>
    <dgm:cxn modelId="{E770566D-D51C-4FCD-BD69-1828F4F25C6C}" type="presOf" srcId="{021F9ECA-7805-49EE-B8E4-4CAD66C82CA1}" destId="{2689B417-9325-4109-8D11-343B34B06B53}" srcOrd="0" destOrd="7" presId="urn:microsoft.com/office/officeart/2005/8/layout/hList1"/>
    <dgm:cxn modelId="{9B088D4D-08A9-4C96-A655-E4BBB4222C4A}" type="presOf" srcId="{AF4A012C-6CEB-4451-B4D6-C2C319869296}" destId="{2689B417-9325-4109-8D11-343B34B06B53}" srcOrd="0" destOrd="6" presId="urn:microsoft.com/office/officeart/2005/8/layout/hList1"/>
    <dgm:cxn modelId="{D59D9D4D-28D0-4B9B-831C-05C5FDCB5306}" type="presOf" srcId="{F3AEED1C-BA3B-4A3B-BD5E-9ED19FFC59E8}" destId="{09249B2B-689E-4F10-B906-E3CDB5569C2F}" srcOrd="0" destOrd="4" presId="urn:microsoft.com/office/officeart/2005/8/layout/hList1"/>
    <dgm:cxn modelId="{C295A84D-D988-48AD-A6D3-8911718448D4}" type="presOf" srcId="{4B04AB7A-31AF-4969-9A35-3E3DC48716E4}" destId="{2689B417-9325-4109-8D11-343B34B06B53}" srcOrd="0" destOrd="1" presId="urn:microsoft.com/office/officeart/2005/8/layout/hList1"/>
    <dgm:cxn modelId="{CEAC466E-C3EC-40A3-AD9A-644A80A6734D}" srcId="{9693479B-A459-4887-8B11-492E814A8FCC}" destId="{B45C9B8F-E2FD-42C8-B049-14EB12F1A45F}" srcOrd="0" destOrd="0" parTransId="{B3787A47-82FC-47B2-B537-1DE87A519A5F}" sibTransId="{9D52FA9D-E21B-4D6B-BF66-4C00EACF57B8}"/>
    <dgm:cxn modelId="{59BBDC6E-A77E-426C-BA13-865F837F283C}" srcId="{2393FC68-AB08-427F-982D-FE1BFB43B686}" destId="{75A5855F-2B4A-4375-B6AA-5FCE4CFE3BCA}" srcOrd="6" destOrd="0" parTransId="{55563CAA-CBF7-4A78-9C3E-42877A97ED7C}" sibTransId="{E834091D-AAF9-40D5-9FFD-0AA07ECC00F3}"/>
    <dgm:cxn modelId="{A20F2972-EB84-4265-9C92-BF1BFE127838}" type="presOf" srcId="{7353A165-4283-4CAC-9238-AC95B40BF747}" destId="{09249B2B-689E-4F10-B906-E3CDB5569C2F}" srcOrd="0" destOrd="1" presId="urn:microsoft.com/office/officeart/2005/8/layout/hList1"/>
    <dgm:cxn modelId="{CCD94072-4980-4C45-A9D7-CBC9DC06D3FE}" type="presOf" srcId="{09FBAB2A-BE69-4CC8-8774-89C068BE98D4}" destId="{E11DD2C3-F4ED-45EC-A86D-AFDD369D1C72}" srcOrd="0" destOrd="0" presId="urn:microsoft.com/office/officeart/2005/8/layout/hList1"/>
    <dgm:cxn modelId="{62182A56-BEE7-4431-BDFD-DA79449A76E7}" type="presOf" srcId="{3B1E6716-43AD-460E-BE4B-72DC10A28D5F}" destId="{3241798A-705C-4AA7-875D-0A12F2E84E1C}" srcOrd="0" destOrd="5" presId="urn:microsoft.com/office/officeart/2005/8/layout/hList1"/>
    <dgm:cxn modelId="{8CCC8779-3526-4D86-8A09-1FBDE5CF6D31}" srcId="{20C05315-1A0F-44D8-86DE-8D4B2616A51D}" destId="{59551797-0CAC-4FFD-829D-AAF67CC6139A}" srcOrd="0" destOrd="0" parTransId="{F6C7EDAF-F202-42CA-BEC8-512017A4D301}" sibTransId="{1DCBDFBE-EFBD-40E8-93C0-5F72B114636F}"/>
    <dgm:cxn modelId="{615BC259-711D-458E-9BD7-AB1988DD8EB6}" srcId="{9693479B-A459-4887-8B11-492E814A8FCC}" destId="{4B04AB7A-31AF-4969-9A35-3E3DC48716E4}" srcOrd="1" destOrd="0" parTransId="{E0249B8A-E996-4997-9D1D-3BEBF3F01A19}" sibTransId="{959DA186-F6A1-4547-AAD1-08C3E72F9466}"/>
    <dgm:cxn modelId="{8FE4C859-B730-477C-94D5-1834B000B40B}" srcId="{20C05315-1A0F-44D8-86DE-8D4B2616A51D}" destId="{4E2B2129-CDF8-4C7C-B85E-F8432B970326}" srcOrd="3" destOrd="0" parTransId="{1FDC722A-11BF-4942-A587-67F2070E6A87}" sibTransId="{5BE6AB4A-B749-4419-8132-8E400808FBE7}"/>
    <dgm:cxn modelId="{88BB1B7C-0329-4FF6-B5FD-4A08419E8389}" srcId="{56406A71-4A21-41C7-ADD2-66F86E745981}" destId="{C2EBC928-B5AF-45DD-9BA8-C8AA7FD57FB7}" srcOrd="1" destOrd="0" parTransId="{F48733B2-8A98-4679-B2E9-0F81AE7157C0}" sibTransId="{8AB1F793-10C0-47CE-800F-691AC6EBE3AE}"/>
    <dgm:cxn modelId="{F6DE177E-AB20-4FFA-8B31-1000B0FC6BB0}" srcId="{C2EBC928-B5AF-45DD-9BA8-C8AA7FD57FB7}" destId="{024BB676-59C0-4E4F-8440-EA7B3D2514D9}" srcOrd="3" destOrd="0" parTransId="{B1F3E432-BB31-4936-A2F4-35E40AB9BFDA}" sibTransId="{97B38331-641F-4FCE-B3CF-40E15B080F75}"/>
    <dgm:cxn modelId="{77A5E87E-9CEB-4DC4-B862-AB40247F999F}" type="presOf" srcId="{ECC49729-BB33-43D3-A105-FB54DDED746E}" destId="{09249B2B-689E-4F10-B906-E3CDB5569C2F}" srcOrd="0" destOrd="2" presId="urn:microsoft.com/office/officeart/2005/8/layout/hList1"/>
    <dgm:cxn modelId="{52A2EF82-5638-4C10-ACE6-52C4EA00757F}" srcId="{20C05315-1A0F-44D8-86DE-8D4B2616A51D}" destId="{7353A165-4283-4CAC-9238-AC95B40BF747}" srcOrd="1" destOrd="0" parTransId="{8792F2B0-6766-4C6C-B0CA-56D1EE12F384}" sibTransId="{4D8DEA01-DA26-49BF-A6F5-FF4B0C0F6177}"/>
    <dgm:cxn modelId="{55AAE28A-FCF2-4167-A25F-49F7346660A9}" type="presOf" srcId="{4E2B2129-CDF8-4C7C-B85E-F8432B970326}" destId="{09249B2B-689E-4F10-B906-E3CDB5569C2F}" srcOrd="0" destOrd="3" presId="urn:microsoft.com/office/officeart/2005/8/layout/hList1"/>
    <dgm:cxn modelId="{9BD1A593-CF68-4217-AD1B-5C12FB404396}" srcId="{20C05315-1A0F-44D8-86DE-8D4B2616A51D}" destId="{ECC49729-BB33-43D3-A105-FB54DDED746E}" srcOrd="2" destOrd="0" parTransId="{554CCF2A-C6CF-4512-A835-DE559D6425DF}" sibTransId="{BF992F3A-5D0F-4962-887B-3293662E1C56}"/>
    <dgm:cxn modelId="{1E58E693-12B3-41E0-BAFD-3940FC8E7295}" srcId="{9693479B-A459-4887-8B11-492E814A8FCC}" destId="{AF4A012C-6CEB-4451-B4D6-C2C319869296}" srcOrd="6" destOrd="0" parTransId="{25A233C3-2EC4-4DB6-B6F9-D670CA884AA7}" sibTransId="{C649F147-866A-48CC-A009-AA10AF456C57}"/>
    <dgm:cxn modelId="{4BF47D98-6B03-4543-8D72-10B237252D83}" type="presOf" srcId="{C2EBC928-B5AF-45DD-9BA8-C8AA7FD57FB7}" destId="{9FF122F1-26B3-4781-B3B5-E08B8DCC02EF}" srcOrd="0" destOrd="0" presId="urn:microsoft.com/office/officeart/2005/8/layout/hList1"/>
    <dgm:cxn modelId="{A4F0749C-9D7B-40BC-80D4-A32831E61874}" srcId="{C2EBC928-B5AF-45DD-9BA8-C8AA7FD57FB7}" destId="{2CD7B7E4-BC94-4853-8B0D-7815C6E7F156}" srcOrd="1" destOrd="0" parTransId="{7E009DE6-D011-4C98-9E96-7F60E3E6D70F}" sibTransId="{1F2FD0EC-11BA-4B45-BD16-22A34FD0B147}"/>
    <dgm:cxn modelId="{2518B09D-6F73-4999-AB5A-3A300B845A99}" type="presOf" srcId="{67338F2E-4D47-4FEC-AC4B-B694420D256F}" destId="{E11DD2C3-F4ED-45EC-A86D-AFDD369D1C72}" srcOrd="0" destOrd="5" presId="urn:microsoft.com/office/officeart/2005/8/layout/hList1"/>
    <dgm:cxn modelId="{A118FFAA-21AD-46EA-B844-D3AE7D24606B}" srcId="{2393FC68-AB08-427F-982D-FE1BFB43B686}" destId="{6B1BCF07-242D-404A-AB9F-F3737A0FCDA5}" srcOrd="1" destOrd="0" parTransId="{E6AE8FE0-7759-4336-9438-33650F551DFF}" sibTransId="{7B838BB3-5935-4EA7-961C-9166596177F2}"/>
    <dgm:cxn modelId="{EA6818B0-D77A-4FA1-ABF5-D85C3C95D278}" srcId="{2393FC68-AB08-427F-982D-FE1BFB43B686}" destId="{0B1DF8C4-2DDC-4AD2-A3AD-6C5CD6B58A2B}" srcOrd="3" destOrd="0" parTransId="{5C1815D7-46F8-436F-9C22-F2B669972F88}" sibTransId="{08B29EF3-60F6-4B2D-A4D5-C9D7478C66FD}"/>
    <dgm:cxn modelId="{BE907AB3-D2F8-42D9-983E-099C9C2A2530}" type="presOf" srcId="{F506CA95-E7BD-410C-8ED1-C488F8A4CD40}" destId="{2689B417-9325-4109-8D11-343B34B06B53}" srcOrd="0" destOrd="3" presId="urn:microsoft.com/office/officeart/2005/8/layout/hList1"/>
    <dgm:cxn modelId="{B617C7B3-1B41-4F6A-8F1E-48C18A9F9BD0}" srcId="{56406A71-4A21-41C7-ADD2-66F86E745981}" destId="{9693479B-A459-4887-8B11-492E814A8FCC}" srcOrd="0" destOrd="0" parTransId="{84E1AAEB-40DE-41FA-9BA2-50A31CB7CBD9}" sibTransId="{5CB2DB4B-6529-4B13-BC3F-1C1C038E4F63}"/>
    <dgm:cxn modelId="{E691ABB6-E5FF-40D7-BACB-3E6A48793298}" srcId="{9693479B-A459-4887-8B11-492E814A8FCC}" destId="{EA3F7F75-F102-4D3D-8031-7D896453AFE3}" srcOrd="5" destOrd="0" parTransId="{87BAA543-109F-40B7-BFB9-7EBB27D43612}" sibTransId="{D6FAED20-CAC9-4DAE-AF63-19F23346D558}"/>
    <dgm:cxn modelId="{9A6730C3-0B00-499A-9697-66221FC77383}" type="presOf" srcId="{0F5593B5-58B1-4B95-92BD-F633A5588F93}" destId="{3241798A-705C-4AA7-875D-0A12F2E84E1C}" srcOrd="0" destOrd="0" presId="urn:microsoft.com/office/officeart/2005/8/layout/hList1"/>
    <dgm:cxn modelId="{EA33D4C3-397B-4D9F-B7F1-69B0E98866FD}" srcId="{56406A71-4A21-41C7-ADD2-66F86E745981}" destId="{2393FC68-AB08-427F-982D-FE1BFB43B686}" srcOrd="2" destOrd="0" parTransId="{6F12A119-897A-470E-A0AD-5CBC4E6C7E63}" sibTransId="{950BE137-B8AE-4E37-9CDF-E8265413C508}"/>
    <dgm:cxn modelId="{BFD165D2-5848-494E-9C64-7716C2E7633E}" srcId="{C2EBC928-B5AF-45DD-9BA8-C8AA7FD57FB7}" destId="{83AC4D1B-4032-413B-A5DB-B2C737432D2F}" srcOrd="2" destOrd="0" parTransId="{48C32539-C0EF-4EF9-82F8-9F57F5FC9395}" sibTransId="{B79765EF-C942-4DC4-8676-A84F64246BE4}"/>
    <dgm:cxn modelId="{E5AE1ED5-4D24-4141-9DBC-A47A3A257274}" type="presOf" srcId="{20C05315-1A0F-44D8-86DE-8D4B2616A51D}" destId="{A17B1919-1AC9-4AB1-8C33-A6F539A72822}" srcOrd="0" destOrd="0" presId="urn:microsoft.com/office/officeart/2005/8/layout/hList1"/>
    <dgm:cxn modelId="{F89350D7-8BC2-42AC-87B4-29AA879D6535}" srcId="{20C05315-1A0F-44D8-86DE-8D4B2616A51D}" destId="{488DBDA9-3F00-4F4E-B28F-299E172F7B3F}" srcOrd="5" destOrd="0" parTransId="{7C0DF507-7303-4CE4-A841-98735BB1F101}" sibTransId="{7D5C8932-5813-4C84-A591-88BB05C7700C}"/>
    <dgm:cxn modelId="{D284F3D8-0269-434E-959B-347A9779DAC7}" type="presOf" srcId="{2393FC68-AB08-427F-982D-FE1BFB43B686}" destId="{5EBBFF36-4166-4574-BCA2-EF30D70340BF}" srcOrd="0" destOrd="0" presId="urn:microsoft.com/office/officeart/2005/8/layout/hList1"/>
    <dgm:cxn modelId="{5AB364D9-E5EC-476A-8C8D-21A44488191C}" srcId="{C2EBC928-B5AF-45DD-9BA8-C8AA7FD57FB7}" destId="{09FBAB2A-BE69-4CC8-8774-89C068BE98D4}" srcOrd="0" destOrd="0" parTransId="{583ADAC0-CC8F-4ADE-8831-62C8E1560A21}" sibTransId="{BB29A541-988F-4D3B-B282-D89D95FAC216}"/>
    <dgm:cxn modelId="{B41137DB-B77C-4186-80E2-AC1704CDFDF2}" srcId="{9693479B-A459-4887-8B11-492E814A8FCC}" destId="{16FF6676-CFCF-43B5-9C57-741CDF0BDB73}" srcOrd="2" destOrd="0" parTransId="{91D20B9A-0512-4B43-89AD-DDF2B2A1B055}" sibTransId="{B28E6E53-193F-4E9E-9436-42470A9C38FB}"/>
    <dgm:cxn modelId="{527099DD-D756-4B8E-88B2-878BEFE1AED8}" srcId="{56406A71-4A21-41C7-ADD2-66F86E745981}" destId="{20C05315-1A0F-44D8-86DE-8D4B2616A51D}" srcOrd="3" destOrd="0" parTransId="{28B0C928-4087-4D9E-9724-84B4AABCDF0F}" sibTransId="{69755AAD-3D14-4028-9148-F020BB833D1E}"/>
    <dgm:cxn modelId="{B010BFDF-1E5D-4BA3-8192-75AF520B0B3B}" srcId="{2393FC68-AB08-427F-982D-FE1BFB43B686}" destId="{3B1E6716-43AD-460E-BE4B-72DC10A28D5F}" srcOrd="5" destOrd="0" parTransId="{B7A80822-EBCF-4499-98E4-79D9EE5E4FEE}" sibTransId="{B47ECBE7-42E6-4107-BD24-E8F98A155DCF}"/>
    <dgm:cxn modelId="{2730DAEA-67B0-4260-A178-8EBCBCEE000A}" type="presOf" srcId="{0B1DF8C4-2DDC-4AD2-A3AD-6C5CD6B58A2B}" destId="{3241798A-705C-4AA7-875D-0A12F2E84E1C}" srcOrd="0" destOrd="3" presId="urn:microsoft.com/office/officeart/2005/8/layout/hList1"/>
    <dgm:cxn modelId="{988935EB-984A-4EB6-8B48-F663B6544F48}" srcId="{2393FC68-AB08-427F-982D-FE1BFB43B686}" destId="{49EBEBF7-BE12-4288-AB03-E6AD924B80E0}" srcOrd="7" destOrd="0" parTransId="{CDBCA5B6-988B-4C2F-9AD6-9E30EDEA3002}" sibTransId="{72E75284-ECBD-4731-B2F6-B1DE8BA68A76}"/>
    <dgm:cxn modelId="{F2843AEF-7B5A-4D0D-9CB4-01B8DF43731A}" type="presOf" srcId="{59551797-0CAC-4FFD-829D-AAF67CC6139A}" destId="{09249B2B-689E-4F10-B906-E3CDB5569C2F}" srcOrd="0" destOrd="0" presId="urn:microsoft.com/office/officeart/2005/8/layout/hList1"/>
    <dgm:cxn modelId="{1D3F68F2-28D9-43BF-B38B-F9B084797208}" type="presOf" srcId="{83AC4D1B-4032-413B-A5DB-B2C737432D2F}" destId="{E11DD2C3-F4ED-45EC-A86D-AFDD369D1C72}" srcOrd="0" destOrd="2" presId="urn:microsoft.com/office/officeart/2005/8/layout/hList1"/>
    <dgm:cxn modelId="{AE61FFF2-6052-4083-9330-D1E96464BCEC}" srcId="{C2EBC928-B5AF-45DD-9BA8-C8AA7FD57FB7}" destId="{67338F2E-4D47-4FEC-AC4B-B694420D256F}" srcOrd="5" destOrd="0" parTransId="{28581D74-2D60-4769-AC11-87D3103B997F}" sibTransId="{C0DCE2F9-041A-40B2-8E71-5F5CFCE36D21}"/>
    <dgm:cxn modelId="{76AA37F9-6359-41D9-A2DF-D7BBA99A7E6D}" srcId="{2393FC68-AB08-427F-982D-FE1BFB43B686}" destId="{29EAF5D4-B908-4F44-8A94-FC5F4B62F82A}" srcOrd="4" destOrd="0" parTransId="{B64A6CA6-7F1C-4AB5-8A65-32E3EDB04DA8}" sibTransId="{0543BB48-3871-4AA6-AED1-C45CD5A6A3B7}"/>
    <dgm:cxn modelId="{9B8074FF-DCBC-4450-BE42-644A0987AB8A}" srcId="{2393FC68-AB08-427F-982D-FE1BFB43B686}" destId="{87853DF0-187B-46CD-8298-4FAF328713A7}" srcOrd="2" destOrd="0" parTransId="{957DC5E9-8561-4E7D-B19B-1596C27A78AB}" sibTransId="{62EED5D5-99F1-49CE-A12C-5C237DA36B2E}"/>
    <dgm:cxn modelId="{58D66341-2E6F-4C3E-9D74-7B2D6610AC8C}" type="presParOf" srcId="{7F511331-BC5D-45B5-A211-72BAAB0EBC9F}" destId="{C2DA9843-F13D-45FB-B572-D7A8080A7ABB}" srcOrd="0" destOrd="0" presId="urn:microsoft.com/office/officeart/2005/8/layout/hList1"/>
    <dgm:cxn modelId="{C67C4558-200B-4BA5-91C5-DF930A58990F}" type="presParOf" srcId="{C2DA9843-F13D-45FB-B572-D7A8080A7ABB}" destId="{CED640D0-54FD-4AB9-957D-D95697997820}" srcOrd="0" destOrd="0" presId="urn:microsoft.com/office/officeart/2005/8/layout/hList1"/>
    <dgm:cxn modelId="{BCC44A76-A316-4DD0-9679-5D8FDDA4F33F}" type="presParOf" srcId="{C2DA9843-F13D-45FB-B572-D7A8080A7ABB}" destId="{2689B417-9325-4109-8D11-343B34B06B53}" srcOrd="1" destOrd="0" presId="urn:microsoft.com/office/officeart/2005/8/layout/hList1"/>
    <dgm:cxn modelId="{3A7E2FF8-EAA3-4828-9FCC-5DE0DCEF2CB2}" type="presParOf" srcId="{7F511331-BC5D-45B5-A211-72BAAB0EBC9F}" destId="{58F7C068-3EC8-46D0-B73C-C35CF5EE2E56}" srcOrd="1" destOrd="0" presId="urn:microsoft.com/office/officeart/2005/8/layout/hList1"/>
    <dgm:cxn modelId="{8E3D0714-3DCE-43F1-BBE5-DAA850B47373}" type="presParOf" srcId="{7F511331-BC5D-45B5-A211-72BAAB0EBC9F}" destId="{FD6C3E71-622D-41A0-9CC2-6737C35FF0F5}" srcOrd="2" destOrd="0" presId="urn:microsoft.com/office/officeart/2005/8/layout/hList1"/>
    <dgm:cxn modelId="{30A44F5F-497A-4F31-93D8-60E638A48526}" type="presParOf" srcId="{FD6C3E71-622D-41A0-9CC2-6737C35FF0F5}" destId="{9FF122F1-26B3-4781-B3B5-E08B8DCC02EF}" srcOrd="0" destOrd="0" presId="urn:microsoft.com/office/officeart/2005/8/layout/hList1"/>
    <dgm:cxn modelId="{B388A749-B22D-4152-9D64-5CA834B2254D}" type="presParOf" srcId="{FD6C3E71-622D-41A0-9CC2-6737C35FF0F5}" destId="{E11DD2C3-F4ED-45EC-A86D-AFDD369D1C72}" srcOrd="1" destOrd="0" presId="urn:microsoft.com/office/officeart/2005/8/layout/hList1"/>
    <dgm:cxn modelId="{9FF7910C-E26D-4577-B67C-091F30689056}" type="presParOf" srcId="{7F511331-BC5D-45B5-A211-72BAAB0EBC9F}" destId="{081B1D36-8E3E-4E7A-B0C0-6294B02B9661}" srcOrd="3" destOrd="0" presId="urn:microsoft.com/office/officeart/2005/8/layout/hList1"/>
    <dgm:cxn modelId="{D0265C89-221C-42F4-A79B-60DC7A4A70F2}" type="presParOf" srcId="{7F511331-BC5D-45B5-A211-72BAAB0EBC9F}" destId="{7DAD9976-6B04-4A38-9D22-BFC6A1FBD879}" srcOrd="4" destOrd="0" presId="urn:microsoft.com/office/officeart/2005/8/layout/hList1"/>
    <dgm:cxn modelId="{D542F047-378E-414E-96D8-6CC56F47450B}" type="presParOf" srcId="{7DAD9976-6B04-4A38-9D22-BFC6A1FBD879}" destId="{5EBBFF36-4166-4574-BCA2-EF30D70340BF}" srcOrd="0" destOrd="0" presId="urn:microsoft.com/office/officeart/2005/8/layout/hList1"/>
    <dgm:cxn modelId="{581C4DC5-2FE2-4C92-826D-40880B2041D9}" type="presParOf" srcId="{7DAD9976-6B04-4A38-9D22-BFC6A1FBD879}" destId="{3241798A-705C-4AA7-875D-0A12F2E84E1C}" srcOrd="1" destOrd="0" presId="urn:microsoft.com/office/officeart/2005/8/layout/hList1"/>
    <dgm:cxn modelId="{CA8519BC-A514-4FE9-A073-F3F5E9592F60}" type="presParOf" srcId="{7F511331-BC5D-45B5-A211-72BAAB0EBC9F}" destId="{B764C673-7BA5-450E-BD5A-6CD77533C6BB}" srcOrd="5" destOrd="0" presId="urn:microsoft.com/office/officeart/2005/8/layout/hList1"/>
    <dgm:cxn modelId="{D59DE39F-4812-4249-9F6B-3C2D8398880E}" type="presParOf" srcId="{7F511331-BC5D-45B5-A211-72BAAB0EBC9F}" destId="{16A4AB10-F87C-4402-AEF1-A2CCD32CB04A}" srcOrd="6" destOrd="0" presId="urn:microsoft.com/office/officeart/2005/8/layout/hList1"/>
    <dgm:cxn modelId="{DAF310D8-633D-4908-B19A-EBF49AA65C2D}" type="presParOf" srcId="{16A4AB10-F87C-4402-AEF1-A2CCD32CB04A}" destId="{A17B1919-1AC9-4AB1-8C33-A6F539A72822}" srcOrd="0" destOrd="0" presId="urn:microsoft.com/office/officeart/2005/8/layout/hList1"/>
    <dgm:cxn modelId="{33D76D33-C600-4596-8A2D-E60F90E80DE3}" type="presParOf" srcId="{16A4AB10-F87C-4402-AEF1-A2CCD32CB04A}" destId="{09249B2B-689E-4F10-B906-E3CDB5569C2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D640D0-54FD-4AB9-957D-D95697997820}">
      <dsp:nvSpPr>
        <dsp:cNvPr id="0" name=""/>
        <dsp:cNvSpPr/>
      </dsp:nvSpPr>
      <dsp:spPr>
        <a:xfrm>
          <a:off x="0" y="100439"/>
          <a:ext cx="2478829" cy="855931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>
              <a:solidFill>
                <a:schemeClr val="tx1"/>
              </a:solidFill>
            </a:rPr>
            <a:t>Kouluun kiinnittymisen tukeminen</a:t>
          </a:r>
        </a:p>
      </dsp:txBody>
      <dsp:txXfrm>
        <a:off x="0" y="100439"/>
        <a:ext cx="2478829" cy="855931"/>
      </dsp:txXfrm>
    </dsp:sp>
    <dsp:sp modelId="{2689B417-9325-4109-8D11-343B34B06B53}">
      <dsp:nvSpPr>
        <dsp:cNvPr id="0" name=""/>
        <dsp:cNvSpPr/>
      </dsp:nvSpPr>
      <dsp:spPr>
        <a:xfrm>
          <a:off x="4122" y="991969"/>
          <a:ext cx="2478829" cy="5138640"/>
        </a:xfrm>
        <a:prstGeom prst="rect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/>
            <a:t>Yhteisöllisen opiskeluhuollon toiminta on aktiivista ja tavoitteellista.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/>
            <a:t>Koulussa vahvistetaan oppilaiden osallisuutta ja yhteisöllisyyttä.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/>
            <a:t>Ryhmäyttäminen ja tunne- ja vuorovaikutustaitojen opettaminen on osa kaikkia oppitunteja ja tapahtumia.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/>
            <a:t>Henkilöstön kykyä kohdata ja huomata oppilaiden tarpeita tuetaan.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/>
            <a:t>Yhteistyö kodin ja koulun välillä on sujuvaa ja siihen kiinnitetään koulun arjessa huomiota.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/>
            <a:t>Luokanopettaja tai -ohjaaja seuraa oppilaiden läsnäoloa koulussa systemaattisesti ja jatkuvasti, </a:t>
          </a:r>
          <a:r>
            <a:rPr lang="fi-FI" sz="1200" kern="1200">
              <a:highlight>
                <a:srgbClr val="FFFF00"/>
              </a:highlight>
            </a:rPr>
            <a:t>vähintään ennen syys-, joulu-, ja talvilomaa.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/>
            <a:t>Oppilaat ja huoltajat tuntevat läsnäolomallin ja tietävät miten hakea tukea koulunkäyntiin.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/>
            <a:t>Yhteisössä vahvistetaan oppilaiden kouluun kiinnittymistä kannustavalla kohtaamisella ja vahvuuksia huomioimalla. Jokainen kohtaaminen on tärkeä!</a:t>
          </a:r>
        </a:p>
      </dsp:txBody>
      <dsp:txXfrm>
        <a:off x="4122" y="991969"/>
        <a:ext cx="2478829" cy="5138640"/>
      </dsp:txXfrm>
    </dsp:sp>
    <dsp:sp modelId="{9FF122F1-26B3-4781-B3B5-E08B8DCC02EF}">
      <dsp:nvSpPr>
        <dsp:cNvPr id="0" name=""/>
        <dsp:cNvSpPr/>
      </dsp:nvSpPr>
      <dsp:spPr>
        <a:xfrm>
          <a:off x="2829988" y="136037"/>
          <a:ext cx="2478829" cy="85593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>
              <a:solidFill>
                <a:schemeClr val="tx1"/>
              </a:solidFill>
            </a:rPr>
            <a:t>Huoli herää/ hiljaiset signaalit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>
              <a:solidFill>
                <a:schemeClr val="tx1"/>
              </a:solidFill>
            </a:rPr>
            <a:t>Poissaoloja alakoulu 0-30h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>
              <a:solidFill>
                <a:schemeClr val="tx1"/>
              </a:solidFill>
            </a:rPr>
            <a:t>Poissaoloja yläkoulu 0-50h</a:t>
          </a:r>
        </a:p>
      </dsp:txBody>
      <dsp:txXfrm>
        <a:off x="2829988" y="136037"/>
        <a:ext cx="2478829" cy="855931"/>
      </dsp:txXfrm>
    </dsp:sp>
    <dsp:sp modelId="{E11DD2C3-F4ED-45EC-A86D-AFDD369D1C72}">
      <dsp:nvSpPr>
        <dsp:cNvPr id="0" name=""/>
        <dsp:cNvSpPr/>
      </dsp:nvSpPr>
      <dsp:spPr>
        <a:xfrm>
          <a:off x="2829988" y="991969"/>
          <a:ext cx="2478829" cy="513864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/>
            <a:t>Huolta voivat herättää esim. yksittäiset toistuvat yhden päivän tai yhden tunnin poissaolot sekä koulupoissaolot, jotka vaikuttavat oppimiseen ja kouluhyvinvointiin heikentävästi.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/>
            <a:t>Luokanopettaja/-ohjaaja keskustelee asiasta oppilaan kanssa, on yhteydessä huoltajiin ja sopii mahdollisesta yhteydenotosta oman koulun opiskeluhuollon toimijaan.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/>
            <a:t>Selvitetään poissaolojen syitä yhdessä keskustellen ja oppilasta kuullen (esim. LP-keskustelu).</a:t>
          </a: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/>
            <a:t>Tarvittaessa kutsutaan koolle yksilökohtainen monialainen opiskeluhuoltoryhmä, johon perhe määrittää toimijat (voi pitää myös LP-neuvonpitona). Muistio Wilmaan.</a:t>
          </a:r>
          <a:r>
            <a:rPr lang="fi-FI" sz="1300" kern="1200">
              <a:latin typeface="Calibri Light" panose="020F0302020204030204"/>
            </a:rPr>
            <a:t> </a:t>
          </a:r>
          <a:endParaRPr lang="fi-FI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/>
            <a:t>Koulun vastuuaikuisen nimeäminen, usein oma luokanopettaja/ -ohjaaja.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i-FI" sz="1300" kern="1200"/>
        </a:p>
      </dsp:txBody>
      <dsp:txXfrm>
        <a:off x="2829988" y="991969"/>
        <a:ext cx="2478829" cy="5138640"/>
      </dsp:txXfrm>
    </dsp:sp>
    <dsp:sp modelId="{5EBBFF36-4166-4574-BCA2-EF30D70340BF}">
      <dsp:nvSpPr>
        <dsp:cNvPr id="0" name=""/>
        <dsp:cNvSpPr/>
      </dsp:nvSpPr>
      <dsp:spPr>
        <a:xfrm>
          <a:off x="5655853" y="136037"/>
          <a:ext cx="2478829" cy="85593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>
              <a:solidFill>
                <a:schemeClr val="tx1"/>
              </a:solidFill>
            </a:rPr>
            <a:t>Poissaoloja alakoulu yli 30h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>
              <a:solidFill>
                <a:schemeClr val="tx1"/>
              </a:solidFill>
            </a:rPr>
            <a:t>Poissaoloja yläkoulu yli 50h</a:t>
          </a:r>
        </a:p>
      </dsp:txBody>
      <dsp:txXfrm>
        <a:off x="5655853" y="136037"/>
        <a:ext cx="2478829" cy="855931"/>
      </dsp:txXfrm>
    </dsp:sp>
    <dsp:sp modelId="{3241798A-705C-4AA7-875D-0A12F2E84E1C}">
      <dsp:nvSpPr>
        <dsp:cNvPr id="0" name=""/>
        <dsp:cNvSpPr/>
      </dsp:nvSpPr>
      <dsp:spPr>
        <a:xfrm>
          <a:off x="5655853" y="991969"/>
          <a:ext cx="2478829" cy="513864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/>
            <a:t>Luokanopettajan/-ohjaajan tulee keskustella poissaoloista oppilaan kanssa, olla yhteydessä huoltajiin ja konsultoida opiskeluhuollon palveluita huoltajan luvalla tai nimettömänä konsultaationa.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/>
            <a:t>Selvitetään poissaolojen syitä yhdessä keskustellen ja oppilasta kuullen (esim. LP-keskustelu, ISAP).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/>
            <a:t>Pedagogisen tuen tarve tulee kartoittaa.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/>
            <a:t>Tarvittaessa kutsutaan koolle yksilökohtainen opiskeluhuoltoryhmä, johon perhe määrittää toimijat (voi pitää myös LP-neuvonpitona). Muistio Wilmaan. Koulun vastuuaikuisen nimeäminen.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>
              <a:latin typeface="+mn-lt"/>
            </a:rPr>
            <a:t>Kutsutaan tarvittavat toimijat mukaan yhteistyöhön.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>
              <a:latin typeface="+mn-lt"/>
            </a:rPr>
            <a:t>Varmistetaan arjen tuki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>
              <a:latin typeface="+mn-lt"/>
            </a:rPr>
            <a:t>Päätetään seurantapalaverin ajankohta.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i-FI" sz="1300" kern="1200">
            <a:solidFill>
              <a:schemeClr val="tx1"/>
            </a:solidFill>
            <a:latin typeface="+mn-lt"/>
          </a:endParaRPr>
        </a:p>
      </dsp:txBody>
      <dsp:txXfrm>
        <a:off x="5655853" y="991969"/>
        <a:ext cx="2478829" cy="5138640"/>
      </dsp:txXfrm>
    </dsp:sp>
    <dsp:sp modelId="{A17B1919-1AC9-4AB1-8C33-A6F539A72822}">
      <dsp:nvSpPr>
        <dsp:cNvPr id="0" name=""/>
        <dsp:cNvSpPr/>
      </dsp:nvSpPr>
      <dsp:spPr>
        <a:xfrm>
          <a:off x="8481719" y="136037"/>
          <a:ext cx="2478829" cy="85593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>
              <a:solidFill>
                <a:schemeClr val="tx1"/>
              </a:solidFill>
            </a:rPr>
            <a:t>Poissaoloja alakoulu yli 70h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>
              <a:solidFill>
                <a:schemeClr val="tx1"/>
              </a:solidFill>
            </a:rPr>
            <a:t>Poissaoloja yläkoulu yli 100h</a:t>
          </a:r>
        </a:p>
      </dsp:txBody>
      <dsp:txXfrm>
        <a:off x="8481719" y="136037"/>
        <a:ext cx="2478829" cy="855931"/>
      </dsp:txXfrm>
    </dsp:sp>
    <dsp:sp modelId="{09249B2B-689E-4F10-B906-E3CDB5569C2F}">
      <dsp:nvSpPr>
        <dsp:cNvPr id="0" name=""/>
        <dsp:cNvSpPr/>
      </dsp:nvSpPr>
      <dsp:spPr>
        <a:xfrm>
          <a:off x="8481719" y="953429"/>
          <a:ext cx="2478829" cy="5138640"/>
        </a:xfrm>
        <a:prstGeom prst="rect">
          <a:avLst/>
        </a:prstGeom>
        <a:solidFill>
          <a:schemeClr val="accent2">
            <a:lumMod val="60000"/>
            <a:lumOff val="40000"/>
            <a:alpha val="9000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/>
            <a:t>Nimetty vastuuaikuinen koululla ylläpitää yhteyttä poissaolevaan oppilaaseen sekä huoltajiin.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/>
            <a:t>Jatkuva seuranta oltava käynnissä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/>
            <a:t>Konsultoidaan yhdessä huoltajien kanssa sosiaalihuoltoa, mikäli seurannasta ja tukitoimista huolimatta huolestuttavat tai epäselvät poissaolot jatkuvat.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>
              <a:highlight>
                <a:srgbClr val="FFFF00"/>
              </a:highlight>
              <a:latin typeface="+mn-lt"/>
            </a:rPr>
            <a:t>Hyvinvointialueen lapsiperheitä koskeva konsultaatio (PTA –yksikkö) p. </a:t>
          </a:r>
          <a:r>
            <a:rPr lang="fi-FI" sz="1300" b="0" i="0" kern="1200">
              <a:highlight>
                <a:srgbClr val="FFFF00"/>
              </a:highlight>
              <a:hlinkClick xmlns:r="http://schemas.openxmlformats.org/officeDocument/2006/relationships" r:id="rId1"/>
            </a:rPr>
            <a:t>+358 13 330 2806</a:t>
          </a:r>
          <a:r>
            <a:rPr lang="fi-FI" sz="1300" b="0" i="0" kern="1200">
              <a:highlight>
                <a:srgbClr val="FFFF00"/>
              </a:highlight>
            </a:rPr>
            <a:t> (ma-ti ja to-pe klo. 9-12, ke 12-15)</a:t>
          </a:r>
          <a:endParaRPr lang="fi-FI" sz="1300" kern="1200">
            <a:highlight>
              <a:srgbClr val="FFFF00"/>
            </a:highlight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>
              <a:highlight>
                <a:srgbClr val="FFFF00"/>
              </a:highlight>
            </a:rPr>
            <a:t>Konsultaation pohjalta </a:t>
          </a:r>
          <a:r>
            <a:rPr lang="fi-FI" sz="1300" kern="1200"/>
            <a:t>voidaan tehdä lastensuojeluilmoitus.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b="0" i="0" kern="1200"/>
            <a:t>Poissaoloja voidaan siis seurata pidempään ilman sosiaalihuollon kontaktia, jos perhe /oppilas ottaa aktiivisesti apua ja tukea vastaan, ja oppivelvollisuuden toteutuminen voidaan varmistaa muilla keinoin.</a:t>
          </a:r>
          <a:endParaRPr lang="fi-FI" sz="1300" kern="1200"/>
        </a:p>
      </dsp:txBody>
      <dsp:txXfrm>
        <a:off x="8481719" y="953429"/>
        <a:ext cx="2478829" cy="5138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9F6D80-E2BE-044F-87D0-214F0B2E3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3955E39-B236-46DC-4CF8-921A8892ED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3040E85-204B-6192-C72A-9E91DAD47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866D-1ACC-4AA1-84F2-96B4C5B3BB3A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59EAEE1-A333-CB99-F63B-A63AF4C4D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0F7A11D-F19F-B6AA-A3D0-45330C59E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9E6-33C7-4A8F-9FDE-94FAF59EDE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041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96EC9E-649F-529C-3267-3862A8550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BE2499A-3316-F14E-692D-4E6DC1AB77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2631771-0D5A-D18F-FBE8-C3A2DB4E0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866D-1ACC-4AA1-84F2-96B4C5B3BB3A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B67F9F4-31E6-CF2E-D5E5-DDC16F0DD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61406F0-7E1D-2E4C-5780-BB209DFC6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9E6-33C7-4A8F-9FDE-94FAF59EDE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701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CB0CFF9-8176-24BB-641B-C23452504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1A3680A-8319-4933-36A7-C6A84331A7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375AB52-E62C-E716-9220-09635B64A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866D-1ACC-4AA1-84F2-96B4C5B3BB3A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23E7E26-DF4A-3937-F431-6784F377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F29D11-030F-60F5-0D33-2192407B8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9E6-33C7-4A8F-9FDE-94FAF59EDE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9619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0D7F56-5E0B-0552-9AA1-DCD1688DE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C97040-560E-A954-D7DF-1D48E7BA1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056956A-8247-10E9-D13A-DA3CAC6E6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866D-1ACC-4AA1-84F2-96B4C5B3BB3A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AD172A-C15F-B69E-0DA9-70C8B67AD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534D328-0268-1089-B6BD-0EC7BDDC4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9E6-33C7-4A8F-9FDE-94FAF59EDE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4757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7711C5-4421-FEAE-23C0-C09B937BC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36D09D5-1BBD-ECCA-388D-76EDC7BFEE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379DFB9-4799-4BDC-6CE1-FA302C222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866D-1ACC-4AA1-84F2-96B4C5B3BB3A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E85A762-D194-54B2-9B96-E83154E21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2DE4DE3-390F-13E6-299C-20232D9AF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9E6-33C7-4A8F-9FDE-94FAF59EDE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9165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87C2ED-97A4-82BB-CAF6-F273EFBA5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9C3B71-CFEE-179E-A412-A3081B4691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128AA80-8AF4-506B-FFF7-1F1D14DC0F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32D070D-8A4E-CADF-3129-A39900F8A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866D-1ACC-4AA1-84F2-96B4C5B3BB3A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BCDC882-0996-F3BC-FB80-DCA7BE857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8EDB4CA-2AEF-A8A6-67EC-4D1B3EC4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9E6-33C7-4A8F-9FDE-94FAF59EDE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9033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E4266D-3525-101B-F664-720032F21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3BEE075-D09D-D815-2567-5F2912132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83578C8-7E5E-9977-15CF-E121A19035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6726D7-8C7E-1591-F46E-C0F8071254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6BAACE9-0001-517D-2B3C-1B6F201762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DE7E7B0-7D44-2A59-E165-0909B4CFF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866D-1ACC-4AA1-84F2-96B4C5B3BB3A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8161F3E-FC0D-8B59-0878-39BE8558B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0E9F4BC-2A02-E0A4-3111-E694DD014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9E6-33C7-4A8F-9FDE-94FAF59EDE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7590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B7BD42-6A78-693A-FA59-8881E85C8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4260E4D-384E-EE58-B883-55B293B0D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866D-1ACC-4AA1-84F2-96B4C5B3BB3A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FE44F4A-6CA0-999E-D2FE-0A746E05A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8DDB979-DB2F-14BA-36EB-17D587193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9E6-33C7-4A8F-9FDE-94FAF59EDE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004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0D44FD7-E546-097E-E683-04AB1EE4D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866D-1ACC-4AA1-84F2-96B4C5B3BB3A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D862F2B-2705-0C84-FEE5-463373B3E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7F9210A-EB78-C0F8-D161-D0F5E8F80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9E6-33C7-4A8F-9FDE-94FAF59EDE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2958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098C24-7224-085A-34EC-EEAC7F6FE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EED416-F3F8-6980-E8C7-FA3D2C58C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584CB5A-1F0C-B32D-E942-3A3981BC71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4B65D67-CDF1-AD52-21AB-FF49C2E99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866D-1ACC-4AA1-84F2-96B4C5B3BB3A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D348B5E-A76C-A3BD-0A66-CFE38E366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772514D-0F8D-996D-E28F-6A25FCBC8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9E6-33C7-4A8F-9FDE-94FAF59EDE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12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2D4B88-68E3-8C1D-68F7-67785A70B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640C305-B854-308C-1DF2-2B1C9C342B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9575E8B-6940-CE1B-BEB1-2CB9EC4BCF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EFDD859-F6B1-B1A1-0A1D-646C87E68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866D-1ACC-4AA1-84F2-96B4C5B3BB3A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991A0FD-B04C-2D16-1EF0-DD8667C55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154C95B-804C-C7BC-0FCC-A91FBD2EA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9E6-33C7-4A8F-9FDE-94FAF59EDE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1222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DE2FAEF-8CD7-55D7-4592-0C33577ED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27F4F54-11AB-EE3B-DB9C-3647E34B0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6CC5EC-418A-BA35-73D1-568703838A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866D-1ACC-4AA1-84F2-96B4C5B3BB3A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B6F6F7A-DE23-8328-E39A-E0D9663075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B686B0-74A8-F3F1-DCEB-A5EAF9E36B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059E6-33C7-4A8F-9FDE-94FAF59EDE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6642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>
            <a:extLst>
              <a:ext uri="{FF2B5EF4-FFF2-40B4-BE49-F238E27FC236}">
                <a16:creationId xmlns:a16="http://schemas.microsoft.com/office/drawing/2014/main" id="{695D54CE-3DA3-FF44-97D8-F7A4A78A44E1}"/>
              </a:ext>
            </a:extLst>
          </p:cNvPr>
          <p:cNvGraphicFramePr/>
          <p:nvPr/>
        </p:nvGraphicFramePr>
        <p:xfrm>
          <a:off x="854795" y="388676"/>
          <a:ext cx="10964671" cy="6266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Ryhmä 6">
            <a:extLst>
              <a:ext uri="{FF2B5EF4-FFF2-40B4-BE49-F238E27FC236}">
                <a16:creationId xmlns:a16="http://schemas.microsoft.com/office/drawing/2014/main" id="{324AB07C-D533-7F13-F88D-F2F25FCDA8D1}"/>
              </a:ext>
            </a:extLst>
          </p:cNvPr>
          <p:cNvGrpSpPr/>
          <p:nvPr/>
        </p:nvGrpSpPr>
        <p:grpSpPr>
          <a:xfrm>
            <a:off x="8038320" y="5460099"/>
            <a:ext cx="1935752" cy="1397901"/>
            <a:chOff x="7075084" y="4870512"/>
            <a:chExt cx="1917995" cy="1987488"/>
          </a:xfrm>
        </p:grpSpPr>
        <p:pic>
          <p:nvPicPr>
            <p:cNvPr id="4" name="Kuva 3" descr="Robotti ääriviiva">
              <a:extLst>
                <a:ext uri="{FF2B5EF4-FFF2-40B4-BE49-F238E27FC236}">
                  <a16:creationId xmlns:a16="http://schemas.microsoft.com/office/drawing/2014/main" id="{666CDBC5-0B57-4783-BE67-61F44F1D816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075084" y="4870512"/>
              <a:ext cx="1917995" cy="1987488"/>
            </a:xfrm>
            <a:prstGeom prst="rect">
              <a:avLst/>
            </a:prstGeom>
          </p:spPr>
        </p:pic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4354CBBA-8582-3210-6871-769F1601D740}"/>
                </a:ext>
              </a:extLst>
            </p:cNvPr>
            <p:cNvSpPr/>
            <p:nvPr/>
          </p:nvSpPr>
          <p:spPr>
            <a:xfrm>
              <a:off x="7670307" y="6383045"/>
              <a:ext cx="719092" cy="28408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WILMA</a:t>
              </a:r>
            </a:p>
          </p:txBody>
        </p:sp>
      </p:grpSp>
      <p:sp>
        <p:nvSpPr>
          <p:cNvPr id="9" name="Puhekupla: Soikea 8">
            <a:extLst>
              <a:ext uri="{FF2B5EF4-FFF2-40B4-BE49-F238E27FC236}">
                <a16:creationId xmlns:a16="http://schemas.microsoft.com/office/drawing/2014/main" id="{7033940B-BB1F-4F3B-AC73-D48E12825896}"/>
              </a:ext>
            </a:extLst>
          </p:cNvPr>
          <p:cNvSpPr/>
          <p:nvPr/>
        </p:nvSpPr>
        <p:spPr>
          <a:xfrm flipH="1">
            <a:off x="7426925" y="5989749"/>
            <a:ext cx="1205720" cy="534191"/>
          </a:xfrm>
          <a:prstGeom prst="wedgeEllipseCallout">
            <a:avLst>
              <a:gd name="adj1" fmla="val -63530"/>
              <a:gd name="adj2" fmla="val -62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Heräteviesti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47251A70-61F9-D8F6-AE9A-3390CF04678B}"/>
              </a:ext>
            </a:extLst>
          </p:cNvPr>
          <p:cNvSpPr txBox="1"/>
          <p:nvPr/>
        </p:nvSpPr>
        <p:spPr>
          <a:xfrm>
            <a:off x="91387" y="6544935"/>
            <a:ext cx="5524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Lähteet: Nokian kaupungin läsnäolomalli, Vantaan kaupungin koulu kaikille –malli, Koulukunnossa.fi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Tekstiruutu 4">
            <a:extLst>
              <a:ext uri="{FF2B5EF4-FFF2-40B4-BE49-F238E27FC236}">
                <a16:creationId xmlns:a16="http://schemas.microsoft.com/office/drawing/2014/main" id="{92E1382D-C90F-73F7-FBF1-05138349E5ED}"/>
              </a:ext>
            </a:extLst>
          </p:cNvPr>
          <p:cNvSpPr txBox="1"/>
          <p:nvPr/>
        </p:nvSpPr>
        <p:spPr>
          <a:xfrm>
            <a:off x="1109380" y="51455"/>
            <a:ext cx="9820829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Läsnäolon tukeminen ja poissaoloihin puuttuminen Joensuun kouluissa</a:t>
            </a:r>
            <a:r>
              <a:rPr kumimoji="0" lang="fi-FI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 </a:t>
            </a:r>
            <a:r>
              <a:rPr kumimoji="0" lang="fi-FI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 lv. 2024-2025</a:t>
            </a:r>
            <a:r>
              <a:rPr kumimoji="0" lang="fi-FI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 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1470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416</Words>
  <Application>Microsoft Office PowerPoint</Application>
  <PresentationFormat>Laajakuva</PresentationFormat>
  <Paragraphs>38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Mikkonen Roope</dc:creator>
  <cp:lastModifiedBy>Mikkonen Roope</cp:lastModifiedBy>
  <cp:revision>1</cp:revision>
  <dcterms:created xsi:type="dcterms:W3CDTF">2024-10-03T09:27:32Z</dcterms:created>
  <dcterms:modified xsi:type="dcterms:W3CDTF">2024-10-03T09:28:16Z</dcterms:modified>
</cp:coreProperties>
</file>