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76" r:id="rId6"/>
    <p:sldId id="257" r:id="rId7"/>
    <p:sldId id="289" r:id="rId8"/>
    <p:sldId id="290" r:id="rId9"/>
    <p:sldId id="277" r:id="rId10"/>
    <p:sldId id="288" r:id="rId11"/>
    <p:sldId id="291" r:id="rId12"/>
    <p:sldId id="275" r:id="rId13"/>
    <p:sldId id="258" r:id="rId14"/>
    <p:sldId id="259" r:id="rId15"/>
    <p:sldId id="263" r:id="rId16"/>
    <p:sldId id="260" r:id="rId17"/>
    <p:sldId id="261" r:id="rId18"/>
    <p:sldId id="264" r:id="rId19"/>
    <p:sldId id="265" r:id="rId20"/>
    <p:sldId id="266" r:id="rId21"/>
    <p:sldId id="267" r:id="rId22"/>
    <p:sldId id="268" r:id="rId23"/>
    <p:sldId id="262" r:id="rId24"/>
    <p:sldId id="269" r:id="rId25"/>
    <p:sldId id="271" r:id="rId26"/>
    <p:sldId id="272" r:id="rId27"/>
    <p:sldId id="273" r:id="rId28"/>
    <p:sldId id="274" r:id="rId29"/>
    <p:sldId id="270" r:id="rId3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1"/>
    </p:embeddedFont>
    <p:embeddedFont>
      <p:font typeface="Bitter Black" pitchFamily="2" charset="0"/>
      <p:bold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Light" panose="02000000000000000000" pitchFamily="2" charset="0"/>
      <p:regular r:id="rId42"/>
      <p:italic r:id="rId43"/>
    </p:embeddedFont>
    <p:embeddedFont>
      <p:font typeface="Times" panose="02020603050405020304" pitchFamily="18" charset="0"/>
      <p:regular r:id="rId44"/>
      <p:bold r:id="rId45"/>
      <p:italic r:id="rId46"/>
      <p:boldItalic r:id="rId4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A9"/>
    <a:srgbClr val="D91B57"/>
    <a:srgbClr val="E8A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EE6B3A-2321-91D3-FDE5-ACE361192021}" v="74" dt="2024-10-10T09:58:18.793"/>
    <p1510:client id="{7DC53C2B-8F9F-321A-1C12-F039DF5751A4}" v="105" dt="2024-10-10T12:03:22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AC6D3B-87AA-48D0-9F6F-CF3AD6C1B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2750" y="2701434"/>
            <a:ext cx="8601074" cy="14551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4810C6C-46C2-4B0C-B011-66741704C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2749" y="4242659"/>
            <a:ext cx="8601075" cy="711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5FA66C-7E73-4ECE-8761-FC77C8DD8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33" y="-88579"/>
            <a:ext cx="1250430" cy="703515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B5A6E90-214F-405B-A94E-F309A912C5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905" y="5632326"/>
            <a:ext cx="1719894" cy="838199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1385735-155D-481F-A9E4-3A2AEFA9B8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449" y="-88578"/>
            <a:ext cx="1250430" cy="70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2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8B0119FE-6289-4451-8EC3-844A42B5A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" y="147406"/>
            <a:ext cx="10946363" cy="1233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40A7FC41-DD16-4B2B-860B-55C21727BB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" y="1528287"/>
            <a:ext cx="10947400" cy="4086225"/>
          </a:xfrm>
        </p:spPr>
        <p:txBody>
          <a:bodyPr>
            <a:normAutofit/>
          </a:bodyPr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5F4805D-C9DD-472E-9AFD-D20BD1D68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905" y="5632326"/>
            <a:ext cx="1719894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ACA648E9-E777-40E8-A923-00877386C88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423120" y="0"/>
            <a:ext cx="47688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-kuva-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29C786F4-E7A2-4A3D-B1F3-705A0AF8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37" y="139759"/>
            <a:ext cx="6484775" cy="1346141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0077A9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14">
            <a:extLst>
              <a:ext uri="{FF2B5EF4-FFF2-40B4-BE49-F238E27FC236}">
                <a16:creationId xmlns:a16="http://schemas.microsoft.com/office/drawing/2014/main" id="{177FCE68-7CCD-43CA-9290-4B6BB27D6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36" y="1605060"/>
            <a:ext cx="6484775" cy="400945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1487593-9468-4A9F-882D-E9803ACB8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30" y="5632326"/>
            <a:ext cx="1719894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8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ACA648E9-E777-40E8-A923-00877386C88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76888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-kuva-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29C786F4-E7A2-4A3D-B1F3-705A0AF8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929" y="139760"/>
            <a:ext cx="6484775" cy="1317566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0077A9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14">
            <a:extLst>
              <a:ext uri="{FF2B5EF4-FFF2-40B4-BE49-F238E27FC236}">
                <a16:creationId xmlns:a16="http://schemas.microsoft.com/office/drawing/2014/main" id="{177FCE68-7CCD-43CA-9290-4B6BB27D6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929" y="1605060"/>
            <a:ext cx="6484775" cy="400945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6C84F51-F5B4-4451-AE74-C50EBABA20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905" y="5632326"/>
            <a:ext cx="1719894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672F136-270E-421B-A807-3A3BA0A96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18" y="1498095"/>
            <a:ext cx="5350692" cy="6164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D91B57"/>
                </a:solidFill>
                <a:latin typeface="Bitter Black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A6D6A8-02E3-42DB-9390-2B4F964F0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18" y="2209801"/>
            <a:ext cx="5350692" cy="34047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Otsikon paikkamerkki 1">
            <a:extLst>
              <a:ext uri="{FF2B5EF4-FFF2-40B4-BE49-F238E27FC236}">
                <a16:creationId xmlns:a16="http://schemas.microsoft.com/office/drawing/2014/main" id="{1C52581C-D064-4AB0-94DB-7B402534E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" y="147406"/>
            <a:ext cx="10946363" cy="1176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676D59F4-5319-44F1-A498-40799EA67A7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91427" y="1498095"/>
            <a:ext cx="5350692" cy="61645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D91B57"/>
                </a:solidFill>
                <a:latin typeface="Bitter Black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A3118E7E-C7FA-485C-92BE-6611043709C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1427" y="2209801"/>
            <a:ext cx="5350692" cy="34047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82DBA2F-B449-4CDD-B747-9755DB861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905" y="5632326"/>
            <a:ext cx="1719894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8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C6646A08-CFFF-479E-BBFD-391E691B44B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-kuva-</a:t>
            </a:r>
          </a:p>
        </p:txBody>
      </p:sp>
    </p:spTree>
    <p:extLst>
      <p:ext uri="{BB962C8B-B14F-4D97-AF65-F5344CB8AC3E}">
        <p14:creationId xmlns:p14="http://schemas.microsoft.com/office/powerpoint/2010/main" val="349948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8372947E-772A-4638-BF72-B50513760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18" y="2766218"/>
            <a:ext cx="10946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i="0">
                <a:latin typeface="Bitter Black" pitchFamily="2" charset="0"/>
              </a:defRPr>
            </a:lvl1pPr>
          </a:lstStyle>
          <a:p>
            <a:r>
              <a:rPr lang="fi-FI"/>
              <a:t>-Lopetusteksti-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D403C03-28A1-4EA4-A8AD-50D0950C3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895" y="5305425"/>
            <a:ext cx="2178209" cy="10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1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1A4746-9FD4-4F1E-81A0-E2F01C645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489FF-A764-4E90-97AE-874AEC662B6C}" type="datetimeFigureOut">
              <a:rPr lang="fi-FI" smtClean="0"/>
              <a:t>10.10.2024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B75140-87DA-4580-B642-34EBD6DCF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22CF29-D774-4917-BF20-431E4CDDE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435C0-644E-4D2A-8F46-5AF55D455A6E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E1D38C44-E2A6-410C-9EC3-4E63A901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" y="147405"/>
            <a:ext cx="10946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2032A29E-9376-41BA-9E42-89A12F4FE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817" y="1626712"/>
            <a:ext cx="10946363" cy="3910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9267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3" r:id="rId5"/>
    <p:sldLayoutId id="2147483654" r:id="rId6"/>
    <p:sldLayoutId id="2147483655" r:id="rId7"/>
    <p:sldLayoutId id="2147483661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77A9"/>
          </a:solidFill>
          <a:latin typeface="Bitter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peda.net/id/7adb54f67ca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eda.net/id/7adb54f67ca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eda.net/suomen-nuorisoseurat/kurssit/knoppi-pro/knoppi-pro-202122/ohjaajana-toimiminen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peda.net/id/7adb54f67ca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menti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dlet.com/nuorisoseurat/nuorisoseurat-3ep7zezz54qxzpwq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EBEA28B-D089-4C80-ABA0-C3609951C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2749" y="2091834"/>
            <a:ext cx="8601074" cy="1455129"/>
          </a:xfrm>
        </p:spPr>
        <p:txBody>
          <a:bodyPr/>
          <a:lstStyle/>
          <a:p>
            <a:r>
              <a:rPr lang="fi-FI"/>
              <a:t>Knoppi Pro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27FA9EE9-E2EF-4DDE-929D-8927931A2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2749" y="3442275"/>
            <a:ext cx="8601075" cy="631266"/>
          </a:xfrm>
        </p:spPr>
        <p:txBody>
          <a:bodyPr/>
          <a:lstStyle/>
          <a:p>
            <a:r>
              <a:rPr lang="fi-FI"/>
              <a:t>Nuorisoseurojen ohjaajakoulutus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F951E56-09CA-48A9-8B41-FFE9342C14FC}"/>
              </a:ext>
            </a:extLst>
          </p:cNvPr>
          <p:cNvSpPr txBox="1"/>
          <p:nvPr/>
        </p:nvSpPr>
        <p:spPr>
          <a:xfrm>
            <a:off x="2952749" y="5239316"/>
            <a:ext cx="635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Roboto" panose="02000000000000000000" pitchFamily="2" charset="0"/>
                <a:ea typeface="Roboto" panose="02000000000000000000" pitchFamily="2" charset="0"/>
              </a:rPr>
              <a:t>1/3  Tutustuminen ja ohjaajana toimiminen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2B5AD60-9517-4444-9339-7681E848F67E}"/>
              </a:ext>
            </a:extLst>
          </p:cNvPr>
          <p:cNvSpPr txBox="1"/>
          <p:nvPr/>
        </p:nvSpPr>
        <p:spPr>
          <a:xfrm>
            <a:off x="2952749" y="4425971"/>
            <a:ext cx="74625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latin typeface="Bitter Black"/>
              </a:rPr>
              <a:t>Verkkokoulutus</a:t>
            </a:r>
            <a:br>
              <a:rPr lang="fi-FI"/>
            </a:br>
            <a:r>
              <a:rPr lang="fi-FI">
                <a:latin typeface="Roboto"/>
                <a:ea typeface="Roboto"/>
                <a:cs typeface="Roboto"/>
              </a:rPr>
              <a:t>Kesto 12 tuntia, kolme kokoontumiskertaa, neljä opetustuntia/kerta. </a:t>
            </a:r>
            <a:endParaRPr lang="fi-FI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EB2CBBC-2CF6-451C-ABCC-137BD470A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45" y="1144648"/>
            <a:ext cx="2953238" cy="21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7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3">
            <a:extLst>
              <a:ext uri="{FF2B5EF4-FFF2-40B4-BE49-F238E27FC236}">
                <a16:creationId xmlns:a16="http://schemas.microsoft.com/office/drawing/2014/main" id="{B8DEE66F-5FB7-48DA-B357-9F9B1025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35" y="97030"/>
            <a:ext cx="6484775" cy="1346141"/>
          </a:xfrm>
        </p:spPr>
        <p:txBody>
          <a:bodyPr/>
          <a:lstStyle/>
          <a:p>
            <a:r>
              <a:rPr lang="fi-FI"/>
              <a:t>Toiminnan suunnittelu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CBFE9060-93B4-434B-B974-6FAA28405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834" y="1029768"/>
            <a:ext cx="6484775" cy="455918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sz="2900">
                <a:latin typeface="Bitter Black" pitchFamily="2" charset="0"/>
              </a:rPr>
              <a:t>Etenee laajemmasta suunnitelmasta pienempään.</a:t>
            </a:r>
          </a:p>
          <a:p>
            <a:pPr>
              <a:lnSpc>
                <a:spcPct val="120000"/>
              </a:lnSpc>
            </a:pPr>
            <a:r>
              <a:rPr lang="fi-FI" sz="2500">
                <a:solidFill>
                  <a:srgbClr val="D91B57"/>
                </a:solidFill>
                <a:latin typeface="Bitter Black" pitchFamily="2" charset="0"/>
              </a:rPr>
              <a:t>Vuosisuunnitelma</a:t>
            </a:r>
            <a:r>
              <a:rPr lang="fi-FI" sz="2500"/>
              <a:t> esimerkiksi puoli vuotta kerrallaan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Kokoontumiskertojen määrä, kuinka monta kertaa syys- ja kevätkaudella.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Erityiset kokoontumiskerrat.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i-FI" sz="1600"/>
              <a:t>Esitykset, tapahtumat ja juhlat.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Mitä pitäisi osata, kun kausi loppuu?</a:t>
            </a:r>
          </a:p>
          <a:p>
            <a:pPr>
              <a:lnSpc>
                <a:spcPct val="120000"/>
              </a:lnSpc>
            </a:pPr>
            <a:r>
              <a:rPr lang="fi-FI" sz="2500">
                <a:solidFill>
                  <a:srgbClr val="D91B57"/>
                </a:solidFill>
                <a:latin typeface="Bitter Black" pitchFamily="2" charset="0"/>
              </a:rPr>
              <a:t>Kuukausisuunnitelmat</a:t>
            </a:r>
            <a:r>
              <a:rPr lang="fi-FI" sz="2500"/>
              <a:t> jokaiselle toimintakuukaudelle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Tavoitteet ja teemat eri kuukausille.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Välitavoitteet.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Lomakaudet ja tauot toiminnassa.</a:t>
            </a:r>
          </a:p>
          <a:p>
            <a:pPr>
              <a:lnSpc>
                <a:spcPct val="120000"/>
              </a:lnSpc>
            </a:pPr>
            <a:r>
              <a:rPr lang="fi-FI" sz="2500">
                <a:solidFill>
                  <a:srgbClr val="D91B57"/>
                </a:solidFill>
                <a:latin typeface="Bitter Black" pitchFamily="2" charset="0"/>
              </a:rPr>
              <a:t>Kokoontumisen suunnitelma</a:t>
            </a:r>
            <a:r>
              <a:rPr lang="fi-FI" sz="2500"/>
              <a:t> yksityiskohtainen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Mitä tehdään?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Kuinka kauan?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i-FI" sz="2000"/>
              <a:t>Mitä välineitä tarvitaan?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E992B13-145E-4C68-95FC-207DA7908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14" y="278885"/>
            <a:ext cx="3797816" cy="63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40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D61A949C-528F-47B1-9BD7-B93A548B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Tehtävä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B56DDC0E-3272-4399-B327-0E0242B29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 dirty="0">
                <a:latin typeface="Bitter Black"/>
                <a:ea typeface="+mn-lt"/>
                <a:cs typeface="+mn-lt"/>
              </a:rPr>
              <a:t>Kuvaile oman toimintaryhmän tavoitteita.</a:t>
            </a:r>
            <a:endParaRPr lang="fi-FI" sz="2000" dirty="0">
              <a:latin typeface="Bitter Black"/>
            </a:endParaRPr>
          </a:p>
          <a:p>
            <a:pPr marL="0" indent="0">
              <a:buNone/>
            </a:pPr>
            <a:endParaRPr lang="fi-FI">
              <a:ea typeface="ＭＳ Ｐゴシック"/>
              <a:cs typeface="+mn-lt"/>
            </a:endParaRPr>
          </a:p>
          <a:p>
            <a:r>
              <a:rPr lang="fi-FI" sz="1800" dirty="0">
                <a:solidFill>
                  <a:srgbClr val="D91B57"/>
                </a:solidFill>
                <a:latin typeface="Bitter Black"/>
                <a:ea typeface="ＭＳ Ｐゴシック"/>
                <a:cs typeface="+mn-lt"/>
              </a:rPr>
              <a:t>Sosiaaliset</a:t>
            </a:r>
            <a:r>
              <a:rPr lang="fi-FI" sz="1800" dirty="0">
                <a:solidFill>
                  <a:srgbClr val="D91B57"/>
                </a:solidFill>
                <a:latin typeface="Bitter Black"/>
                <a:ea typeface="Roboto"/>
                <a:cs typeface="Calibri"/>
              </a:rPr>
              <a:t> tavoitteet </a:t>
            </a:r>
            <a:r>
              <a:rPr lang="fi-FI" sz="1800" dirty="0">
                <a:latin typeface="Roboto"/>
                <a:ea typeface="Roboto"/>
                <a:cs typeface="Calibri"/>
              </a:rPr>
              <a:t>vähintään 3 kpl</a:t>
            </a:r>
            <a:endParaRPr lang="fi-FI" sz="1800" dirty="0">
              <a:latin typeface="Roboto"/>
              <a:ea typeface="Roboto"/>
            </a:endParaRPr>
          </a:p>
          <a:p>
            <a:pPr marL="0" indent="0">
              <a:buNone/>
            </a:pPr>
            <a:endParaRPr lang="fi-FI" sz="1800">
              <a:cs typeface="Calibri"/>
            </a:endParaRPr>
          </a:p>
          <a:p>
            <a:r>
              <a:rPr lang="fi-FI" sz="1800" dirty="0">
                <a:solidFill>
                  <a:srgbClr val="D91B57"/>
                </a:solidFill>
                <a:latin typeface="Bitter Black"/>
                <a:ea typeface="Roboto"/>
                <a:cs typeface="Calibri"/>
              </a:rPr>
              <a:t>Konkreettiset tavoitteet </a:t>
            </a:r>
            <a:r>
              <a:rPr lang="fi-FI" sz="1800" dirty="0">
                <a:latin typeface="Roboto"/>
                <a:ea typeface="Roboto"/>
                <a:cs typeface="Calibri"/>
              </a:rPr>
              <a:t>vähintään 3 kpl</a:t>
            </a:r>
          </a:p>
          <a:p>
            <a:pPr marL="0" indent="0">
              <a:buNone/>
            </a:pPr>
            <a:endParaRPr lang="fi-FI" sz="1800">
              <a:cs typeface="Calibri"/>
            </a:endParaRPr>
          </a:p>
          <a:p>
            <a:pPr marL="0" indent="0">
              <a:buNone/>
            </a:pPr>
            <a:endParaRPr lang="fi-FI" sz="1400">
              <a:cs typeface="Calibri"/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0077A9"/>
                </a:solidFill>
                <a:latin typeface="Bitter Black"/>
                <a:ea typeface="Roboto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Peda.net -ryhmämuistio</a:t>
            </a:r>
            <a:endParaRPr lang="fi-FI" sz="1800">
              <a:solidFill>
                <a:srgbClr val="0077A9"/>
              </a:solidFill>
              <a:latin typeface="Bitter Black"/>
              <a:ea typeface="Roboto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fi-FI">
              <a:cs typeface="Roboto" panose="02000000000000000000" pitchFamily="2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58ECBDE-3741-4F95-96FC-094A043B8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3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38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456030CB-BEBD-49EF-8AB2-FA36D25A2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757" y="1458661"/>
            <a:ext cx="10946362" cy="616455"/>
          </a:xfrm>
        </p:spPr>
        <p:txBody>
          <a:bodyPr>
            <a:normAutofit fontScale="92500"/>
          </a:bodyPr>
          <a:lstStyle/>
          <a:p>
            <a:r>
              <a:rPr lang="fi-FI"/>
              <a:t>Suunnitellessa pidä kirkkaana mielessä tavoitteet, joita kohti edetään.  </a:t>
            </a:r>
            <a:r>
              <a:rPr lang="fi-FI">
                <a:sym typeface="Wingdings" panose="05000000000000000000" pitchFamily="2" charset="2"/>
              </a:rPr>
              <a:t></a:t>
            </a:r>
            <a:endParaRPr lang="fi-FI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5FF94780-5E66-4CA4-874C-A5B4AC23A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18" y="2209800"/>
            <a:ext cx="5350692" cy="364446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>
                <a:latin typeface="Roboto"/>
                <a:ea typeface="Roboto"/>
                <a:cs typeface="Roboto"/>
              </a:rPr>
              <a:t>Jokainen kerta on suunniteltava hyvin etukäteen.</a:t>
            </a:r>
            <a:br>
              <a:rPr lang="fi-FI"/>
            </a:br>
            <a:br>
              <a:rPr lang="fi-FI"/>
            </a:br>
            <a:r>
              <a:rPr lang="fi-FI">
                <a:latin typeface="Roboto"/>
                <a:ea typeface="Roboto"/>
                <a:cs typeface="Roboto"/>
              </a:rPr>
              <a:t>Tuntisuunnitteluun tarvitset avuksi:</a:t>
            </a:r>
          </a:p>
          <a:p>
            <a:pPr>
              <a:lnSpc>
                <a:spcPct val="120000"/>
              </a:lnSpc>
            </a:pPr>
            <a:r>
              <a:rPr lang="fi-FI">
                <a:latin typeface="Roboto"/>
                <a:ea typeface="Roboto"/>
                <a:cs typeface="Roboto"/>
              </a:rPr>
              <a:t> Ryhmän toiminnalle asetetut tavoitteet.</a:t>
            </a:r>
          </a:p>
          <a:p>
            <a:pPr>
              <a:lnSpc>
                <a:spcPct val="120000"/>
              </a:lnSpc>
            </a:pPr>
            <a:r>
              <a:rPr lang="fi-FI">
                <a:latin typeface="Roboto"/>
                <a:ea typeface="Roboto"/>
                <a:cs typeface="Roboto"/>
              </a:rPr>
              <a:t> Ryhmän vuosi- ja kausisuunnitelman</a:t>
            </a:r>
          </a:p>
          <a:p>
            <a:pPr>
              <a:lnSpc>
                <a:spcPct val="120000"/>
              </a:lnSpc>
            </a:pPr>
            <a:endParaRPr lang="fi-FI"/>
          </a:p>
          <a:p>
            <a:pPr marL="0" indent="0">
              <a:lnSpc>
                <a:spcPct val="120000"/>
              </a:lnSpc>
              <a:buNone/>
            </a:pPr>
            <a:r>
              <a:rPr lang="fi-FI">
                <a:latin typeface="Roboto"/>
                <a:ea typeface="Roboto"/>
                <a:cs typeface="Roboto"/>
              </a:rPr>
              <a:t>Jokaisella kokoontumiskerralla ryhmäläisillä pitäisi olla niin mukavaa, että he tahtovat tulla seuraavallakin kerralla.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>
                <a:latin typeface="Roboto"/>
                <a:ea typeface="Roboto"/>
                <a:cs typeface="Roboto"/>
              </a:rPr>
              <a:t>Toimintaa järjestetään lapsia, ei ohjaajaa, vanhempia, huoltajaa tai nuorisoseuraa varten.</a:t>
            </a: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32DEB74B-9CAE-48CA-8C64-D58315C9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Kokoontumiskerta</a:t>
            </a:r>
          </a:p>
        </p:txBody>
      </p:sp>
      <p:sp>
        <p:nvSpPr>
          <p:cNvPr id="2" name="Ajatuskupla: Pilvi 1">
            <a:extLst>
              <a:ext uri="{FF2B5EF4-FFF2-40B4-BE49-F238E27FC236}">
                <a16:creationId xmlns:a16="http://schemas.microsoft.com/office/drawing/2014/main" id="{75DED1AA-F28C-40D7-B0F9-79B3E9645523}"/>
              </a:ext>
            </a:extLst>
          </p:cNvPr>
          <p:cNvSpPr/>
          <p:nvPr/>
        </p:nvSpPr>
        <p:spPr>
          <a:xfrm>
            <a:off x="6063418" y="2064956"/>
            <a:ext cx="5996861" cy="3779145"/>
          </a:xfrm>
          <a:prstGeom prst="cloudCallout">
            <a:avLst/>
          </a:prstGeom>
          <a:noFill/>
          <a:ln>
            <a:solidFill>
              <a:srgbClr val="007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Harrastuskertaa suunnitellessasi päätät:</a:t>
            </a:r>
            <a:br>
              <a:rPr lang="fi-FI" sz="12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fi-FI" sz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Mitä ja miten kauan tehdään – </a:t>
            </a:r>
            <a:r>
              <a:rPr lang="fi-FI" sz="1200">
                <a:solidFill>
                  <a:schemeClr val="tx1"/>
                </a:solidFill>
                <a:latin typeface="Bitter Black"/>
                <a:ea typeface="Roboto"/>
              </a:rPr>
              <a:t>SISÄLTÖ</a:t>
            </a:r>
            <a:br>
              <a:rPr lang="fi-FI" sz="1200">
                <a:latin typeface="Bitter Black" pitchFamily="2" charset="0"/>
                <a:ea typeface="Roboto" panose="02000000000000000000" pitchFamily="2" charset="0"/>
              </a:rPr>
            </a:br>
            <a:endParaRPr lang="fi-FI" sz="1200">
              <a:solidFill>
                <a:schemeClr val="tx1"/>
              </a:solidFill>
              <a:latin typeface="Bitter Black" pitchFamily="2" charset="0"/>
              <a:ea typeface="Roboto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Miten toiminta toteutetaan – </a:t>
            </a:r>
            <a:r>
              <a:rPr lang="fi-FI" sz="1200">
                <a:solidFill>
                  <a:schemeClr val="tx1"/>
                </a:solidFill>
                <a:latin typeface="Bitter Black"/>
                <a:ea typeface="Roboto"/>
              </a:rPr>
              <a:t>MENETELMÄT</a:t>
            </a:r>
            <a:br>
              <a:rPr lang="fi-FI" sz="1200">
                <a:latin typeface="Bitter Black" pitchFamily="2" charset="0"/>
                <a:ea typeface="Roboto" panose="02000000000000000000" pitchFamily="2" charset="0"/>
              </a:rPr>
            </a:br>
            <a:endParaRPr lang="fi-FI" sz="1200">
              <a:solidFill>
                <a:schemeClr val="tx1"/>
              </a:solidFill>
              <a:latin typeface="Bitter Black" pitchFamily="2" charset="0"/>
              <a:ea typeface="Roboto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Mitä tarvikkeita ja materiaalia tarvitaan – </a:t>
            </a:r>
            <a:r>
              <a:rPr lang="fi-FI" sz="1200">
                <a:solidFill>
                  <a:schemeClr val="tx1"/>
                </a:solidFill>
                <a:latin typeface="Bitter Black"/>
                <a:ea typeface="Roboto"/>
              </a:rPr>
              <a:t>VÄLINEET</a:t>
            </a:r>
            <a:br>
              <a:rPr lang="fi-FI" sz="12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fi-FI" sz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i-FI" sz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i-FI" sz="12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Pääasiassa aina </a:t>
            </a:r>
            <a:r>
              <a:rPr lang="fi-FI" sz="1200">
                <a:solidFill>
                  <a:schemeClr val="tx1"/>
                </a:solidFill>
                <a:latin typeface="Bitter Black"/>
                <a:ea typeface="Roboto"/>
              </a:rPr>
              <a:t>OPPIMINEN</a:t>
            </a:r>
            <a:r>
              <a:rPr lang="fi-FI" sz="12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eikä ohjaaminen!</a:t>
            </a:r>
            <a:br>
              <a:rPr lang="fi-FI" sz="12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fi-FI" sz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60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456030CB-BEBD-49EF-8AB2-FA36D25A2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757" y="1458661"/>
            <a:ext cx="10946362" cy="616455"/>
          </a:xfrm>
        </p:spPr>
        <p:txBody>
          <a:bodyPr>
            <a:normAutofit/>
          </a:bodyPr>
          <a:lstStyle/>
          <a:p>
            <a:r>
              <a:rPr lang="fi-FI"/>
              <a:t>Oppimisen kannalta hyvä perusrunko toimintakerralle on esimerkiksi:</a:t>
            </a:r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5FF94780-5E66-4CA4-874C-A5B4AC23A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17" y="2209800"/>
            <a:ext cx="10202837" cy="364446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/>
              <a:t>1. Nimenhuuto tai muu paikalla olijoiden huomioiminen.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/>
              <a:t>2. Aloitus joka johdattelee teemaan.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/>
              <a:t>3. Uudet opeteltavat asiat (tarpeeksi vähän yhdellä kerralla).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/>
              <a:t>4. Harjoittelua ja aikaisemmin opitun kertausta.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/>
              <a:t>5. Ryhmäläisten toiveita.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/>
              <a:t>6. Selkeä ja toistuva lopetus.</a:t>
            </a: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32DEB74B-9CAE-48CA-8C64-D58315C9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Kokoontumiskerran perusrunko</a:t>
            </a:r>
          </a:p>
        </p:txBody>
      </p:sp>
    </p:spTree>
    <p:extLst>
      <p:ext uri="{BB962C8B-B14F-4D97-AF65-F5344CB8AC3E}">
        <p14:creationId xmlns:p14="http://schemas.microsoft.com/office/powerpoint/2010/main" val="25850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0">
            <a:extLst>
              <a:ext uri="{FF2B5EF4-FFF2-40B4-BE49-F238E27FC236}">
                <a16:creationId xmlns:a16="http://schemas.microsoft.com/office/drawing/2014/main" id="{3005622C-7E17-4204-9C25-76FC028C7FDD}"/>
              </a:ext>
            </a:extLst>
          </p:cNvPr>
          <p:cNvSpPr txBox="1">
            <a:spLocks/>
          </p:cNvSpPr>
          <p:nvPr/>
        </p:nvSpPr>
        <p:spPr>
          <a:xfrm>
            <a:off x="283779" y="402519"/>
            <a:ext cx="11624441" cy="13175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77A9"/>
                </a:solidFill>
                <a:latin typeface="Bitter Black" pitchFamily="2" charset="0"/>
                <a:ea typeface="+mj-ea"/>
                <a:cs typeface="+mj-cs"/>
              </a:defRPr>
            </a:lvl1pPr>
          </a:lstStyle>
          <a:p>
            <a:r>
              <a:rPr lang="fi-FI"/>
              <a:t>Tehtävä toimintakerran suunnittelusta</a:t>
            </a:r>
          </a:p>
        </p:txBody>
      </p:sp>
      <p:sp>
        <p:nvSpPr>
          <p:cNvPr id="7" name="Puhekupla: Soikea 6">
            <a:extLst>
              <a:ext uri="{FF2B5EF4-FFF2-40B4-BE49-F238E27FC236}">
                <a16:creationId xmlns:a16="http://schemas.microsoft.com/office/drawing/2014/main" id="{3FEA3AD3-E805-4893-9B0B-ECFA630D2EBB}"/>
              </a:ext>
            </a:extLst>
          </p:cNvPr>
          <p:cNvSpPr/>
          <p:nvPr/>
        </p:nvSpPr>
        <p:spPr>
          <a:xfrm>
            <a:off x="357352" y="1324303"/>
            <a:ext cx="3804745" cy="2564524"/>
          </a:xfrm>
          <a:prstGeom prst="wedgeEllipseCallout">
            <a:avLst/>
          </a:prstGeom>
          <a:noFill/>
          <a:ln>
            <a:solidFill>
              <a:srgbClr val="D91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Mikä kohta haastavin tai miten aikatauluttaa?</a:t>
            </a:r>
          </a:p>
        </p:txBody>
      </p:sp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0DC64512-81D9-40C3-A209-5E0AC7306907}"/>
              </a:ext>
            </a:extLst>
          </p:cNvPr>
          <p:cNvSpPr/>
          <p:nvPr/>
        </p:nvSpPr>
        <p:spPr>
          <a:xfrm>
            <a:off x="4162097" y="2419509"/>
            <a:ext cx="3804745" cy="2564524"/>
          </a:xfrm>
          <a:prstGeom prst="wedgeEllipseCallout">
            <a:avLst/>
          </a:prstGeom>
          <a:noFill/>
          <a:ln>
            <a:solidFill>
              <a:srgbClr val="D91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Miten toimintakerran suunnittelua itse tekisit?</a:t>
            </a:r>
          </a:p>
          <a:p>
            <a:pPr algn="ctr"/>
            <a:endParaRPr lang="fi-FI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fi-FI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Kuinka hahmotat parhaiten?</a:t>
            </a:r>
          </a:p>
        </p:txBody>
      </p:sp>
      <p:sp>
        <p:nvSpPr>
          <p:cNvPr id="10" name="Puhekupla: Soikea 9">
            <a:extLst>
              <a:ext uri="{FF2B5EF4-FFF2-40B4-BE49-F238E27FC236}">
                <a16:creationId xmlns:a16="http://schemas.microsoft.com/office/drawing/2014/main" id="{662A7035-29F5-4264-9E3F-1EE715E7DE4E}"/>
              </a:ext>
            </a:extLst>
          </p:cNvPr>
          <p:cNvSpPr/>
          <p:nvPr/>
        </p:nvSpPr>
        <p:spPr>
          <a:xfrm>
            <a:off x="7972097" y="3722792"/>
            <a:ext cx="3804745" cy="2564524"/>
          </a:xfrm>
          <a:prstGeom prst="wedgeEllipseCallout">
            <a:avLst/>
          </a:prstGeom>
          <a:noFill/>
          <a:ln>
            <a:solidFill>
              <a:srgbClr val="D91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 ryhmällä on useampi ohjaaja, kuinka työnjako toimisi parhaiten?</a:t>
            </a:r>
          </a:p>
        </p:txBody>
      </p:sp>
    </p:spTree>
    <p:extLst>
      <p:ext uri="{BB962C8B-B14F-4D97-AF65-F5344CB8AC3E}">
        <p14:creationId xmlns:p14="http://schemas.microsoft.com/office/powerpoint/2010/main" val="3082412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D61A949C-528F-47B1-9BD7-B93A548BF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129250"/>
            <a:ext cx="11624441" cy="1317566"/>
          </a:xfrm>
        </p:spPr>
        <p:txBody>
          <a:bodyPr/>
          <a:lstStyle/>
          <a:p>
            <a:r>
              <a:rPr lang="fi-FI"/>
              <a:t>Toiminnan arviointi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B56DDC0E-3272-4399-B327-0E0242B29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543" y="1324301"/>
            <a:ext cx="5297213" cy="330546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>
                <a:latin typeface="Bitter Black" pitchFamily="2" charset="0"/>
              </a:rPr>
              <a:t>Joka kerralla</a:t>
            </a:r>
          </a:p>
          <a:p>
            <a:pPr>
              <a:lnSpc>
                <a:spcPct val="120000"/>
              </a:lnSpc>
            </a:pPr>
            <a:r>
              <a:rPr lang="fi-FI"/>
              <a:t>Havainnoimalla ja kuuntelemalla.</a:t>
            </a:r>
          </a:p>
          <a:p>
            <a:pPr>
              <a:lnSpc>
                <a:spcPct val="120000"/>
              </a:lnSpc>
            </a:pPr>
            <a:r>
              <a:rPr lang="fi-FI"/>
              <a:t>Seuraamalla paikalla oloa ja poissaoloa.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fi-FI">
                <a:cs typeface="Calibri"/>
              </a:rPr>
              <a:t>Älä epäröi ottaa yhteyttä huoltajiin, </a:t>
            </a:r>
            <a:br>
              <a:rPr lang="fi-FI">
                <a:cs typeface="Calibri"/>
              </a:rPr>
            </a:br>
            <a:r>
              <a:rPr lang="fi-FI">
                <a:cs typeface="Calibri"/>
              </a:rPr>
              <a:t>jos joku on ollut paljon poissa.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fi-FI">
                <a:ea typeface="+mn-lt"/>
                <a:cs typeface="+mn-lt"/>
              </a:rPr>
              <a:t>Pyydä palautetta.</a:t>
            </a:r>
          </a:p>
          <a:p>
            <a:pPr lvl="1">
              <a:lnSpc>
                <a:spcPct val="120000"/>
              </a:lnSpc>
            </a:pPr>
            <a:r>
              <a:rPr lang="fi-FI">
                <a:ea typeface="+mn-lt"/>
                <a:cs typeface="+mn-lt"/>
              </a:rPr>
              <a:t>Mikä oli tänään mukavinta?</a:t>
            </a:r>
          </a:p>
          <a:p>
            <a:pPr lvl="1">
              <a:lnSpc>
                <a:spcPct val="120000"/>
              </a:lnSpc>
            </a:pPr>
            <a:r>
              <a:rPr lang="fi-FI">
                <a:ea typeface="+mn-lt"/>
                <a:cs typeface="+mn-lt"/>
              </a:rPr>
              <a:t>Mitä toivotte ensi kerralla?</a:t>
            </a:r>
          </a:p>
          <a:p>
            <a:pPr>
              <a:lnSpc>
                <a:spcPct val="120000"/>
              </a:lnSpc>
            </a:pPr>
            <a:endParaRPr lang="fi-FI" sz="18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804F73F-6797-426D-B33D-85DA5E19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06" y="3647088"/>
            <a:ext cx="2076085" cy="2825819"/>
          </a:xfrm>
          <a:prstGeom prst="rect">
            <a:avLst/>
          </a:prstGeom>
        </p:spPr>
      </p:pic>
      <p:sp>
        <p:nvSpPr>
          <p:cNvPr id="8" name="Tekstin paikkamerkki 12">
            <a:extLst>
              <a:ext uri="{FF2B5EF4-FFF2-40B4-BE49-F238E27FC236}">
                <a16:creationId xmlns:a16="http://schemas.microsoft.com/office/drawing/2014/main" id="{4A8C9B73-EC0E-4E12-97BC-F09E9143087A}"/>
              </a:ext>
            </a:extLst>
          </p:cNvPr>
          <p:cNvSpPr txBox="1">
            <a:spLocks/>
          </p:cNvSpPr>
          <p:nvPr/>
        </p:nvSpPr>
        <p:spPr>
          <a:xfrm>
            <a:off x="6301245" y="1313792"/>
            <a:ext cx="5453621" cy="4666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i-FI">
                <a:latin typeface="Bitter Black" pitchFamily="2" charset="0"/>
              </a:rPr>
              <a:t>Kauden kuluessa</a:t>
            </a:r>
          </a:p>
          <a:p>
            <a:pPr>
              <a:lnSpc>
                <a:spcPct val="120000"/>
              </a:lnSpc>
            </a:pPr>
            <a:r>
              <a:rPr lang="fi-FI"/>
              <a:t>Äänestyksiä, mukavia leikkejä, harjoitteita ja tekemistä.</a:t>
            </a:r>
          </a:p>
          <a:p>
            <a:pPr lvl="1">
              <a:lnSpc>
                <a:spcPct val="120000"/>
              </a:lnSpc>
            </a:pPr>
            <a:r>
              <a:rPr lang="fi-FI"/>
              <a:t>Peukut ylös-alas, liiku nurkkaan tai janalla, </a:t>
            </a:r>
            <a:r>
              <a:rPr lang="fi-FI" err="1"/>
              <a:t>liikennevalot</a:t>
            </a:r>
            <a:r>
              <a:rPr lang="fi-FI"/>
              <a:t>.</a:t>
            </a:r>
          </a:p>
          <a:p>
            <a:pPr>
              <a:lnSpc>
                <a:spcPct val="120000"/>
              </a:lnSpc>
            </a:pPr>
            <a:r>
              <a:rPr lang="fi-FI"/>
              <a:t>Toiveet loppukaudelle.</a:t>
            </a:r>
          </a:p>
          <a:p>
            <a:pPr lvl="1">
              <a:lnSpc>
                <a:spcPct val="120000"/>
              </a:lnSpc>
            </a:pPr>
            <a:r>
              <a:rPr lang="fi-FI"/>
              <a:t>Mitä halutaan vielä tehdä ja oppia?</a:t>
            </a:r>
          </a:p>
          <a:p>
            <a:pPr>
              <a:lnSpc>
                <a:spcPct val="120000"/>
              </a:lnSpc>
            </a:pPr>
            <a:r>
              <a:rPr lang="fi-FI"/>
              <a:t>Kysy myös huoltajilta palautetta.</a:t>
            </a:r>
          </a:p>
          <a:p>
            <a:pPr>
              <a:lnSpc>
                <a:spcPct val="120000"/>
              </a:lnSpc>
            </a:pPr>
            <a:endParaRPr lang="fi-FI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i-FI">
                <a:latin typeface="Bitter Black" pitchFamily="2" charset="0"/>
              </a:rPr>
              <a:t>Kauden jälkeen </a:t>
            </a:r>
          </a:p>
          <a:p>
            <a:pPr>
              <a:lnSpc>
                <a:spcPct val="120000"/>
              </a:lnSpc>
            </a:pPr>
            <a:r>
              <a:rPr lang="fi-FI"/>
              <a:t>Kirjallinen palaute tms. ja toiveet tulevasta.</a:t>
            </a:r>
          </a:p>
        </p:txBody>
      </p:sp>
    </p:spTree>
    <p:extLst>
      <p:ext uri="{BB962C8B-B14F-4D97-AF65-F5344CB8AC3E}">
        <p14:creationId xmlns:p14="http://schemas.microsoft.com/office/powerpoint/2010/main" val="86317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456030CB-BEBD-49EF-8AB2-FA36D25A2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1481" y="1458660"/>
            <a:ext cx="10946362" cy="616455"/>
          </a:xfrm>
        </p:spPr>
        <p:txBody>
          <a:bodyPr>
            <a:normAutofit/>
          </a:bodyPr>
          <a:lstStyle/>
          <a:p>
            <a:r>
              <a:rPr lang="fi-FI"/>
              <a:t>Jakaudutaan ryhmiin, joissa 10 min keskustelu.</a:t>
            </a:r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5FF94780-5E66-4CA4-874C-A5B4AC23A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6344" y="2209799"/>
            <a:ext cx="10202837" cy="404385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dirty="0">
                <a:latin typeface="Roboto"/>
                <a:ea typeface="Roboto"/>
                <a:cs typeface="Roboto"/>
              </a:rPr>
              <a:t>Ensimmäinen ryhmä (huone):</a:t>
            </a:r>
          </a:p>
          <a:p>
            <a:pPr>
              <a:lnSpc>
                <a:spcPct val="120000"/>
              </a:lnSpc>
            </a:pPr>
            <a:r>
              <a:rPr lang="fi-FI" dirty="0">
                <a:latin typeface="Roboto"/>
                <a:ea typeface="Roboto"/>
                <a:cs typeface="Roboto"/>
              </a:rPr>
              <a:t>Pohtikaa, mitä ohjaajan tulee ottaa huomioon ennen toiminnan alkamista?</a:t>
            </a:r>
            <a:br>
              <a:rPr lang="fi-FI" dirty="0"/>
            </a:br>
            <a:endParaRPr lang="fi-FI">
              <a:cs typeface="Roboto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i-FI" dirty="0">
                <a:latin typeface="Roboto"/>
                <a:ea typeface="Roboto"/>
                <a:cs typeface="Roboto"/>
              </a:rPr>
              <a:t>Toinen ryhmä (huone):</a:t>
            </a:r>
          </a:p>
          <a:p>
            <a:pPr>
              <a:lnSpc>
                <a:spcPct val="120000"/>
              </a:lnSpc>
            </a:pPr>
            <a:r>
              <a:rPr lang="fi-FI" dirty="0">
                <a:latin typeface="Roboto"/>
                <a:ea typeface="Roboto"/>
                <a:cs typeface="Roboto"/>
              </a:rPr>
              <a:t>Pohtikaa, mitä ohjaajan tulee ottaa huomioon toimintakauden aikana?</a:t>
            </a:r>
            <a:br>
              <a:rPr lang="fi-FI" dirty="0"/>
            </a:br>
            <a:endParaRPr lang="fi-FI"/>
          </a:p>
          <a:p>
            <a:pPr marL="0" indent="0">
              <a:lnSpc>
                <a:spcPct val="120000"/>
              </a:lnSpc>
              <a:buNone/>
            </a:pPr>
            <a:r>
              <a:rPr lang="fi-FI" dirty="0">
                <a:latin typeface="Roboto"/>
                <a:ea typeface="Roboto"/>
                <a:cs typeface="Roboto"/>
              </a:rPr>
              <a:t>Lopuksi yhdessä purku ja pohdinta:</a:t>
            </a:r>
            <a:endParaRPr lang="fi-FI" dirty="0">
              <a:cs typeface="Roboto"/>
            </a:endParaRPr>
          </a:p>
          <a:p>
            <a:pPr>
              <a:lnSpc>
                <a:spcPct val="120000"/>
              </a:lnSpc>
            </a:pPr>
            <a:r>
              <a:rPr lang="fi-FI" dirty="0">
                <a:latin typeface="Roboto"/>
                <a:ea typeface="Roboto"/>
                <a:cs typeface="Roboto"/>
              </a:rPr>
              <a:t>Pohtikaa mitä ohjaajan tulee ottaa huomioon toimintakauden jälkeen?</a:t>
            </a:r>
            <a:br>
              <a:rPr lang="fi-FI" dirty="0"/>
            </a:br>
            <a:endParaRPr lang="fi-FI"/>
          </a:p>
          <a:p>
            <a:pPr marL="0" indent="0">
              <a:lnSpc>
                <a:spcPct val="120000"/>
              </a:lnSpc>
              <a:buNone/>
            </a:pPr>
            <a:r>
              <a:rPr lang="fi-FI" dirty="0">
                <a:solidFill>
                  <a:srgbClr val="0077A9"/>
                </a:solidFill>
                <a:latin typeface="Bitter Black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Peda.net -ryhmämuistio</a:t>
            </a:r>
            <a:endParaRPr lang="fi-FI">
              <a:solidFill>
                <a:srgbClr val="0077A9"/>
              </a:solidFill>
              <a:latin typeface="Bitter Black"/>
              <a:cs typeface="Roboto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32DEB74B-9CAE-48CA-8C64-D58315C9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Ryhmäkeskustelu</a:t>
            </a:r>
          </a:p>
        </p:txBody>
      </p:sp>
    </p:spTree>
    <p:extLst>
      <p:ext uri="{BB962C8B-B14F-4D97-AF65-F5344CB8AC3E}">
        <p14:creationId xmlns:p14="http://schemas.microsoft.com/office/powerpoint/2010/main" val="1614709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5FF94780-5E66-4CA4-874C-A5B4AC23A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4580" y="1229711"/>
            <a:ext cx="10202837" cy="5097517"/>
          </a:xfrm>
        </p:spPr>
        <p:txBody>
          <a:bodyPr>
            <a:normAutofit/>
          </a:bodyPr>
          <a:lstStyle/>
          <a:p>
            <a:r>
              <a:rPr lang="fi-FI">
                <a:ea typeface="+mn-lt"/>
                <a:cs typeface="+mn-lt"/>
              </a:rPr>
              <a:t>Suunnittele toiminnan tavoitteet ja tarkoitus.</a:t>
            </a:r>
            <a:endParaRPr lang="fi-FI"/>
          </a:p>
          <a:p>
            <a:r>
              <a:rPr lang="fi-FI">
                <a:ea typeface="+mn-lt"/>
                <a:cs typeface="+mn-lt"/>
              </a:rPr>
              <a:t>Varaa tilat ja tarvitsemasi välineet </a:t>
            </a:r>
            <a:endParaRPr lang="fi-FI"/>
          </a:p>
          <a:p>
            <a:r>
              <a:rPr lang="fi-FI">
                <a:ea typeface="+mn-lt"/>
                <a:cs typeface="+mn-lt"/>
              </a:rPr>
              <a:t>Tarkista toiminnan budjetti ja ano toiminta-avustusta tarvittaessa.</a:t>
            </a:r>
            <a:endParaRPr lang="fi-FI">
              <a:ea typeface="ＭＳ Ｐゴシック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Tiedota lehdissä, oman nuorisoseuran tiedotteessa, ilmoitustauluilla.</a:t>
            </a:r>
            <a:endParaRPr lang="fi-FI"/>
          </a:p>
          <a:p>
            <a:pPr marL="457200" lvl="1" indent="0">
              <a:buNone/>
            </a:pPr>
            <a:r>
              <a:rPr lang="fi-FI">
                <a:ea typeface="+mn-lt"/>
                <a:cs typeface="+mn-lt"/>
              </a:rPr>
              <a:t>Tiedotteessa: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Ryhmän kokoontumisaika ja -paikka sekä kuinka usein ryhmä kokoontuu.</a:t>
            </a:r>
            <a:endParaRPr lang="fi-FI"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Kenelle ryhmä on tarkoitettu, ketkä voivat osallistua.</a:t>
            </a:r>
            <a:endParaRPr lang="fi-FI"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Kuka toimii ohjaajana.</a:t>
            </a:r>
            <a:endParaRPr lang="fi-FI"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Mikä taho järjestää esim. oma nuorisoseura?</a:t>
            </a:r>
            <a:endParaRPr lang="fi-FI"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Millainen osallistumismaksu on?</a:t>
            </a:r>
            <a:endParaRPr lang="fi-FI"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Mitä ryhmässä tehdään?</a:t>
            </a:r>
            <a:endParaRPr lang="fi-FI"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Kenelle ilmoittaudutaan ja milloin?</a:t>
            </a:r>
            <a:endParaRPr lang="fi-FI">
              <a:cs typeface="Calibri"/>
            </a:endParaRPr>
          </a:p>
          <a:p>
            <a:r>
              <a:rPr lang="fi-FI">
                <a:ea typeface="+mn-lt"/>
                <a:cs typeface="+mn-lt"/>
              </a:rPr>
              <a:t>Kokoa ilmoittautumiset ja vastaa tiedusteluihin.</a:t>
            </a:r>
            <a:endParaRPr lang="fi-FI"/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32DEB74B-9CAE-48CA-8C64-D58315C9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Ennen toiminnan alkamista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B89FCC2-9B54-4ABA-8546-4AA606A82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21" y="530772"/>
            <a:ext cx="1222122" cy="37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34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5FF94780-5E66-4CA4-874C-A5B4AC23A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103" y="1166484"/>
            <a:ext cx="5473183" cy="540231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Suunnittele ja arvioi jokainen kerta.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Toimintapäiväkirja</a:t>
            </a:r>
            <a:endParaRPr lang="fi-FI" dirty="0">
              <a:latin typeface="Roboto"/>
            </a:endParaRPr>
          </a:p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Pidä kirjaa läsnäolijoista.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Yhteystiedot tarpeen moninaisessa viestinnässä.</a:t>
            </a:r>
            <a:endParaRPr lang="fi-FI" dirty="0">
              <a:latin typeface="Roboto"/>
            </a:endParaRPr>
          </a:p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Suunnittele yhdessä osallistujien kanssa ryhmän säännöt.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Huomioi turvallisemman tilan periaatteet.</a:t>
            </a:r>
          </a:p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Varmista jokaisen kerran jälkeen: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Tilat jäävät moitteettomaan kuntoon.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fi-FI" dirty="0">
                <a:latin typeface="Roboto"/>
                <a:ea typeface="+mn-lt"/>
                <a:cs typeface="+mn-lt"/>
              </a:rPr>
              <a:t>Ovet lukkoon, jos niin on sovittu.</a:t>
            </a:r>
            <a:endParaRPr lang="fi-FI" dirty="0">
              <a:latin typeface="Roboto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Ole yhteydessä huoltajiin </a:t>
            </a:r>
            <a:endParaRPr lang="fi-FI" dirty="0">
              <a:latin typeface="Roboto"/>
              <a:ea typeface="ＭＳ Ｐゴシック"/>
              <a:cs typeface="+mn-lt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Jaa tiedotteita. Sovi viestintäkanavista.</a:t>
            </a:r>
            <a:endParaRPr lang="fi-FI" dirty="0">
              <a:latin typeface="Roboto"/>
              <a:cs typeface="Calibri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Pidä huoltajien ilta.</a:t>
            </a: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32DEB74B-9CAE-48CA-8C64-D58315C9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Toimintakauden aikana</a:t>
            </a:r>
          </a:p>
        </p:txBody>
      </p:sp>
      <p:sp>
        <p:nvSpPr>
          <p:cNvPr id="7" name="Sisällön paikkamerkki 18">
            <a:extLst>
              <a:ext uri="{FF2B5EF4-FFF2-40B4-BE49-F238E27FC236}">
                <a16:creationId xmlns:a16="http://schemas.microsoft.com/office/drawing/2014/main" id="{647809F1-6082-4059-AC84-2931B3C6ACAE}"/>
              </a:ext>
            </a:extLst>
          </p:cNvPr>
          <p:cNvSpPr txBox="1">
            <a:spLocks/>
          </p:cNvSpPr>
          <p:nvPr/>
        </p:nvSpPr>
        <p:spPr>
          <a:xfrm>
            <a:off x="6095999" y="1323976"/>
            <a:ext cx="5643895" cy="4099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>
                <a:ea typeface="+mn-lt"/>
                <a:cs typeface="+mn-lt"/>
              </a:rPr>
              <a:t>Ole yhteydessä nuorisoseurasi ohjaajavastaavaan ja johtokuntaan.</a:t>
            </a:r>
            <a:endParaRPr lang="fi-FI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Kerro ryhmän kuulumisia.</a:t>
            </a:r>
            <a:endParaRPr lang="fi-FI">
              <a:cs typeface="Calibri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Kysy neuvoa ja pyydä apua tarvittaessa.</a:t>
            </a:r>
            <a:endParaRPr lang="fi-FI">
              <a:cs typeface="Calibri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i-FI">
                <a:ea typeface="+mn-lt"/>
                <a:cs typeface="+mn-lt"/>
              </a:rPr>
              <a:t>Osallistu mahdollisiin ohjaajapalavereihin</a:t>
            </a:r>
            <a:r>
              <a:rPr lang="fi-FI">
                <a:ea typeface="+mn-ea"/>
                <a:cs typeface="Calibri"/>
              </a:rPr>
              <a:t>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fi-FI">
              <a:ea typeface="+mn-ea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i-FI">
                <a:ea typeface="+mn-lt"/>
                <a:cs typeface="+mn-lt"/>
              </a:rPr>
              <a:t>Tiedota ryhmän tempauksista paikallislehtiin ja sosiaalisen median kanavissa.</a:t>
            </a:r>
          </a:p>
          <a:p>
            <a:pPr marL="0" indent="0">
              <a:lnSpc>
                <a:spcPct val="100000"/>
              </a:lnSpc>
              <a:buNone/>
            </a:pPr>
            <a:endParaRPr lang="fi-FI"/>
          </a:p>
          <a:p>
            <a:pPr>
              <a:lnSpc>
                <a:spcPct val="100000"/>
              </a:lnSpc>
            </a:pPr>
            <a:r>
              <a:rPr lang="fi-FI">
                <a:ea typeface="+mn-lt"/>
                <a:cs typeface="+mn-lt"/>
              </a:rPr>
              <a:t>Pidä yhteyttä myös muihin paikkakuntasi harrastusjärjestöihin ja kunnan nuorisotoimeen.</a:t>
            </a:r>
          </a:p>
          <a:p>
            <a:pPr>
              <a:lnSpc>
                <a:spcPct val="100000"/>
              </a:lnSpc>
            </a:pPr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68BBCBC-CA8D-4D92-8199-9C1054B39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89" y="4288669"/>
            <a:ext cx="1047150" cy="24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02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5FF94780-5E66-4CA4-874C-A5B4AC23A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4580" y="1229711"/>
            <a:ext cx="10202837" cy="50975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Roboto"/>
                <a:ea typeface="+mn-lt"/>
                <a:cs typeface="+mn-lt"/>
              </a:rPr>
              <a:t>Kiitä osallistujia mukanaolosta ja huoltajia yhteistyöstä.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Kerro jatkosta, mikäli tiedät.</a:t>
            </a:r>
            <a:br>
              <a:rPr lang="fi-FI" dirty="0">
                <a:ea typeface="+mn-lt"/>
                <a:cs typeface="+mn-lt"/>
              </a:rPr>
            </a:br>
            <a:endParaRPr lang="fi-FI"/>
          </a:p>
          <a:p>
            <a:r>
              <a:rPr lang="fi-FI" dirty="0">
                <a:latin typeface="Roboto"/>
                <a:ea typeface="+mn-lt"/>
                <a:cs typeface="+mn-lt"/>
              </a:rPr>
              <a:t>Tee toimintakertomus johtokunnalle.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Kysy ohjeita nuorisoseurastasi.</a:t>
            </a:r>
          </a:p>
          <a:p>
            <a:pPr marL="457200" lvl="1" indent="0">
              <a:buNone/>
            </a:pPr>
            <a:endParaRPr lang="fi-FI"/>
          </a:p>
          <a:p>
            <a:r>
              <a:rPr lang="fi-FI" dirty="0">
                <a:latin typeface="Roboto"/>
                <a:ea typeface="+mn-lt"/>
                <a:cs typeface="+mn-lt"/>
              </a:rPr>
              <a:t> Kirjoita itsellesi muistiin.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Mikä toimintavuoden aikana onnistui?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>
                <a:latin typeface="Roboto"/>
                <a:ea typeface="+mn-lt"/>
                <a:cs typeface="+mn-lt"/>
              </a:rPr>
              <a:t>Mikä pitää tehdä seuraavalla kerralla toisin?</a:t>
            </a:r>
          </a:p>
          <a:p>
            <a:pPr marL="457200" lvl="1" indent="0">
              <a:buNone/>
            </a:pPr>
            <a:endParaRPr lang="fi-FI"/>
          </a:p>
          <a:p>
            <a:r>
              <a:rPr lang="fi-FI" dirty="0">
                <a:latin typeface="Roboto"/>
                <a:ea typeface="+mn-lt"/>
                <a:cs typeface="+mn-lt"/>
              </a:rPr>
              <a:t>Ala suunnitella seuraavan vuoden toimintaa.</a:t>
            </a:r>
            <a:endParaRPr lang="fi-FI" dirty="0">
              <a:latin typeface="Roboto"/>
            </a:endParaRP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32DEB74B-9CAE-48CA-8C64-D58315C9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Toimintakauden jälkeen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903C3AB-22CE-4E2C-81B6-B9E550CF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1299" y="395416"/>
            <a:ext cx="1170440" cy="44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0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65D82F14-28D5-773D-4168-49B4BE75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366" y="213098"/>
            <a:ext cx="9309649" cy="657757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218D5B55-AE30-49F8-B212-B15225946252}"/>
              </a:ext>
            </a:extLst>
          </p:cNvPr>
          <p:cNvSpPr txBox="1"/>
          <p:nvPr/>
        </p:nvSpPr>
        <p:spPr>
          <a:xfrm>
            <a:off x="8984586" y="2306128"/>
            <a:ext cx="311282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>
                <a:solidFill>
                  <a:srgbClr val="0077A9"/>
                </a:solidFill>
                <a:latin typeface="Bitter Black"/>
              </a:rPr>
              <a:t>SANAPILVI</a:t>
            </a:r>
            <a:br>
              <a:rPr lang="fi-FI" dirty="0">
                <a:latin typeface="Bitter Black" pitchFamily="2" charset="0"/>
              </a:rPr>
            </a:br>
            <a:r>
              <a:rPr lang="fi-FI" dirty="0">
                <a:latin typeface="Roboto"/>
                <a:ea typeface="Roboto"/>
                <a:cs typeface="Roboto"/>
              </a:rPr>
              <a:t>Mikä osio on sinulle tutuin, mikä vierain?</a:t>
            </a:r>
            <a:br>
              <a:rPr lang="fi-FI" dirty="0">
                <a:latin typeface="Bitter Black" pitchFamily="2" charset="0"/>
              </a:rPr>
            </a:br>
            <a:r>
              <a:rPr lang="fi-FI" dirty="0">
                <a:solidFill>
                  <a:srgbClr val="0077A9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https://www.menti.com</a:t>
            </a:r>
            <a:endParaRPr lang="fi-FI" dirty="0">
              <a:solidFill>
                <a:srgbClr val="0077A9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dirty="0">
                <a:ea typeface="Calibri"/>
                <a:cs typeface="Calibri"/>
              </a:rPr>
              <a:t>Koodi: 45191953</a:t>
            </a:r>
          </a:p>
        </p:txBody>
      </p:sp>
    </p:spTree>
    <p:extLst>
      <p:ext uri="{BB962C8B-B14F-4D97-AF65-F5344CB8AC3E}">
        <p14:creationId xmlns:p14="http://schemas.microsoft.com/office/powerpoint/2010/main" val="2686093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3">
            <a:extLst>
              <a:ext uri="{FF2B5EF4-FFF2-40B4-BE49-F238E27FC236}">
                <a16:creationId xmlns:a16="http://schemas.microsoft.com/office/drawing/2014/main" id="{113B0C14-8C33-4D47-AF79-DEB6ABED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400598"/>
            <a:ext cx="10947400" cy="1325563"/>
          </a:xfrm>
        </p:spPr>
        <p:txBody>
          <a:bodyPr/>
          <a:lstStyle/>
          <a:p>
            <a:r>
              <a:rPr lang="fi-FI"/>
              <a:t>Laatu harrastustoiminnassa</a:t>
            </a:r>
          </a:p>
        </p:txBody>
      </p:sp>
      <p:graphicFrame>
        <p:nvGraphicFramePr>
          <p:cNvPr id="7" name="Taulukko 6">
            <a:extLst>
              <a:ext uri="{FF2B5EF4-FFF2-40B4-BE49-F238E27FC236}">
                <a16:creationId xmlns:a16="http://schemas.microsoft.com/office/drawing/2014/main" id="{BDFC8E82-6F5D-4757-8A5D-C0E55E67B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32737"/>
              </p:ext>
            </p:extLst>
          </p:nvPr>
        </p:nvGraphicFramePr>
        <p:xfrm>
          <a:off x="2032000" y="1541659"/>
          <a:ext cx="8128000" cy="316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060108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96210792"/>
                    </a:ext>
                  </a:extLst>
                </a:gridCol>
              </a:tblGrid>
              <a:tr h="1646101">
                <a:tc>
                  <a:txBody>
                    <a:bodyPr/>
                    <a:lstStyle/>
                    <a:p>
                      <a:r>
                        <a:rPr lang="fi-FI">
                          <a:solidFill>
                            <a:srgbClr val="0077A9"/>
                          </a:solidFill>
                          <a:latin typeface="Bitter Black" pitchFamily="2" charset="0"/>
                          <a:ea typeface="Roboto" panose="02000000000000000000" pitchFamily="2" charset="0"/>
                        </a:rPr>
                        <a:t>HARRASTAJA JA OSALLISTUJA</a:t>
                      </a:r>
                      <a:br>
                        <a:rPr lang="fi-FI">
                          <a:solidFill>
                            <a:srgbClr val="0077A9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br>
                        <a:rPr lang="fi-FI">
                          <a:solidFill>
                            <a:srgbClr val="0077A9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fi-FI" b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Mitä arvostaa toiminnassa?</a:t>
                      </a:r>
                      <a:endParaRPr lang="fi-FI" b="0">
                        <a:solidFill>
                          <a:srgbClr val="0077A9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>
                          <a:solidFill>
                            <a:srgbClr val="0077A9"/>
                          </a:solidFill>
                          <a:latin typeface="Bitter Black" pitchFamily="2" charset="0"/>
                          <a:ea typeface="Roboto" panose="02000000000000000000" pitchFamily="2" charset="0"/>
                        </a:rPr>
                        <a:t>HUOLTAJA</a:t>
                      </a:r>
                    </a:p>
                    <a:p>
                      <a:endParaRPr lang="fi-FI">
                        <a:solidFill>
                          <a:srgbClr val="0077A9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fi-FI" b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Mitä arvostaa toiminnassa?</a:t>
                      </a:r>
                      <a:endParaRPr lang="fi-FI">
                        <a:solidFill>
                          <a:srgbClr val="0077A9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206108"/>
                  </a:ext>
                </a:extLst>
              </a:tr>
              <a:tr h="1517513"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D91B57"/>
                          </a:solidFill>
                          <a:latin typeface="Bitter Black" pitchFamily="2" charset="0"/>
                          <a:ea typeface="Roboto" panose="02000000000000000000" pitchFamily="2" charset="0"/>
                        </a:rPr>
                        <a:t>SEURA JA TOIMINNANJÄRJESTÄJÄ</a:t>
                      </a:r>
                    </a:p>
                    <a:p>
                      <a:endParaRPr lang="fi-FI" b="1">
                        <a:solidFill>
                          <a:srgbClr val="D91B57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fi-FI" b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Mitä arvostaa toiminnassa?</a:t>
                      </a:r>
                      <a:endParaRPr lang="fi-FI" b="1">
                        <a:solidFill>
                          <a:srgbClr val="D91B57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D91B57"/>
                          </a:solidFill>
                          <a:latin typeface="Bitter Black" pitchFamily="2" charset="0"/>
                          <a:ea typeface="Roboto" panose="02000000000000000000" pitchFamily="2" charset="0"/>
                        </a:rPr>
                        <a:t>OHJAAJA</a:t>
                      </a:r>
                    </a:p>
                    <a:p>
                      <a:endParaRPr lang="fi-FI" b="1">
                        <a:solidFill>
                          <a:srgbClr val="D91B57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r>
                        <a:rPr lang="fi-FI" b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Milloin voi itse olla tyytyväinen omaan tekemiseensä ja sen laatuun?</a:t>
                      </a:r>
                      <a:endParaRPr lang="fi-FI" b="1">
                        <a:solidFill>
                          <a:srgbClr val="D91B57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843675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A75FEC0-76CA-4665-AF35-7C977C6F0F74}"/>
              </a:ext>
            </a:extLst>
          </p:cNvPr>
          <p:cNvSpPr/>
          <p:nvPr/>
        </p:nvSpPr>
        <p:spPr>
          <a:xfrm>
            <a:off x="3476438" y="4799864"/>
            <a:ext cx="5134739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1"/>
            <a:r>
              <a:rPr lang="fi-FI" dirty="0">
                <a:latin typeface="Roboto"/>
                <a:ea typeface="Robot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Keskustelu- ja havainnointitehtävä </a:t>
            </a:r>
            <a:r>
              <a:rPr lang="fi-FI" dirty="0">
                <a:solidFill>
                  <a:srgbClr val="000000"/>
                </a:solidFill>
                <a:latin typeface="Roboto"/>
                <a:ea typeface="Robot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Peda.net</a:t>
            </a:r>
          </a:p>
        </p:txBody>
      </p:sp>
    </p:spTree>
    <p:extLst>
      <p:ext uri="{BB962C8B-B14F-4D97-AF65-F5344CB8AC3E}">
        <p14:creationId xmlns:p14="http://schemas.microsoft.com/office/powerpoint/2010/main" val="130438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3">
            <a:extLst>
              <a:ext uri="{FF2B5EF4-FFF2-40B4-BE49-F238E27FC236}">
                <a16:creationId xmlns:a16="http://schemas.microsoft.com/office/drawing/2014/main" id="{B8DEE66F-5FB7-48DA-B357-9F9B1025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160092"/>
            <a:ext cx="10846676" cy="1346141"/>
          </a:xfrm>
        </p:spPr>
        <p:txBody>
          <a:bodyPr/>
          <a:lstStyle/>
          <a:p>
            <a:r>
              <a:rPr lang="fi-FI"/>
              <a:t>Hyvän kasvattajan ja ohjaajan ominaisuuksia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CBFE9060-93B4-434B-B974-6FAA28405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565" y="1324057"/>
            <a:ext cx="5672801" cy="424642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sz="3200" b="1">
                <a:solidFill>
                  <a:srgbClr val="D91B57"/>
                </a:solidFill>
                <a:latin typeface="Bitter Black" pitchFamily="2" charset="0"/>
                <a:ea typeface="+mn-lt"/>
                <a:cs typeface="+mn-lt"/>
              </a:rPr>
              <a:t>Kunnioitus, lämpö ja huomioonottaminen.</a:t>
            </a:r>
            <a:endParaRPr lang="fi-FI" sz="3200" b="1">
              <a:solidFill>
                <a:srgbClr val="D91B57"/>
              </a:solidFill>
              <a:latin typeface="Bitter Black" pitchFamily="2" charset="0"/>
            </a:endParaRPr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Osallistujaa arvostetaan, hänet otetaan vakavasti ja hyväksytään.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Ollaan kiinnostuneita osallistujan persoonasta ja hänen tekemisistään.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Kanssakäyminen osallistujan kanssa on ystävällistä ja sydämellistä.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Osallistujaa käsitellään hienotunteisesti ja hellästi.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Osallistujaa rohkaistaan.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Osallistujaan luotetaan.</a:t>
            </a:r>
            <a:endParaRPr lang="fi-FI" sz="3200"/>
          </a:p>
        </p:txBody>
      </p:sp>
      <p:sp>
        <p:nvSpPr>
          <p:cNvPr id="5" name="Tekstin paikkamerkki 15">
            <a:extLst>
              <a:ext uri="{FF2B5EF4-FFF2-40B4-BE49-F238E27FC236}">
                <a16:creationId xmlns:a16="http://schemas.microsoft.com/office/drawing/2014/main" id="{1044E630-6B04-4A13-ACF2-332232B1D118}"/>
              </a:ext>
            </a:extLst>
          </p:cNvPr>
          <p:cNvSpPr txBox="1">
            <a:spLocks/>
          </p:cNvSpPr>
          <p:nvPr/>
        </p:nvSpPr>
        <p:spPr>
          <a:xfrm>
            <a:off x="6232634" y="1324057"/>
            <a:ext cx="5672801" cy="3433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i-FI" sz="3200" b="1">
                <a:solidFill>
                  <a:srgbClr val="D91B57"/>
                </a:solidFill>
                <a:latin typeface="Bitter Black" pitchFamily="2" charset="0"/>
                <a:ea typeface="+mn-lt"/>
                <a:cs typeface="+mn-lt"/>
              </a:rPr>
              <a:t>Eläytyvä arvostelematon ymmärtäminen.</a:t>
            </a:r>
            <a:endParaRPr lang="fi-FI" sz="3200" b="1">
              <a:solidFill>
                <a:srgbClr val="D91B57"/>
              </a:solidFill>
              <a:latin typeface="Bitter Black" pitchFamily="2" charset="0"/>
            </a:endParaRPr>
          </a:p>
          <a:p>
            <a:pPr>
              <a:lnSpc>
                <a:spcPct val="120000"/>
              </a:lnSpc>
              <a:buFont typeface="Times"/>
              <a:buChar char="•"/>
            </a:pPr>
            <a:r>
              <a:rPr lang="fi-FI" sz="3200">
                <a:ea typeface="+mn-lt"/>
                <a:cs typeface="+mn-lt"/>
              </a:rPr>
              <a:t>Ymmärretään ja hyväksytään osallistujan ilmaisemat toiveet.</a:t>
            </a:r>
            <a:endParaRPr lang="fi-FI" sz="3200"/>
          </a:p>
          <a:p>
            <a:pPr>
              <a:lnSpc>
                <a:spcPct val="120000"/>
              </a:lnSpc>
              <a:buFont typeface="Times"/>
              <a:buChar char="•"/>
            </a:pPr>
            <a:r>
              <a:rPr lang="fi-FI" sz="3200">
                <a:ea typeface="+mn-lt"/>
                <a:cs typeface="+mn-lt"/>
              </a:rPr>
              <a:t>Ymmärretään tiettyjen toimintojen ja tilanteiden merkitys osallistujalle.</a:t>
            </a:r>
            <a:endParaRPr lang="fi-FI" sz="3200"/>
          </a:p>
          <a:p>
            <a:pPr>
              <a:lnSpc>
                <a:spcPct val="120000"/>
              </a:lnSpc>
              <a:buFont typeface="Times"/>
              <a:buChar char="•"/>
            </a:pPr>
            <a:r>
              <a:rPr lang="fi-FI" sz="3200">
                <a:ea typeface="+mn-lt"/>
                <a:cs typeface="+mn-lt"/>
              </a:rPr>
              <a:t>Yritetään nähdä osallistujan maailma niin kuin hän sen itse näkee.</a:t>
            </a:r>
            <a:endParaRPr lang="fi-FI" sz="3200"/>
          </a:p>
          <a:p>
            <a:pPr>
              <a:lnSpc>
                <a:spcPct val="120000"/>
              </a:lnSpc>
              <a:buFont typeface="Times"/>
              <a:buChar char="•"/>
            </a:pPr>
            <a:r>
              <a:rPr lang="fi-FI" sz="3200">
                <a:ea typeface="+mn-lt"/>
                <a:cs typeface="+mn-lt"/>
              </a:rPr>
              <a:t>Ymmärretään, mitä osallistuja tuntee juuri tällä hetkellä ja miten hän itse itsensä kokee.</a:t>
            </a:r>
            <a:endParaRPr lang="fi-FI" sz="32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65DE98F-BDAE-4EE8-A68C-8681C51C6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31" y="4155102"/>
            <a:ext cx="1376681" cy="23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2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3">
            <a:extLst>
              <a:ext uri="{FF2B5EF4-FFF2-40B4-BE49-F238E27FC236}">
                <a16:creationId xmlns:a16="http://schemas.microsoft.com/office/drawing/2014/main" id="{B8DEE66F-5FB7-48DA-B357-9F9B1025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160092"/>
            <a:ext cx="10846676" cy="1346141"/>
          </a:xfrm>
        </p:spPr>
        <p:txBody>
          <a:bodyPr/>
          <a:lstStyle/>
          <a:p>
            <a:r>
              <a:rPr lang="fi-FI"/>
              <a:t>Hyvän kasvattajan ja ohjaajan ominaisuuksia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CBFE9060-93B4-434B-B974-6FAA28405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565" y="1723451"/>
            <a:ext cx="5672801" cy="315335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sz="3200" b="1">
                <a:solidFill>
                  <a:srgbClr val="D91B57"/>
                </a:solidFill>
                <a:latin typeface="Bitter Black" pitchFamily="2" charset="0"/>
                <a:ea typeface="+mn-lt"/>
                <a:cs typeface="+mn-lt"/>
              </a:rPr>
              <a:t>Aitous ja vilpittömyys</a:t>
            </a:r>
            <a:endParaRPr lang="fi-FI" sz="3200" b="1">
              <a:solidFill>
                <a:srgbClr val="D91B57"/>
              </a:solidFill>
              <a:latin typeface="Bitter Black" pitchFamily="2" charset="0"/>
            </a:endParaRPr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Ollaan omana itsenä ja käyttäydytään myös siten.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Käyttäydytään luontevasti eikä näytellä mitään roolia.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Ollaan vilpittömiä eikä teeskennellä.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Ollaan rehellisiä itseä kohtaan eikä uskotella mitään itselle eikä muille.</a:t>
            </a:r>
            <a:endParaRPr lang="fi-FI" sz="3200"/>
          </a:p>
        </p:txBody>
      </p:sp>
      <p:sp>
        <p:nvSpPr>
          <p:cNvPr id="5" name="Tekstin paikkamerkki 15">
            <a:extLst>
              <a:ext uri="{FF2B5EF4-FFF2-40B4-BE49-F238E27FC236}">
                <a16:creationId xmlns:a16="http://schemas.microsoft.com/office/drawing/2014/main" id="{1044E630-6B04-4A13-ACF2-332232B1D118}"/>
              </a:ext>
            </a:extLst>
          </p:cNvPr>
          <p:cNvSpPr txBox="1">
            <a:spLocks/>
          </p:cNvSpPr>
          <p:nvPr/>
        </p:nvSpPr>
        <p:spPr>
          <a:xfrm>
            <a:off x="6232636" y="1723451"/>
            <a:ext cx="5672801" cy="3433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i-FI" sz="3200" b="1">
                <a:solidFill>
                  <a:srgbClr val="D91B57"/>
                </a:solidFill>
                <a:latin typeface="Bitter Black" pitchFamily="2" charset="0"/>
                <a:ea typeface="+mn-lt"/>
                <a:cs typeface="+mn-lt"/>
              </a:rPr>
              <a:t>Edistävät ja ei-komentelevat teot  </a:t>
            </a:r>
            <a:endParaRPr lang="fi-FI" sz="3200" b="1">
              <a:solidFill>
                <a:srgbClr val="D91B57"/>
              </a:solidFill>
              <a:latin typeface="Bitter Black" pitchFamily="2" charset="0"/>
            </a:endParaRPr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Osallistujille tarjotaan vaihtoehtoja ja annetaan virikkeitä.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Opitaan yhdessä osallistujien kanssa ja osallistutaan heidän puuhiinsa.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Luodaan suotuisat olosuhteet itsenäiselle toiminnalle ja oppimiselle.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Määräysten, komentojen ja valvonnan sijasta osallistujalle annetaan mahdollisuuksia päätöksentekoon ja tilaa oma-aloitteisuuteen.</a:t>
            </a:r>
            <a:endParaRPr lang="fi-FI" sz="32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2A8E3C1-C18D-42EB-88B2-15C9F7C6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08" y="4444664"/>
            <a:ext cx="1075684" cy="20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14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3">
            <a:extLst>
              <a:ext uri="{FF2B5EF4-FFF2-40B4-BE49-F238E27FC236}">
                <a16:creationId xmlns:a16="http://schemas.microsoft.com/office/drawing/2014/main" id="{B8DEE66F-5FB7-48DA-B357-9F9B1025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160092"/>
            <a:ext cx="10846676" cy="1346141"/>
          </a:xfrm>
        </p:spPr>
        <p:txBody>
          <a:bodyPr/>
          <a:lstStyle/>
          <a:p>
            <a:r>
              <a:rPr lang="fi-FI"/>
              <a:t>Hyvän kasvattajan ja ohjaajan ominaisuuksia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CBFE9060-93B4-434B-B974-6FAA28405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8993" y="1324303"/>
            <a:ext cx="10107324" cy="429873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sz="3200" b="1">
                <a:solidFill>
                  <a:srgbClr val="D91B57"/>
                </a:solidFill>
                <a:latin typeface="Bitter Black" pitchFamily="2" charset="0"/>
                <a:ea typeface="+mn-lt"/>
                <a:cs typeface="+mn-lt"/>
              </a:rPr>
              <a:t>Hyvään vuorovaikutukseen kuuluvat seuraavat asiat</a:t>
            </a:r>
            <a:r>
              <a:rPr lang="fi-FI" sz="3200">
                <a:ea typeface="+mn-lt"/>
                <a:cs typeface="+mn-lt"/>
              </a:rPr>
              <a:t> 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Aikuiset eivät koskaan nolaa osallistujia, vaikka he käyttäytyisivätkin provosoivasti, pelleilisivät tai häiritsisivät ryhmää.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Aikuiset ottavat suojelukseensa osallistujia, jotka ajautuvat ulkopuolisiksi, joille muut nauravat, joita ei koskaan valita pariksi.</a:t>
            </a:r>
            <a:endParaRPr lang="fi-FI" sz="3200"/>
          </a:p>
          <a:p>
            <a:pPr>
              <a:lnSpc>
                <a:spcPct val="120000"/>
              </a:lnSpc>
            </a:pPr>
            <a:r>
              <a:rPr lang="fi-FI" sz="3200">
                <a:ea typeface="+mn-lt"/>
                <a:cs typeface="+mn-lt"/>
              </a:rPr>
              <a:t>Aikuiset välttävät tilanteita, joissa yksittäiset osallistujat ovat keskipisteinä, vaikkeivat haluaisi olla, esimerkiksi joutuvat piirin keskelle, joutuvat näyttämään mallia.</a:t>
            </a:r>
            <a:endParaRPr lang="fi-FI" sz="3200"/>
          </a:p>
          <a:p>
            <a:pPr marL="0" indent="0">
              <a:lnSpc>
                <a:spcPct val="120000"/>
              </a:lnSpc>
              <a:buNone/>
            </a:pPr>
            <a:endParaRPr lang="fi-FI" sz="3200"/>
          </a:p>
          <a:p>
            <a:pPr marL="0" indent="0">
              <a:lnSpc>
                <a:spcPct val="120000"/>
              </a:lnSpc>
              <a:buNone/>
            </a:pPr>
            <a:r>
              <a:rPr lang="fi-FI" sz="3200">
                <a:ea typeface="+mn-lt"/>
                <a:cs typeface="+mn-lt"/>
              </a:rPr>
              <a:t>Hyvän kasvattajan ja ohjaajan ominaisuuksia lähdemateriaali:</a:t>
            </a:r>
            <a:br>
              <a:rPr lang="fi-FI" sz="3200">
                <a:ea typeface="+mn-lt"/>
                <a:cs typeface="+mn-lt"/>
              </a:rPr>
            </a:br>
            <a:r>
              <a:rPr lang="fi-FI" sz="3200">
                <a:ea typeface="+mn-lt"/>
                <a:cs typeface="+mn-lt"/>
              </a:rPr>
              <a:t>Karvonen, Siren-Tiusanen, Vuorinen: Varhaisvuosien liikunta s. 86-87 </a:t>
            </a:r>
            <a:endParaRPr lang="fi-FI" sz="32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8619083-4161-4491-8945-DCFCF41B8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4105" y="3664925"/>
            <a:ext cx="1528543" cy="2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58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549522B5-2209-4516-B29B-9EDF1FC6F18A}"/>
              </a:ext>
            </a:extLst>
          </p:cNvPr>
          <p:cNvSpPr txBox="1"/>
          <p:nvPr/>
        </p:nvSpPr>
        <p:spPr>
          <a:xfrm>
            <a:off x="262759" y="420414"/>
            <a:ext cx="4109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0077A9"/>
                </a:solidFill>
                <a:latin typeface="Bitter Black" pitchFamily="2" charset="0"/>
              </a:rPr>
              <a:t>Välitehtävä:</a:t>
            </a:r>
            <a:br>
              <a:rPr lang="fi-FI">
                <a:solidFill>
                  <a:srgbClr val="0077A9"/>
                </a:solidFill>
                <a:latin typeface="Bitter Black" pitchFamily="2" charset="0"/>
              </a:rPr>
            </a:br>
            <a:br>
              <a:rPr lang="fi-FI">
                <a:solidFill>
                  <a:srgbClr val="0077A9"/>
                </a:solidFill>
                <a:latin typeface="Bitter Black" pitchFamily="2" charset="0"/>
              </a:rPr>
            </a:br>
            <a:r>
              <a:rPr lang="fi-FI">
                <a:solidFill>
                  <a:srgbClr val="0077A9"/>
                </a:solidFill>
                <a:latin typeface="Bitter Black" pitchFamily="2" charset="0"/>
              </a:rPr>
              <a:t>PALVELUPOLKU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9D3D80E-0EB3-4530-8C74-143EE4468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31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4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5FF94780-5E66-4CA4-874C-A5B4AC23A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610" y="1792015"/>
            <a:ext cx="10946363" cy="4188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 dirty="0">
                <a:latin typeface="Roboto"/>
                <a:ea typeface="+mn-lt"/>
                <a:cs typeface="+mn-lt"/>
              </a:rPr>
              <a:t>Mieti ja kirjoita Peda.net -ryhmätyöalustalle seuraavaa koulutuskertaa varten:</a:t>
            </a:r>
          </a:p>
          <a:p>
            <a:pPr marL="0" indent="0">
              <a:lnSpc>
                <a:spcPct val="110000"/>
              </a:lnSpc>
              <a:buNone/>
            </a:pPr>
            <a:endParaRPr lang="fi-FI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Mitä ajatuksia palvelupolku herätti?</a:t>
            </a:r>
          </a:p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Oletteko käyttäneet seurassasi jotain tällaista mallia?</a:t>
            </a:r>
          </a:p>
          <a:p>
            <a:pPr>
              <a:lnSpc>
                <a:spcPct val="110000"/>
              </a:lnSpc>
            </a:pPr>
            <a:r>
              <a:rPr lang="fi-FI" dirty="0">
                <a:latin typeface="Roboto"/>
                <a:ea typeface="+mn-lt"/>
                <a:cs typeface="+mn-lt"/>
              </a:rPr>
              <a:t>Onko sinulla joku hyvä esimerkki liittyen palvelupolkuun?</a:t>
            </a:r>
          </a:p>
          <a:p>
            <a:pPr marL="0" indent="0">
              <a:lnSpc>
                <a:spcPct val="110000"/>
              </a:lnSpc>
              <a:buNone/>
            </a:pPr>
            <a:endParaRPr lang="fi-FI"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i-FI" sz="1800" dirty="0">
                <a:latin typeface="Roboto"/>
                <a:ea typeface="Roboto"/>
                <a:cs typeface="Calibri"/>
              </a:rPr>
              <a:t>Linkki </a:t>
            </a:r>
            <a:r>
              <a:rPr lang="fi-FI" sz="1800" b="1" dirty="0">
                <a:solidFill>
                  <a:srgbClr val="0077A9"/>
                </a:solidFill>
                <a:latin typeface="Bitter Black"/>
                <a:ea typeface="Roboto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Palvelupolku</a:t>
            </a: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32DEB74B-9CAE-48CA-8C64-D58315C96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" y="147406"/>
            <a:ext cx="10946363" cy="1754966"/>
          </a:xfrm>
        </p:spPr>
        <p:txBody>
          <a:bodyPr/>
          <a:lstStyle/>
          <a:p>
            <a:r>
              <a:rPr lang="fi-FI"/>
              <a:t>Välitehtävä:</a:t>
            </a:r>
            <a:br>
              <a:rPr lang="fi-FI"/>
            </a:br>
            <a:r>
              <a:rPr lang="fi-FI"/>
              <a:t>PALVELUPOLKU</a:t>
            </a:r>
          </a:p>
        </p:txBody>
      </p:sp>
    </p:spTree>
    <p:extLst>
      <p:ext uri="{BB962C8B-B14F-4D97-AF65-F5344CB8AC3E}">
        <p14:creationId xmlns:p14="http://schemas.microsoft.com/office/powerpoint/2010/main" val="2050544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89CBC72-59DD-4F36-BDA7-1934CA4C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7" y="2103437"/>
            <a:ext cx="10946363" cy="1325563"/>
          </a:xfrm>
        </p:spPr>
        <p:txBody>
          <a:bodyPr>
            <a:normAutofit/>
          </a:bodyPr>
          <a:lstStyle/>
          <a:p>
            <a:r>
              <a:rPr lang="fi-FI"/>
              <a:t>Kiitokset!</a:t>
            </a:r>
          </a:p>
        </p:txBody>
      </p:sp>
      <p:sp>
        <p:nvSpPr>
          <p:cNvPr id="3" name="Otsikko 4">
            <a:extLst>
              <a:ext uri="{FF2B5EF4-FFF2-40B4-BE49-F238E27FC236}">
                <a16:creationId xmlns:a16="http://schemas.microsoft.com/office/drawing/2014/main" id="{F61E42E2-E825-467B-81E0-44702074218B}"/>
              </a:ext>
            </a:extLst>
          </p:cNvPr>
          <p:cNvSpPr txBox="1">
            <a:spLocks/>
          </p:cNvSpPr>
          <p:nvPr/>
        </p:nvSpPr>
        <p:spPr>
          <a:xfrm>
            <a:off x="622817" y="3780466"/>
            <a:ext cx="10946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rgbClr val="0077A9"/>
                </a:solidFill>
                <a:latin typeface="Bitter Black" pitchFamily="2" charset="0"/>
                <a:ea typeface="+mj-ea"/>
                <a:cs typeface="+mj-cs"/>
              </a:defRPr>
            </a:lvl1pPr>
          </a:lstStyle>
          <a:p>
            <a:r>
              <a:rPr lang="fi-FI" sz="2000">
                <a:latin typeface="Bitter Black"/>
              </a:rPr>
              <a:t>Nähdään ensikerralla ke 1.11. klo 17-20.</a:t>
            </a:r>
          </a:p>
        </p:txBody>
      </p:sp>
      <p:pic>
        <p:nvPicPr>
          <p:cNvPr id="2" name="Kuva 1" descr="Kuva, joka sisältää kohteen Ihmisen kasvot, animaatio, kuvitus, hymy&#10;&#10;Kuvaus luotu automaattisesti">
            <a:extLst>
              <a:ext uri="{FF2B5EF4-FFF2-40B4-BE49-F238E27FC236}">
                <a16:creationId xmlns:a16="http://schemas.microsoft.com/office/drawing/2014/main" id="{6AA338BA-52A4-17E3-DBFB-D924174AF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839" y="1060174"/>
            <a:ext cx="1586948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3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9">
            <a:extLst>
              <a:ext uri="{FF2B5EF4-FFF2-40B4-BE49-F238E27FC236}">
                <a16:creationId xmlns:a16="http://schemas.microsoft.com/office/drawing/2014/main" id="{45A44B77-53FB-4012-812A-5F445BB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81" y="294001"/>
            <a:ext cx="10946363" cy="1233720"/>
          </a:xfrm>
        </p:spPr>
        <p:txBody>
          <a:bodyPr/>
          <a:lstStyle/>
          <a:p>
            <a:r>
              <a:rPr lang="fi-FI"/>
              <a:t>Koulutuksen suorittaminen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1B84A9B2-184F-4190-8AD9-BED6C4711A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1781" y="1674317"/>
            <a:ext cx="10947400" cy="123372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>
                <a:cs typeface="Calibri"/>
              </a:rPr>
              <a:t>Koulutus suoritetaan kolmessa jaksossa koulutuksena tai täydentämällä kolutusta oman toiminnan ja aiemmin hankitun osaamisen kautta.</a:t>
            </a:r>
            <a:endParaRPr lang="en-US">
              <a:ea typeface="+mn-lt"/>
              <a:cs typeface="+mn-lt"/>
            </a:endParaRPr>
          </a:p>
          <a:p>
            <a:endParaRPr lang="fi-FI"/>
          </a:p>
        </p:txBody>
      </p:sp>
      <p:sp>
        <p:nvSpPr>
          <p:cNvPr id="15" name="Tekstin paikkamerkki 15">
            <a:extLst>
              <a:ext uri="{FF2B5EF4-FFF2-40B4-BE49-F238E27FC236}">
                <a16:creationId xmlns:a16="http://schemas.microsoft.com/office/drawing/2014/main" id="{62BCAB21-36A0-43E5-B6B7-8518DEF06E94}"/>
              </a:ext>
            </a:extLst>
          </p:cNvPr>
          <p:cNvSpPr txBox="1">
            <a:spLocks/>
          </p:cNvSpPr>
          <p:nvPr/>
        </p:nvSpPr>
        <p:spPr>
          <a:xfrm>
            <a:off x="621781" y="3201229"/>
            <a:ext cx="8111200" cy="30419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2900">
                <a:latin typeface="Bitter Black" pitchFamily="2" charset="0"/>
              </a:rPr>
              <a:t>1.  Ohjaajana toimiminen</a:t>
            </a:r>
            <a:br>
              <a:rPr lang="fi-FI" sz="2900">
                <a:latin typeface="Bitter Black" pitchFamily="2" charset="0"/>
              </a:rPr>
            </a:br>
            <a:endParaRPr lang="fi-FI" sz="2900">
              <a:latin typeface="Bitter Black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i-FI" sz="2400" b="1">
                <a:solidFill>
                  <a:srgbClr val="D91B57"/>
                </a:solidFill>
                <a:latin typeface="Bitter Black" pitchFamily="2" charset="0"/>
                <a:cs typeface="Calibri"/>
              </a:rPr>
              <a:t>Tämän osion jälkeen osallistujalla on valmiudet </a:t>
            </a:r>
            <a:endParaRPr lang="fi-FI" sz="2400">
              <a:solidFill>
                <a:srgbClr val="D91B57"/>
              </a:solidFill>
              <a:latin typeface="Bitter Black" pitchFamily="2" charset="0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cs typeface="Calibri"/>
              </a:rPr>
              <a:t>Suunnitella, toteuttaa ja arvioida lasten ja nuorten toimintaa.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ＭＳ Ｐゴシック"/>
                <a:cs typeface="+mn-lt"/>
              </a:rPr>
              <a:t>Huomioida ryhmäläisten osallisuus ja luovuus osana toimintaa.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ＭＳ Ｐゴシック"/>
                <a:cs typeface="+mn-lt"/>
              </a:rPr>
              <a:t>Toiminnasta tiedottamiseen, viestintään ja vuorovaikutukseen.</a:t>
            </a:r>
            <a:endParaRPr lang="en-US" sz="2000">
              <a:ea typeface="+mn-lt"/>
              <a:cs typeface="+mn-lt"/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A7CCF2A2-5ECB-45BC-8B8F-1819921E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4" y="2908037"/>
            <a:ext cx="1419010" cy="24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3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9">
            <a:extLst>
              <a:ext uri="{FF2B5EF4-FFF2-40B4-BE49-F238E27FC236}">
                <a16:creationId xmlns:a16="http://schemas.microsoft.com/office/drawing/2014/main" id="{45A44B77-53FB-4012-812A-5F445BB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81" y="294001"/>
            <a:ext cx="10946363" cy="1233720"/>
          </a:xfrm>
        </p:spPr>
        <p:txBody>
          <a:bodyPr/>
          <a:lstStyle/>
          <a:p>
            <a:r>
              <a:rPr lang="fi-FI"/>
              <a:t>Koulutuksen suorittaminen</a:t>
            </a:r>
          </a:p>
        </p:txBody>
      </p:sp>
      <p:sp>
        <p:nvSpPr>
          <p:cNvPr id="15" name="Tekstin paikkamerkki 15">
            <a:extLst>
              <a:ext uri="{FF2B5EF4-FFF2-40B4-BE49-F238E27FC236}">
                <a16:creationId xmlns:a16="http://schemas.microsoft.com/office/drawing/2014/main" id="{62BCAB21-36A0-43E5-B6B7-8518DEF06E94}"/>
              </a:ext>
            </a:extLst>
          </p:cNvPr>
          <p:cNvSpPr txBox="1">
            <a:spLocks/>
          </p:cNvSpPr>
          <p:nvPr/>
        </p:nvSpPr>
        <p:spPr>
          <a:xfrm>
            <a:off x="2944568" y="1908042"/>
            <a:ext cx="8111200" cy="36151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2900">
                <a:latin typeface="Bitter Black" pitchFamily="2" charset="0"/>
              </a:rPr>
              <a:t>2.  Ohjaaja kasvattajana</a:t>
            </a:r>
            <a:br>
              <a:rPr lang="fi-FI" sz="2900">
                <a:latin typeface="Bitter Black" pitchFamily="2" charset="0"/>
              </a:rPr>
            </a:br>
            <a:endParaRPr lang="fi-FI" sz="2900">
              <a:latin typeface="Bitter Black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i-FI" sz="2400" b="1">
                <a:solidFill>
                  <a:srgbClr val="D91B57"/>
                </a:solidFill>
                <a:latin typeface="Bitter Black" pitchFamily="2" charset="0"/>
                <a:ea typeface="+mn-lt"/>
                <a:cs typeface="+mn-lt"/>
              </a:rPr>
              <a:t>Tämän osion jälkeen osallistujalla on valmiudet</a:t>
            </a:r>
            <a:r>
              <a:rPr lang="fi-FI" sz="2400" b="1">
                <a:ea typeface="+mn-lt"/>
                <a:cs typeface="+mn-lt"/>
              </a:rPr>
              <a:t> </a:t>
            </a:r>
            <a:endParaRPr lang="fi-FI" sz="24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+mn-lt"/>
                <a:cs typeface="+mn-lt"/>
              </a:rPr>
              <a:t>Toimia vastuullisena ryhmän ohjaajana.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+mn-lt"/>
                <a:cs typeface="+mn-lt"/>
              </a:rPr>
              <a:t>Toimia yhdenvertaisuutta ja yhteisöllisyyttä edistävänä ohjaajana.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+mn-lt"/>
                <a:cs typeface="+mn-lt"/>
              </a:rPr>
              <a:t>Ohjata erilaisia lasten ja nuorten ryhmiä.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+mn-lt"/>
                <a:cs typeface="+mn-lt"/>
              </a:rPr>
              <a:t>Käsitellä ja ratkaista ongelmatilanteita.</a:t>
            </a:r>
            <a:endParaRPr lang="en-US" sz="2000">
              <a:ea typeface="+mn-lt"/>
              <a:cs typeface="+mn-lt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4A3D007-55C7-41A3-9AB7-75EF698D8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1" y="3063419"/>
            <a:ext cx="1778885" cy="33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9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9">
            <a:extLst>
              <a:ext uri="{FF2B5EF4-FFF2-40B4-BE49-F238E27FC236}">
                <a16:creationId xmlns:a16="http://schemas.microsoft.com/office/drawing/2014/main" id="{45A44B77-53FB-4012-812A-5F445BB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81" y="294001"/>
            <a:ext cx="10946363" cy="1233720"/>
          </a:xfrm>
        </p:spPr>
        <p:txBody>
          <a:bodyPr/>
          <a:lstStyle/>
          <a:p>
            <a:r>
              <a:rPr lang="fi-FI"/>
              <a:t>Koulutuksen suorittaminen</a:t>
            </a:r>
          </a:p>
        </p:txBody>
      </p:sp>
      <p:sp>
        <p:nvSpPr>
          <p:cNvPr id="15" name="Tekstin paikkamerkki 15">
            <a:extLst>
              <a:ext uri="{FF2B5EF4-FFF2-40B4-BE49-F238E27FC236}">
                <a16:creationId xmlns:a16="http://schemas.microsoft.com/office/drawing/2014/main" id="{62BCAB21-36A0-43E5-B6B7-8518DEF06E94}"/>
              </a:ext>
            </a:extLst>
          </p:cNvPr>
          <p:cNvSpPr txBox="1">
            <a:spLocks/>
          </p:cNvSpPr>
          <p:nvPr/>
        </p:nvSpPr>
        <p:spPr>
          <a:xfrm>
            <a:off x="789947" y="1527722"/>
            <a:ext cx="7450163" cy="36118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2900">
                <a:latin typeface="Bitter Black" pitchFamily="2" charset="0"/>
              </a:rPr>
              <a:t>3.  Ohjaajana Nuorisoseurassa</a:t>
            </a:r>
            <a:br>
              <a:rPr lang="fi-FI" sz="2900">
                <a:latin typeface="Bitter Black" pitchFamily="2" charset="0"/>
              </a:rPr>
            </a:br>
            <a:endParaRPr lang="fi-FI" sz="2900">
              <a:latin typeface="Bitter Black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i-FI" sz="2400" b="1">
                <a:solidFill>
                  <a:srgbClr val="D91B57"/>
                </a:solidFill>
                <a:latin typeface="Bitter Black" pitchFamily="2" charset="0"/>
                <a:ea typeface="+mn-lt"/>
                <a:cs typeface="+mn-lt"/>
              </a:rPr>
              <a:t>Tämän osion jälkeen osallistujalla on valmiudet </a:t>
            </a:r>
            <a:endParaRPr lang="fi-FI" sz="2400">
              <a:solidFill>
                <a:srgbClr val="D91B57"/>
              </a:solidFill>
              <a:latin typeface="Bitter Black" pitchFamily="2" charset="0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+mn-lt"/>
                <a:cs typeface="+mn-lt"/>
              </a:rPr>
              <a:t>Toimia aktiivisena nuorisoseuralaisena ja tuntea yhdistystoiminnan perusteet.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+mn-lt"/>
                <a:cs typeface="+mn-lt"/>
              </a:rPr>
              <a:t>Toteuttaa toimintaa kasvatusnäkemyksen ja nuorisoseura-arvojen pohjalta.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sz="2000">
                <a:ea typeface="+mn-lt"/>
                <a:cs typeface="+mn-lt"/>
              </a:rPr>
              <a:t>Viestiä toiminasta vastuullisesti.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D02ECB8-E93F-4908-930A-396CEA239E79}"/>
              </a:ext>
            </a:extLst>
          </p:cNvPr>
          <p:cNvSpPr txBox="1"/>
          <p:nvPr/>
        </p:nvSpPr>
        <p:spPr>
          <a:xfrm>
            <a:off x="8240110" y="2129401"/>
            <a:ext cx="3359565" cy="3200876"/>
          </a:xfrm>
          <a:prstGeom prst="rect">
            <a:avLst/>
          </a:prstGeom>
          <a:noFill/>
          <a:ln>
            <a:solidFill>
              <a:srgbClr val="0077A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00" b="1">
                <a:latin typeface="Bitter Black" pitchFamily="2" charset="0"/>
                <a:ea typeface="Roboto" panose="02000000000000000000" pitchFamily="2" charset="0"/>
                <a:cs typeface="+mn-lt"/>
              </a:rPr>
              <a:t>Lisäksi koulutuksen tavoitteena on antaa ohjaajalle valmiudet kehittymiseen </a:t>
            </a:r>
            <a:endParaRPr lang="en-US" sz="1600">
              <a:latin typeface="Bitter Black" pitchFamily="2" charset="0"/>
              <a:ea typeface="Roboto" panose="02000000000000000000" pitchFamily="2" charset="0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400">
              <a:latin typeface="Roboto" panose="02000000000000000000" pitchFamily="2" charset="0"/>
              <a:ea typeface="Roboto" panose="02000000000000000000" pitchFamily="2" charset="0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Hankkimaan aktiivisesti tietoa ja päivittää omaa osaamistaan.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Toimimaan erilaisissa verkostoissa ja tekemään yhteistyötä muiden kanssa.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Hankkimaan aktiivisesti tietoa ja päivittää omaa osaamistaan.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Edistää luovaa ja kulttuurista toimintaa paikallisesti ja alueellisesti.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3F7B4AF-DD92-432D-8459-88DB74893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98" y="4331810"/>
            <a:ext cx="1057527" cy="19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5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C2ACD-4BFD-4A40-B42B-D7E677B3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Omat tavoitteet ja esittäytyminen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37ED0F-057E-4398-AC16-4ACA10FD93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" y="1528287"/>
            <a:ext cx="10947400" cy="4316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>
              <a:latin typeface="Roboto"/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>
                <a:latin typeface="Roboto"/>
                <a:ea typeface="+mn-lt"/>
                <a:cs typeface="+mn-lt"/>
              </a:rPr>
              <a:t>Esittäytymiskierros </a:t>
            </a:r>
            <a:endParaRPr lang="fi-FI"/>
          </a:p>
          <a:p>
            <a:pPr lvl="1"/>
            <a:r>
              <a:rPr lang="fi-FI">
                <a:latin typeface="Roboto"/>
                <a:ea typeface="+mn-lt"/>
                <a:cs typeface="+mn-lt"/>
              </a:rPr>
              <a:t>Minä ohjaajana -kuvakollaasi</a:t>
            </a:r>
          </a:p>
          <a:p>
            <a:pPr marL="457200" lvl="1" indent="0">
              <a:buNone/>
            </a:pP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>
                <a:latin typeface="Roboto"/>
                <a:ea typeface="+mn-lt"/>
                <a:cs typeface="+mn-lt"/>
              </a:rPr>
              <a:t>Tavoitteet ja odotukset koulutukselle</a:t>
            </a:r>
            <a:endParaRPr lang="fi-FI">
              <a:latin typeface="Roboto"/>
              <a:ea typeface="ＭＳ Ｐゴシック"/>
              <a:cs typeface="+mn-lt"/>
            </a:endParaRP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>
                <a:latin typeface="Roboto"/>
                <a:ea typeface="Roboto"/>
                <a:cs typeface="Calibri"/>
              </a:rPr>
              <a:t>Mitä mielenkiintoista löysit nuorisoseurojen kotisivuilta?</a:t>
            </a:r>
            <a:endParaRPr lang="fi-FI">
              <a:cs typeface="Calibri"/>
            </a:endParaRP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endParaRPr lang="fi-FI">
              <a:cs typeface="Roboto" panose="02000000000000000000" pitchFamily="2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947D243-2C02-4290-9749-784F713BA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68" y="1384513"/>
            <a:ext cx="2375921" cy="32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4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Äiti suutelemassa tyttövauvaa">
            <a:extLst>
              <a:ext uri="{FF2B5EF4-FFF2-40B4-BE49-F238E27FC236}">
                <a16:creationId xmlns:a16="http://schemas.microsoft.com/office/drawing/2014/main" id="{6DB5D842-1039-B4F3-6AB7-26F970A4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70" y="3105"/>
            <a:ext cx="2978598" cy="1985538"/>
          </a:xfrm>
          <a:prstGeom prst="rect">
            <a:avLst/>
          </a:prstGeom>
        </p:spPr>
      </p:pic>
      <p:pic>
        <p:nvPicPr>
          <p:cNvPr id="5" name="Kuva 5" descr="Punainen raidallinen Umbrellas">
            <a:extLst>
              <a:ext uri="{FF2B5EF4-FFF2-40B4-BE49-F238E27FC236}">
                <a16:creationId xmlns:a16="http://schemas.microsoft.com/office/drawing/2014/main" id="{4F9B006C-458D-CEE6-89E6-B8257967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761" y="29609"/>
            <a:ext cx="3528391" cy="2345634"/>
          </a:xfrm>
          <a:prstGeom prst="rect">
            <a:avLst/>
          </a:prstGeom>
        </p:spPr>
      </p:pic>
      <p:pic>
        <p:nvPicPr>
          <p:cNvPr id="6" name="Kuva 6" descr="Henkilö seuraa tyhjää puhelinta">
            <a:extLst>
              <a:ext uri="{FF2B5EF4-FFF2-40B4-BE49-F238E27FC236}">
                <a16:creationId xmlns:a16="http://schemas.microsoft.com/office/drawing/2014/main" id="{338240A2-A08C-0FDC-6261-D010F76E2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811" y="5144288"/>
            <a:ext cx="3404590" cy="2270856"/>
          </a:xfrm>
          <a:prstGeom prst="rect">
            <a:avLst/>
          </a:prstGeom>
        </p:spPr>
      </p:pic>
      <p:pic>
        <p:nvPicPr>
          <p:cNvPr id="7" name="Kuva 7" descr="Lapsia naamiaisasuissa">
            <a:extLst>
              <a:ext uri="{FF2B5EF4-FFF2-40B4-BE49-F238E27FC236}">
                <a16:creationId xmlns:a16="http://schemas.microsoft.com/office/drawing/2014/main" id="{CA7BE7A0-48C6-AB6A-974C-8D37F9C15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089" y="1915548"/>
            <a:ext cx="3764945" cy="2509963"/>
          </a:xfrm>
          <a:prstGeom prst="rect">
            <a:avLst/>
          </a:prstGeom>
        </p:spPr>
      </p:pic>
      <p:pic>
        <p:nvPicPr>
          <p:cNvPr id="8" name="Kuva 8" descr="Iloinen nainen sateessa">
            <a:extLst>
              <a:ext uri="{FF2B5EF4-FFF2-40B4-BE49-F238E27FC236}">
                <a16:creationId xmlns:a16="http://schemas.microsoft.com/office/drawing/2014/main" id="{977CCE37-2A6B-2D70-D8C0-BBF69A0B4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711" y="1860485"/>
            <a:ext cx="2743199" cy="1828353"/>
          </a:xfrm>
          <a:prstGeom prst="rect">
            <a:avLst/>
          </a:prstGeom>
        </p:spPr>
      </p:pic>
      <p:pic>
        <p:nvPicPr>
          <p:cNvPr id="9" name="Kuva 9" descr="Opiskelijaryhmä työskentelemässä kirjastossa">
            <a:extLst>
              <a:ext uri="{FF2B5EF4-FFF2-40B4-BE49-F238E27FC236}">
                <a16:creationId xmlns:a16="http://schemas.microsoft.com/office/drawing/2014/main" id="{FEC2A39D-180C-F871-61D1-39451DBBE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87" y="-14120"/>
            <a:ext cx="3062634" cy="2041258"/>
          </a:xfrm>
          <a:prstGeom prst="rect">
            <a:avLst/>
          </a:prstGeom>
        </p:spPr>
      </p:pic>
      <p:pic>
        <p:nvPicPr>
          <p:cNvPr id="10" name="Kuva 10" descr="Ihmisten juominen">
            <a:extLst>
              <a:ext uri="{FF2B5EF4-FFF2-40B4-BE49-F238E27FC236}">
                <a16:creationId xmlns:a16="http://schemas.microsoft.com/office/drawing/2014/main" id="{942E7D6A-EA93-454F-F843-693F4B11E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8995" y="4335186"/>
            <a:ext cx="4086250" cy="2724166"/>
          </a:xfrm>
          <a:prstGeom prst="rect">
            <a:avLst/>
          </a:prstGeom>
        </p:spPr>
      </p:pic>
      <p:pic>
        <p:nvPicPr>
          <p:cNvPr id="11" name="Kuva 11" descr="Harmaa paperi veneet ja yksi oranssi vene">
            <a:extLst>
              <a:ext uri="{FF2B5EF4-FFF2-40B4-BE49-F238E27FC236}">
                <a16:creationId xmlns:a16="http://schemas.microsoft.com/office/drawing/2014/main" id="{B6E1E95C-551F-D985-5361-2A2744C7F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8488" y="3565492"/>
            <a:ext cx="2743199" cy="1646054"/>
          </a:xfrm>
          <a:prstGeom prst="rect">
            <a:avLst/>
          </a:prstGeom>
        </p:spPr>
      </p:pic>
      <p:pic>
        <p:nvPicPr>
          <p:cNvPr id="12" name="Kuva 12" descr="Nainen hölkkäämässä autiolla tiellä">
            <a:extLst>
              <a:ext uri="{FF2B5EF4-FFF2-40B4-BE49-F238E27FC236}">
                <a16:creationId xmlns:a16="http://schemas.microsoft.com/office/drawing/2014/main" id="{DC72874A-13D2-7C00-22AF-47D014497B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0795" y="5271195"/>
            <a:ext cx="2682765" cy="1790954"/>
          </a:xfrm>
          <a:prstGeom prst="rect">
            <a:avLst/>
          </a:prstGeom>
        </p:spPr>
      </p:pic>
      <p:pic>
        <p:nvPicPr>
          <p:cNvPr id="13" name="Kuva 13" descr="Kaksi kättä sitomassa köyden nauhaa">
            <a:extLst>
              <a:ext uri="{FF2B5EF4-FFF2-40B4-BE49-F238E27FC236}">
                <a16:creationId xmlns:a16="http://schemas.microsoft.com/office/drawing/2014/main" id="{59D611C0-71D8-A330-5E14-F8EA800E6B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5308" y="1931396"/>
            <a:ext cx="3405403" cy="2270269"/>
          </a:xfrm>
          <a:prstGeom prst="rect">
            <a:avLst/>
          </a:prstGeom>
        </p:spPr>
      </p:pic>
      <p:pic>
        <p:nvPicPr>
          <p:cNvPr id="14" name="Kuva 14" descr="Värikäs popsicles yläosa">
            <a:extLst>
              <a:ext uri="{FF2B5EF4-FFF2-40B4-BE49-F238E27FC236}">
                <a16:creationId xmlns:a16="http://schemas.microsoft.com/office/drawing/2014/main" id="{B0D5B70C-065E-1906-B46D-B56BFE3D8D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3484" y="1825223"/>
            <a:ext cx="2633870" cy="1769166"/>
          </a:xfrm>
          <a:prstGeom prst="rect">
            <a:avLst/>
          </a:prstGeom>
        </p:spPr>
      </p:pic>
      <p:pic>
        <p:nvPicPr>
          <p:cNvPr id="16" name="Kuva 16" descr="Sydämenmuotoiset evästeet lautasella">
            <a:extLst>
              <a:ext uri="{FF2B5EF4-FFF2-40B4-BE49-F238E27FC236}">
                <a16:creationId xmlns:a16="http://schemas.microsoft.com/office/drawing/2014/main" id="{43B26498-B25D-BFCD-AF35-B84D1A49AD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8996" y="-20238"/>
            <a:ext cx="2952793" cy="1968142"/>
          </a:xfrm>
          <a:prstGeom prst="rect">
            <a:avLst/>
          </a:prstGeom>
        </p:spPr>
      </p:pic>
      <p:pic>
        <p:nvPicPr>
          <p:cNvPr id="17" name="Kuva 17" descr="Palomies neuvottelussa">
            <a:extLst>
              <a:ext uri="{FF2B5EF4-FFF2-40B4-BE49-F238E27FC236}">
                <a16:creationId xmlns:a16="http://schemas.microsoft.com/office/drawing/2014/main" id="{3A83D712-B72A-35E0-D184-09B3AA5C08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5249" y="5144288"/>
            <a:ext cx="3203119" cy="2140922"/>
          </a:xfrm>
          <a:prstGeom prst="rect">
            <a:avLst/>
          </a:prstGeom>
        </p:spPr>
      </p:pic>
      <p:pic>
        <p:nvPicPr>
          <p:cNvPr id="3" name="Kuva 3" descr="Henkilö, jossa on varattu katu">
            <a:extLst>
              <a:ext uri="{FF2B5EF4-FFF2-40B4-BE49-F238E27FC236}">
                <a16:creationId xmlns:a16="http://schemas.microsoft.com/office/drawing/2014/main" id="{46543125-FBE4-1F98-C038-DEB1B7B580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17111" y="3369031"/>
            <a:ext cx="2633870" cy="2038976"/>
          </a:xfrm>
          <a:prstGeom prst="rect">
            <a:avLst/>
          </a:prstGeom>
        </p:spPr>
      </p:pic>
      <p:pic>
        <p:nvPicPr>
          <p:cNvPr id="4" name="Kuva 4" descr="Mies kastelu kasvit">
            <a:extLst>
              <a:ext uri="{FF2B5EF4-FFF2-40B4-BE49-F238E27FC236}">
                <a16:creationId xmlns:a16="http://schemas.microsoft.com/office/drawing/2014/main" id="{6C18CE29-2E62-D55E-ED02-2120EB9042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4681" y="3658293"/>
            <a:ext cx="2743199" cy="1830619"/>
          </a:xfrm>
          <a:prstGeom prst="rect">
            <a:avLst/>
          </a:prstGeom>
        </p:spPr>
      </p:pic>
      <p:pic>
        <p:nvPicPr>
          <p:cNvPr id="15" name="Kuva 15" descr="Haukka laskeutumassa">
            <a:extLst>
              <a:ext uri="{FF2B5EF4-FFF2-40B4-BE49-F238E27FC236}">
                <a16:creationId xmlns:a16="http://schemas.microsoft.com/office/drawing/2014/main" id="{0CBF7B86-1D01-FA35-420F-1456171064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55447" y="4087244"/>
            <a:ext cx="2057400" cy="13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14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7F88BE-C42E-093A-18F7-924C3B70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Bitter Black"/>
              </a:rPr>
              <a:t>Omat vahvuudet ohjaajana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6E562A-ABED-88E8-5498-73870B0CBB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" y="1528287"/>
            <a:ext cx="8803468" cy="40862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Roboto"/>
                <a:ea typeface="Roboto"/>
                <a:cs typeface="Roboto"/>
              </a:rPr>
              <a:t>Omat vahvuudet ohjaajana</a:t>
            </a:r>
          </a:p>
          <a:p>
            <a:pPr marL="514350" lvl="1" indent="-285750"/>
            <a:r>
              <a:rPr lang="fi-FI" dirty="0">
                <a:solidFill>
                  <a:srgbClr val="0077A9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https://www.menti.com</a:t>
            </a:r>
          </a:p>
          <a:p>
            <a:pPr marL="514350" lvl="1" indent="-285750"/>
            <a:r>
              <a:rPr lang="fi-FI" sz="1600" b="1" dirty="0">
                <a:latin typeface="Roboto"/>
                <a:ea typeface="Roboto"/>
                <a:cs typeface="Roboto"/>
              </a:rPr>
              <a:t>45191953</a:t>
            </a:r>
          </a:p>
          <a:p>
            <a:pPr marL="685800" lvl="1"/>
            <a:endParaRPr lang="fi-FI">
              <a:cs typeface="Roboto"/>
            </a:endParaRPr>
          </a:p>
          <a:p>
            <a:pPr marL="685800" algn="r"/>
            <a:r>
              <a:rPr lang="fi-FI" dirty="0">
                <a:latin typeface="Roboto"/>
                <a:ea typeface="Roboto"/>
                <a:cs typeface="Roboto"/>
              </a:rPr>
              <a:t>Miten huolehdit omasta hyvinvoinnista ja jaksamisestasi ohjaajana?</a:t>
            </a:r>
          </a:p>
          <a:p>
            <a:pPr marL="0" indent="0">
              <a:buNone/>
            </a:pPr>
            <a:endParaRPr lang="fi-FI">
              <a:cs typeface="Roboto"/>
            </a:endParaRPr>
          </a:p>
        </p:txBody>
      </p:sp>
      <p:pic>
        <p:nvPicPr>
          <p:cNvPr id="5" name="Kuva 4" descr="Kuva, joka sisältää kohteen piirros, animaatio, clipart, Ihmisen kasvot&#10;&#10;Kuvaus luotu automaattisesti">
            <a:extLst>
              <a:ext uri="{FF2B5EF4-FFF2-40B4-BE49-F238E27FC236}">
                <a16:creationId xmlns:a16="http://schemas.microsoft.com/office/drawing/2014/main" id="{0AAA0B51-A2FE-3AF2-D2A9-52F1B0AD6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7" y="3127995"/>
            <a:ext cx="1468919" cy="27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2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4FC4E177-A2F7-44A7-9A0C-E6B60C50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Millainen on hyvä ohjaaja?</a:t>
            </a:r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85FA88FA-8845-459C-9E2C-2D3B8E3BCA0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77" y="1385887"/>
            <a:ext cx="3064668" cy="4086225"/>
          </a:xfr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06C0308-A1C5-4593-BFBF-4FE4BC643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6" b="13816"/>
          <a:stretch/>
        </p:blipFill>
        <p:spPr>
          <a:xfrm>
            <a:off x="1330183" y="1381126"/>
            <a:ext cx="2946187" cy="395089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5DAFC0E-7DC0-443A-8718-14420BA79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80" y="1381126"/>
            <a:ext cx="1388687" cy="51240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67A47ED-42D6-4E6B-BBD4-AED9DA7931F5}"/>
              </a:ext>
            </a:extLst>
          </p:cNvPr>
          <p:cNvSpPr txBox="1"/>
          <p:nvPr/>
        </p:nvSpPr>
        <p:spPr>
          <a:xfrm>
            <a:off x="1327968" y="6069746"/>
            <a:ext cx="303454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dirty="0">
                <a:solidFill>
                  <a:srgbClr val="0077A9"/>
                </a:solidFill>
                <a:latin typeface="Bitter Black"/>
                <a:ea typeface="Roboto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Padlet-piirtoalusta</a:t>
            </a:r>
          </a:p>
        </p:txBody>
      </p:sp>
    </p:spTree>
    <p:extLst>
      <p:ext uri="{BB962C8B-B14F-4D97-AF65-F5344CB8AC3E}">
        <p14:creationId xmlns:p14="http://schemas.microsoft.com/office/powerpoint/2010/main" val="868210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0a3cb3-3846-4ca6-892b-eeab74da353e">
      <Terms xmlns="http://schemas.microsoft.com/office/infopath/2007/PartnerControls"/>
    </lcf76f155ced4ddcb4097134ff3c332f>
    <TaxCatchAll xmlns="84da353b-d121-45ce-8403-c3acf9ae122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5E3E82AAEB11C4BA5A8F6B5F71F4EB2" ma:contentTypeVersion="20" ma:contentTypeDescription="Luo uusi asiakirja." ma:contentTypeScope="" ma:versionID="24cba974d0e4a571d70a588906b3f2b1">
  <xsd:schema xmlns:xsd="http://www.w3.org/2001/XMLSchema" xmlns:xs="http://www.w3.org/2001/XMLSchema" xmlns:p="http://schemas.microsoft.com/office/2006/metadata/properties" xmlns:ns2="84da353b-d121-45ce-8403-c3acf9ae1225" xmlns:ns3="d60a3cb3-3846-4ca6-892b-eeab74da353e" targetNamespace="http://schemas.microsoft.com/office/2006/metadata/properties" ma:root="true" ma:fieldsID="188eda3c6c114abf111f8428f0dee8cc" ns2:_="" ns3:_="">
    <xsd:import namespace="84da353b-d121-45ce-8403-c3acf9ae1225"/>
    <xsd:import namespace="d60a3cb3-3846-4ca6-892b-eeab74da353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da353b-d121-45ce-8403-c3acf9ae122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Käyttäjä jakanut viimeksi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Jaettu viimeksi ajankohtana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847bc89d-e02b-44a5-8916-81db057577f7}" ma:internalName="TaxCatchAll" ma:showField="CatchAllData" ma:web="84da353b-d121-45ce-8403-c3acf9ae12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a3cb3-3846-4ca6-892b-eeab74da3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Kuvien tunnisteet" ma:readOnly="false" ma:fieldId="{5cf76f15-5ced-4ddc-b409-7134ff3c332f}" ma:taxonomyMulti="true" ma:sspId="8f416f2a-f1bb-4d1c-8932-a673263f23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E344A8-9671-4118-AF6B-5CC91027DF08}">
  <ds:schemaRefs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d60a3cb3-3846-4ca6-892b-eeab74da353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84da353b-d121-45ce-8403-c3acf9ae122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10E7199-616E-43D4-A4E0-84D2538CCF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393854-EEB0-4DFF-AEAA-EF858D10390C}">
  <ds:schemaRefs>
    <ds:schemaRef ds:uri="84da353b-d121-45ce-8403-c3acf9ae1225"/>
    <ds:schemaRef ds:uri="d60a3cb3-3846-4ca6-892b-eeab74da35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1290</Words>
  <Application>Microsoft Office PowerPoint</Application>
  <PresentationFormat>Laajakuva</PresentationFormat>
  <Paragraphs>226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6" baseType="lpstr">
      <vt:lpstr>Wingdings</vt:lpstr>
      <vt:lpstr>Roboto</vt:lpstr>
      <vt:lpstr>Roboto Light</vt:lpstr>
      <vt:lpstr>Calibri</vt:lpstr>
      <vt:lpstr>Arial</vt:lpstr>
      <vt:lpstr>Courier New</vt:lpstr>
      <vt:lpstr>Bitter Black</vt:lpstr>
      <vt:lpstr>Times</vt:lpstr>
      <vt:lpstr>ＭＳ Ｐゴシック</vt:lpstr>
      <vt:lpstr>Office-teema</vt:lpstr>
      <vt:lpstr>Knoppi Pro</vt:lpstr>
      <vt:lpstr>PowerPoint-esitys</vt:lpstr>
      <vt:lpstr>Koulutuksen suorittaminen</vt:lpstr>
      <vt:lpstr>Koulutuksen suorittaminen</vt:lpstr>
      <vt:lpstr>Koulutuksen suorittaminen</vt:lpstr>
      <vt:lpstr>Omat tavoitteet ja esittäytyminen</vt:lpstr>
      <vt:lpstr>PowerPoint-esitys</vt:lpstr>
      <vt:lpstr>Omat vahvuudet ohjaajana</vt:lpstr>
      <vt:lpstr>Millainen on hyvä ohjaaja?</vt:lpstr>
      <vt:lpstr>Toiminnan suunnittelu</vt:lpstr>
      <vt:lpstr>Tehtävä</vt:lpstr>
      <vt:lpstr>Kokoontumiskerta</vt:lpstr>
      <vt:lpstr>Kokoontumiskerran perusrunko</vt:lpstr>
      <vt:lpstr>PowerPoint-esitys</vt:lpstr>
      <vt:lpstr>Toiminnan arviointi</vt:lpstr>
      <vt:lpstr>Ryhmäkeskustelu</vt:lpstr>
      <vt:lpstr>Ennen toiminnan alkamista</vt:lpstr>
      <vt:lpstr>Toimintakauden aikana</vt:lpstr>
      <vt:lpstr>Toimintakauden jälkeen</vt:lpstr>
      <vt:lpstr>Laatu harrastustoiminnassa</vt:lpstr>
      <vt:lpstr>Hyvän kasvattajan ja ohjaajan ominaisuuksia</vt:lpstr>
      <vt:lpstr>Hyvän kasvattajan ja ohjaajan ominaisuuksia</vt:lpstr>
      <vt:lpstr>Hyvän kasvattajan ja ohjaajan ominaisuuksia</vt:lpstr>
      <vt:lpstr>PowerPoint-esitys</vt:lpstr>
      <vt:lpstr>Välitehtävä: PALVELUPOLKU</vt:lpstr>
      <vt:lpstr>Kiitokset!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Suomen Nuorisoseurat – Powerpoint-pohja</dc:title>
  <dc:creator>Suomen Nuorisoseurat</dc:creator>
  <cp:lastModifiedBy>Minna Pasi</cp:lastModifiedBy>
  <cp:revision>53</cp:revision>
  <dcterms:created xsi:type="dcterms:W3CDTF">2022-03-18T07:09:59Z</dcterms:created>
  <dcterms:modified xsi:type="dcterms:W3CDTF">2024-10-10T12:05:46Z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0x01010055E3E82AAEB11C4BA5A8F6B5F71F4EB2</vt:lpwstr>
  </property>
  <property fmtid="{D5CDD505-2E9C-101B-9397-08002B2CF9AE}" pid="3" name="MediaServiceImageTags">
    <vt:lpwstr/>
  </property>
</Properties>
</file>