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67" r:id="rId18"/>
    <p:sldId id="273" r:id="rId19"/>
    <p:sldId id="274" r:id="rId20"/>
    <p:sldId id="275" r:id="rId21"/>
    <p:sldId id="276" r:id="rId22"/>
    <p:sldId id="278" r:id="rId23"/>
    <p:sldId id="277" r:id="rId24"/>
    <p:sldId id="279" r:id="rId2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0FB343-ADA3-4C45-8797-1B6EEB13A9BC}" v="46" dt="2021-10-25T12:10:19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tti Pimiä" userId="e7a37fed-fb2f-46f9-a09d-89535f9f5b5a" providerId="ADAL" clId="{160FB343-ADA3-4C45-8797-1B6EEB13A9BC}"/>
    <pc:docChg chg="modSld">
      <pc:chgData name="Pentti Pimiä" userId="e7a37fed-fb2f-46f9-a09d-89535f9f5b5a" providerId="ADAL" clId="{160FB343-ADA3-4C45-8797-1B6EEB13A9BC}" dt="2021-10-25T12:10:19.912" v="45"/>
      <pc:docMkLst>
        <pc:docMk/>
      </pc:docMkLst>
      <pc:sldChg chg="modAnim">
        <pc:chgData name="Pentti Pimiä" userId="e7a37fed-fb2f-46f9-a09d-89535f9f5b5a" providerId="ADAL" clId="{160FB343-ADA3-4C45-8797-1B6EEB13A9BC}" dt="2021-10-25T10:09:22.957" v="6"/>
        <pc:sldMkLst>
          <pc:docMk/>
          <pc:sldMk cId="1665187429" sldId="262"/>
        </pc:sldMkLst>
      </pc:sldChg>
      <pc:sldChg chg="modAnim">
        <pc:chgData name="Pentti Pimiä" userId="e7a37fed-fb2f-46f9-a09d-89535f9f5b5a" providerId="ADAL" clId="{160FB343-ADA3-4C45-8797-1B6EEB13A9BC}" dt="2021-10-25T10:09:35.877" v="11"/>
        <pc:sldMkLst>
          <pc:docMk/>
          <pc:sldMk cId="1751175005" sldId="263"/>
        </pc:sldMkLst>
      </pc:sldChg>
      <pc:sldChg chg="modAnim">
        <pc:chgData name="Pentti Pimiä" userId="e7a37fed-fb2f-46f9-a09d-89535f9f5b5a" providerId="ADAL" clId="{160FB343-ADA3-4C45-8797-1B6EEB13A9BC}" dt="2021-10-25T10:10:05.883" v="14"/>
        <pc:sldMkLst>
          <pc:docMk/>
          <pc:sldMk cId="2943523065" sldId="265"/>
        </pc:sldMkLst>
      </pc:sldChg>
      <pc:sldChg chg="modAnim">
        <pc:chgData name="Pentti Pimiä" userId="e7a37fed-fb2f-46f9-a09d-89535f9f5b5a" providerId="ADAL" clId="{160FB343-ADA3-4C45-8797-1B6EEB13A9BC}" dt="2021-10-25T10:10:21.208" v="16"/>
        <pc:sldMkLst>
          <pc:docMk/>
          <pc:sldMk cId="3992725520" sldId="266"/>
        </pc:sldMkLst>
      </pc:sldChg>
      <pc:sldChg chg="modAnim">
        <pc:chgData name="Pentti Pimiä" userId="e7a37fed-fb2f-46f9-a09d-89535f9f5b5a" providerId="ADAL" clId="{160FB343-ADA3-4C45-8797-1B6EEB13A9BC}" dt="2021-10-25T10:10:55.317" v="22"/>
        <pc:sldMkLst>
          <pc:docMk/>
          <pc:sldMk cId="546298432" sldId="270"/>
        </pc:sldMkLst>
      </pc:sldChg>
      <pc:sldChg chg="modAnim">
        <pc:chgData name="Pentti Pimiä" userId="e7a37fed-fb2f-46f9-a09d-89535f9f5b5a" providerId="ADAL" clId="{160FB343-ADA3-4C45-8797-1B6EEB13A9BC}" dt="2021-10-25T10:11:11.342" v="28"/>
        <pc:sldMkLst>
          <pc:docMk/>
          <pc:sldMk cId="2103679212" sldId="271"/>
        </pc:sldMkLst>
      </pc:sldChg>
      <pc:sldChg chg="modAnim">
        <pc:chgData name="Pentti Pimiä" userId="e7a37fed-fb2f-46f9-a09d-89535f9f5b5a" providerId="ADAL" clId="{160FB343-ADA3-4C45-8797-1B6EEB13A9BC}" dt="2021-10-25T10:12:03.312" v="36"/>
        <pc:sldMkLst>
          <pc:docMk/>
          <pc:sldMk cId="1756628842" sldId="277"/>
        </pc:sldMkLst>
      </pc:sldChg>
      <pc:sldChg chg="modAnim">
        <pc:chgData name="Pentti Pimiä" userId="e7a37fed-fb2f-46f9-a09d-89535f9f5b5a" providerId="ADAL" clId="{160FB343-ADA3-4C45-8797-1B6EEB13A9BC}" dt="2021-10-25T12:10:19.912" v="45"/>
        <pc:sldMkLst>
          <pc:docMk/>
          <pc:sldMk cId="3124433590" sldId="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8BFC30-BCEF-4B7E-A81D-EAFBB0D84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1BBFCCE-E714-440E-B232-3746A4C8B1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708150-DF91-4494-BBC3-FB0D97FA1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5CE3CF-8607-482A-9DAD-A84E624BB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D64B1E-E2D3-43C0-9A73-FF62772D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6547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FDC540-62A9-4F23-9F70-B48E213B8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3C79B0F-B06D-4387-B904-6C60821AF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970E1C-38D9-48A6-A83C-8E575636A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D8D28D-135A-4B0E-8880-4C529C2AA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908BEE-8288-4E19-A56B-F81B5CD7E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5561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3A50B01-1937-4DCE-8EE1-B296C43B00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954B4FD-0C14-44D0-A071-1C4BC8F9B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8E30E0-8869-47C8-A932-D23C721FA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38B831-5C7B-4D52-9842-3864D3B80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89DCAF-6CC1-46AB-BD8E-F19149156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6732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F22AD1-AD54-4DFC-9DF7-EDC5AA740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F02737-AD9F-4926-8A89-A84ACE74E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720F0C-CF63-45A5-A25F-D197A4E78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D2A513-76D7-4210-99F4-2F547AD7A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2C483A-D929-414D-91EC-546ECD3CD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04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6039BA-B912-4BD3-BD49-D960EBB3B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0821E7-56D6-4B68-A40C-E092390A4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C0A574-3483-4CFE-A8DE-D402DF1EA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E87575-69DA-4144-8DE6-55F2066D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EEB27B-0036-4F78-8005-7DAFFCBC2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43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4D3CD1-FD6D-47B4-9847-2FA85C04F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A08037-D082-4A1D-875A-530413FA71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C1168D3-0BD3-4B17-B7FD-6887ED3C0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0BCA75-B861-4930-87B4-86E450537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C3F928A-8018-4083-AA84-1E55F6320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52B26DA-5440-40D1-B9FC-C31DD772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50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854204-CC6E-4567-A2FE-06F68B738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6887A34-6715-44C9-9B99-00AF2EC1B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2B3FE84-2060-4220-BAE3-930C6B84A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3A574D3-8AFD-4C5C-B492-C3C8728272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F6EEAAE-31C0-436B-9F80-385EB48B6F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987F727-FE13-4FD3-A9E3-B16C8C5E5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25822EF-21D8-4E79-86CD-8EADCE5B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0BDDBFC-F610-4A7A-AF2D-FBB11EBB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7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247655-D864-464E-AE11-020205EEA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68C9E42-9965-4428-B37E-646FE7C86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34DD494-93B5-40E1-99C4-5F07A3705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D18BF38-8523-4593-BB94-FF9054054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9010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D7CF6C6-482D-4687-B548-8A321A38B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E65F299-EEFF-42AC-85EB-ABDCBE4F1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EB5B277-D80F-464E-BDD5-483F71448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741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F0FC8B-D3B1-4657-82E0-F99106951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618DD4-BCBB-4199-B810-3646E05C9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ADF7DDC-1105-482F-9CF4-A3E5E27ED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D9C3720-929C-4DE8-BB55-4A5BDD784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90100A-0963-4D21-9159-40C686DF1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A59BEDE-AF2D-45D4-8B9F-57D4714F7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8028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4C1991-9EEE-4C1D-895B-57281B21B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F98F0D2-CCD7-416D-A141-AB1E5115E4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AEFBE22-6737-4593-8AF6-5A93AD8F0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96BFE4D-F145-46B5-9C62-E54A5431E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EC1DCEF-8641-466C-9107-F269A5DB1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A117CF-732C-4D7D-8EF3-51288BF37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479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71905B5-3F95-4D0A-9742-F8458D844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8D377C8-36EA-4A91-A533-8D6AE5347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F43D6B-730B-4D7B-A392-69CFAE2E99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92454-F8EE-4B47-9097-A98234D76A1E}" type="datetimeFigureOut">
              <a:rPr lang="fi-FI" smtClean="0"/>
              <a:t>25.10.2021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A6984A-AD5E-4B20-8081-1C37207A3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EE2BB28-4165-4D64-BD15-291A9E66C6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A2220-E9B7-458E-92A3-7B69BC760B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7665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E40FA8-7178-40F3-BA60-049D07DB38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Passiivi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5636B8D-0AE6-4644-B8D5-98C9957760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Mikä se on?</a:t>
            </a:r>
          </a:p>
        </p:txBody>
      </p:sp>
    </p:spTree>
    <p:extLst>
      <p:ext uri="{BB962C8B-B14F-4D97-AF65-F5344CB8AC3E}">
        <p14:creationId xmlns:p14="http://schemas.microsoft.com/office/powerpoint/2010/main" val="508529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A41AED-176A-4AA6-959C-A08E8CD63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86, lause 10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6A934D-D1CE-460A-884F-D0E0AC93E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Haven’t they always been photographed </a:t>
            </a:r>
            <a:r>
              <a:rPr lang="en-US" u="sng" dirty="0"/>
              <a:t>by the paparazzi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 err="1"/>
              <a:t>Eivätkö</a:t>
            </a:r>
            <a:r>
              <a:rPr lang="en-US" dirty="0"/>
              <a:t> </a:t>
            </a:r>
            <a:r>
              <a:rPr lang="en-US" dirty="0" err="1"/>
              <a:t>paparazzit</a:t>
            </a:r>
            <a:r>
              <a:rPr lang="en-US" dirty="0"/>
              <a:t> ole </a:t>
            </a:r>
            <a:r>
              <a:rPr lang="en-US" dirty="0" err="1"/>
              <a:t>aina</a:t>
            </a:r>
            <a:r>
              <a:rPr lang="en-US" dirty="0"/>
              <a:t> </a:t>
            </a:r>
            <a:r>
              <a:rPr lang="en-US" dirty="0" err="1"/>
              <a:t>kuvanneet</a:t>
            </a:r>
            <a:r>
              <a:rPr lang="en-US" dirty="0"/>
              <a:t> </a:t>
            </a:r>
            <a:r>
              <a:rPr lang="en-US" dirty="0" err="1"/>
              <a:t>heitä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Eikö</a:t>
            </a:r>
            <a:r>
              <a:rPr lang="en-US" dirty="0"/>
              <a:t> </a:t>
            </a:r>
            <a:r>
              <a:rPr lang="en-US" dirty="0" err="1"/>
              <a:t>heitä</a:t>
            </a:r>
            <a:r>
              <a:rPr lang="en-US" dirty="0"/>
              <a:t> ole </a:t>
            </a:r>
            <a:r>
              <a:rPr lang="en-US" dirty="0" err="1"/>
              <a:t>aina</a:t>
            </a:r>
            <a:r>
              <a:rPr lang="en-US" dirty="0"/>
              <a:t> </a:t>
            </a:r>
            <a:r>
              <a:rPr lang="en-US" dirty="0" err="1"/>
              <a:t>kuvattu</a:t>
            </a:r>
            <a:r>
              <a:rPr lang="en-US" dirty="0"/>
              <a:t> “</a:t>
            </a:r>
            <a:r>
              <a:rPr lang="en-US" dirty="0" err="1"/>
              <a:t>paparazzien</a:t>
            </a:r>
            <a:r>
              <a:rPr lang="en-US" dirty="0"/>
              <a:t> </a:t>
            </a:r>
            <a:r>
              <a:rPr lang="en-US" dirty="0" err="1"/>
              <a:t>toimesta</a:t>
            </a:r>
            <a:r>
              <a:rPr lang="en-US" dirty="0"/>
              <a:t>”?</a:t>
            </a:r>
          </a:p>
          <a:p>
            <a:endParaRPr lang="fi-FI" dirty="0"/>
          </a:p>
          <a:p>
            <a:r>
              <a:rPr lang="fi-FI" dirty="0"/>
              <a:t>Lauseessa on passiivirakenne: </a:t>
            </a:r>
            <a:r>
              <a:rPr lang="fi-FI" i="1" dirty="0" err="1">
                <a:solidFill>
                  <a:srgbClr val="FF0000"/>
                </a:solidFill>
              </a:rPr>
              <a:t>Haven’t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dirty="0" err="1">
                <a:solidFill>
                  <a:srgbClr val="FF0000"/>
                </a:solidFill>
              </a:rPr>
              <a:t>been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dirty="0" err="1">
                <a:solidFill>
                  <a:srgbClr val="FF0000"/>
                </a:solidFill>
              </a:rPr>
              <a:t>photographed</a:t>
            </a:r>
            <a:r>
              <a:rPr lang="fi-FI" i="1" dirty="0"/>
              <a:t>.</a:t>
            </a:r>
          </a:p>
          <a:p>
            <a:pPr marL="0" indent="0">
              <a:buNone/>
            </a:pPr>
            <a:r>
              <a:rPr lang="fi-FI" dirty="0"/>
              <a:t>Tekijän voi mainita passiivirakenteen jälkeen samassa lauseessa lisäämällä perään tässä tapauksessa	”</a:t>
            </a:r>
            <a:r>
              <a:rPr lang="fi-FI" i="1" dirty="0" err="1"/>
              <a:t>by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paparazzi.”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352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A41AED-176A-4AA6-959C-A08E8CD63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86, lause 10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6A934D-D1CE-460A-884F-D0E0AC93E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Haven’t they always been photographed </a:t>
            </a:r>
            <a:r>
              <a:rPr lang="en-US" u="sng" dirty="0"/>
              <a:t>by the paparazzi</a:t>
            </a:r>
            <a:r>
              <a:rPr lang="en-US" dirty="0"/>
              <a:t>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Otetaan</a:t>
            </a:r>
            <a:r>
              <a:rPr lang="en-US" dirty="0"/>
              <a:t> </a:t>
            </a:r>
            <a:r>
              <a:rPr lang="en-US" dirty="0" err="1"/>
              <a:t>paparazzit</a:t>
            </a:r>
            <a:r>
              <a:rPr lang="en-US" dirty="0"/>
              <a:t> pois </a:t>
            </a:r>
            <a:r>
              <a:rPr lang="en-US" dirty="0" err="1"/>
              <a:t>lauseesta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u="sng" dirty="0"/>
              <a:t>Haven’t</a:t>
            </a:r>
            <a:r>
              <a:rPr lang="en-US" i="1" dirty="0"/>
              <a:t> they always </a:t>
            </a:r>
            <a:r>
              <a:rPr lang="en-US" i="1" u="sng" dirty="0"/>
              <a:t>been photographed</a:t>
            </a:r>
            <a:r>
              <a:rPr lang="en-US" i="1" dirty="0"/>
              <a:t>?</a:t>
            </a:r>
          </a:p>
          <a:p>
            <a:pPr marL="0" indent="0">
              <a:buNone/>
            </a:pPr>
            <a:r>
              <a:rPr lang="en-US" i="1" dirty="0"/>
              <a:t>       </a:t>
            </a:r>
            <a:r>
              <a:rPr lang="en-US" i="1" dirty="0" err="1">
                <a:solidFill>
                  <a:srgbClr val="0070C0"/>
                </a:solidFill>
              </a:rPr>
              <a:t>Eikö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heitä</a:t>
            </a:r>
            <a:r>
              <a:rPr lang="en-US" i="1" dirty="0">
                <a:solidFill>
                  <a:srgbClr val="0070C0"/>
                </a:solidFill>
              </a:rPr>
              <a:t> ole </a:t>
            </a:r>
            <a:r>
              <a:rPr lang="en-US" i="1" dirty="0" err="1">
                <a:solidFill>
                  <a:srgbClr val="0070C0"/>
                </a:solidFill>
              </a:rPr>
              <a:t>aina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valokuvattu</a:t>
            </a:r>
            <a:r>
              <a:rPr lang="en-US" i="1" dirty="0">
                <a:solidFill>
                  <a:srgbClr val="0070C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9272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812904-ACC3-4C8F-9071-6A652FBED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Passiivilauseen muodostus: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1F3F23-2842-400F-8AE9-87FECD51E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</a:t>
            </a:r>
            <a:r>
              <a:rPr lang="fi-FI" i="1" dirty="0"/>
              <a:t> Suomessa ympäri vuoden.	(preesens)</a:t>
            </a:r>
          </a:p>
          <a:p>
            <a:pPr marL="0" indent="0">
              <a:buNone/>
            </a:pPr>
            <a:r>
              <a:rPr lang="fi-FI" i="1" dirty="0"/>
              <a:t>     </a:t>
            </a:r>
            <a:r>
              <a:rPr lang="fi-FI" i="1" dirty="0">
                <a:solidFill>
                  <a:srgbClr val="0070C0"/>
                </a:solidFill>
              </a:rPr>
              <a:t>Ice hockey ___________ in Finland </a:t>
            </a:r>
            <a:r>
              <a:rPr lang="fi-FI" i="1" dirty="0" err="1">
                <a:solidFill>
                  <a:srgbClr val="0070C0"/>
                </a:solidFill>
              </a:rPr>
              <a:t>around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the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year</a:t>
            </a:r>
            <a:r>
              <a:rPr lang="fi-FI" i="1" dirty="0">
                <a:solidFill>
                  <a:srgbClr val="0070C0"/>
                </a:solidFill>
              </a:rPr>
              <a:t>.</a:t>
            </a:r>
            <a:endParaRPr lang="fi-FI" i="1" dirty="0"/>
          </a:p>
          <a:p>
            <a:endParaRPr lang="fi-FI" i="1" dirty="0"/>
          </a:p>
          <a:p>
            <a:r>
              <a:rPr lang="fi-FI" i="1" dirty="0"/>
              <a:t>Jääkiekkopeli </a:t>
            </a:r>
            <a:r>
              <a:rPr lang="fi-FI" i="1" dirty="0">
                <a:solidFill>
                  <a:srgbClr val="FF0000"/>
                </a:solidFill>
              </a:rPr>
              <a:t>pelattiin</a:t>
            </a:r>
            <a:r>
              <a:rPr lang="fi-FI" i="1" dirty="0"/>
              <a:t> eilen ilman yleisöä.		(imperfekti)</a:t>
            </a:r>
          </a:p>
          <a:p>
            <a:pPr marL="0" indent="0">
              <a:buNone/>
            </a:pPr>
            <a:r>
              <a:rPr lang="fi-FI" dirty="0"/>
              <a:t>     </a:t>
            </a:r>
            <a:r>
              <a:rPr lang="fi-FI" i="1" dirty="0" err="1">
                <a:solidFill>
                  <a:srgbClr val="0070C0"/>
                </a:solidFill>
              </a:rPr>
              <a:t>The</a:t>
            </a:r>
            <a:r>
              <a:rPr lang="fi-FI" i="1" dirty="0">
                <a:solidFill>
                  <a:srgbClr val="0070C0"/>
                </a:solidFill>
              </a:rPr>
              <a:t> hockey </a:t>
            </a:r>
            <a:r>
              <a:rPr lang="fi-FI" i="1" dirty="0" err="1">
                <a:solidFill>
                  <a:srgbClr val="0070C0"/>
                </a:solidFill>
              </a:rPr>
              <a:t>game</a:t>
            </a:r>
            <a:r>
              <a:rPr lang="fi-FI" i="1" dirty="0">
                <a:solidFill>
                  <a:srgbClr val="0070C0"/>
                </a:solidFill>
              </a:rPr>
              <a:t> ____________ </a:t>
            </a:r>
            <a:r>
              <a:rPr lang="fi-FI" i="1" dirty="0" err="1">
                <a:solidFill>
                  <a:srgbClr val="0070C0"/>
                </a:solidFill>
              </a:rPr>
              <a:t>yesterday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without</a:t>
            </a:r>
            <a:r>
              <a:rPr lang="fi-FI" i="1" dirty="0">
                <a:solidFill>
                  <a:srgbClr val="0070C0"/>
                </a:solidFill>
              </a:rPr>
              <a:t> an </a:t>
            </a:r>
            <a:r>
              <a:rPr lang="fi-FI" i="1" dirty="0" err="1">
                <a:solidFill>
                  <a:srgbClr val="0070C0"/>
                </a:solidFill>
              </a:rPr>
              <a:t>audience</a:t>
            </a:r>
            <a:r>
              <a:rPr lang="fi-FI" i="1" dirty="0">
                <a:solidFill>
                  <a:srgbClr val="0070C0"/>
                </a:solidFill>
              </a:rPr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5333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812904-ACC3-4C8F-9071-6A652FBED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Passiivilauseen muodostus: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1F3F23-2842-400F-8AE9-87FECD51E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</a:t>
            </a:r>
            <a:r>
              <a:rPr lang="fi-FI" i="1" dirty="0"/>
              <a:t> Suomessa ympäri vuoden.	(preesens)</a:t>
            </a:r>
          </a:p>
          <a:p>
            <a:pPr marL="0" indent="0">
              <a:buNone/>
            </a:pPr>
            <a:r>
              <a:rPr lang="fi-FI" i="1" dirty="0"/>
              <a:t>     </a:t>
            </a:r>
            <a:r>
              <a:rPr lang="fi-FI" i="1" dirty="0">
                <a:solidFill>
                  <a:srgbClr val="0070C0"/>
                </a:solidFill>
              </a:rPr>
              <a:t>Ice hockey </a:t>
            </a:r>
            <a:r>
              <a:rPr lang="fi-FI" i="1" dirty="0">
                <a:solidFill>
                  <a:srgbClr val="FF0000"/>
                </a:solidFill>
              </a:rPr>
              <a:t>is </a:t>
            </a:r>
            <a:r>
              <a:rPr lang="fi-FI" i="1" dirty="0" err="1">
                <a:solidFill>
                  <a:srgbClr val="FF0000"/>
                </a:solidFill>
              </a:rPr>
              <a:t>played</a:t>
            </a:r>
            <a:r>
              <a:rPr lang="fi-FI" i="1" dirty="0">
                <a:solidFill>
                  <a:srgbClr val="0070C0"/>
                </a:solidFill>
              </a:rPr>
              <a:t> in Finland </a:t>
            </a:r>
            <a:r>
              <a:rPr lang="fi-FI" i="1" dirty="0" err="1">
                <a:solidFill>
                  <a:srgbClr val="0070C0"/>
                </a:solidFill>
              </a:rPr>
              <a:t>around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the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year</a:t>
            </a:r>
            <a:r>
              <a:rPr lang="fi-FI" i="1" dirty="0">
                <a:solidFill>
                  <a:srgbClr val="0070C0"/>
                </a:solidFill>
              </a:rPr>
              <a:t>.</a:t>
            </a:r>
            <a:endParaRPr lang="fi-FI" i="1" dirty="0"/>
          </a:p>
          <a:p>
            <a:endParaRPr lang="fi-FI" i="1" dirty="0"/>
          </a:p>
          <a:p>
            <a:r>
              <a:rPr lang="fi-FI" i="1" dirty="0"/>
              <a:t>Jääkiekkopeli </a:t>
            </a:r>
            <a:r>
              <a:rPr lang="fi-FI" i="1" dirty="0">
                <a:solidFill>
                  <a:srgbClr val="FF0000"/>
                </a:solidFill>
              </a:rPr>
              <a:t>pelattiin</a:t>
            </a:r>
            <a:r>
              <a:rPr lang="fi-FI" i="1" dirty="0"/>
              <a:t> eilen ilman yleisöä.		(imperfekti)</a:t>
            </a:r>
          </a:p>
          <a:p>
            <a:pPr marL="0" indent="0">
              <a:buNone/>
            </a:pPr>
            <a:r>
              <a:rPr lang="fi-FI" dirty="0"/>
              <a:t>     </a:t>
            </a:r>
            <a:r>
              <a:rPr lang="fi-FI" i="1" dirty="0" err="1">
                <a:solidFill>
                  <a:srgbClr val="0070C0"/>
                </a:solidFill>
              </a:rPr>
              <a:t>The</a:t>
            </a:r>
            <a:r>
              <a:rPr lang="fi-FI" i="1" dirty="0">
                <a:solidFill>
                  <a:srgbClr val="0070C0"/>
                </a:solidFill>
              </a:rPr>
              <a:t> hockey </a:t>
            </a:r>
            <a:r>
              <a:rPr lang="fi-FI" i="1" dirty="0" err="1">
                <a:solidFill>
                  <a:srgbClr val="0070C0"/>
                </a:solidFill>
              </a:rPr>
              <a:t>game</a:t>
            </a:r>
            <a:r>
              <a:rPr lang="fi-FI" i="1" dirty="0">
                <a:solidFill>
                  <a:srgbClr val="0070C0"/>
                </a:solidFill>
              </a:rPr>
              <a:t> ____________ </a:t>
            </a:r>
            <a:r>
              <a:rPr lang="fi-FI" i="1" dirty="0" err="1">
                <a:solidFill>
                  <a:srgbClr val="0070C0"/>
                </a:solidFill>
              </a:rPr>
              <a:t>yesterday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without</a:t>
            </a:r>
            <a:r>
              <a:rPr lang="fi-FI" i="1" dirty="0">
                <a:solidFill>
                  <a:srgbClr val="0070C0"/>
                </a:solidFill>
              </a:rPr>
              <a:t> an </a:t>
            </a:r>
            <a:r>
              <a:rPr lang="fi-FI" i="1" dirty="0" err="1">
                <a:solidFill>
                  <a:srgbClr val="0070C0"/>
                </a:solidFill>
              </a:rPr>
              <a:t>audience</a:t>
            </a:r>
            <a:r>
              <a:rPr lang="fi-FI" i="1" dirty="0">
                <a:solidFill>
                  <a:srgbClr val="0070C0"/>
                </a:solidFill>
              </a:rPr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2668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812904-ACC3-4C8F-9071-6A652FBED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Passiivilauseen muodostus: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1F3F23-2842-400F-8AE9-87FECD51E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</a:t>
            </a:r>
            <a:r>
              <a:rPr lang="fi-FI" i="1" dirty="0"/>
              <a:t> Suomessa ympäri vuoden.	(preesens)</a:t>
            </a:r>
          </a:p>
          <a:p>
            <a:pPr marL="0" indent="0">
              <a:buNone/>
            </a:pPr>
            <a:r>
              <a:rPr lang="fi-FI" i="1" dirty="0"/>
              <a:t>     </a:t>
            </a:r>
            <a:r>
              <a:rPr lang="fi-FI" i="1" dirty="0">
                <a:solidFill>
                  <a:srgbClr val="0070C0"/>
                </a:solidFill>
              </a:rPr>
              <a:t>Ice hockey </a:t>
            </a:r>
            <a:r>
              <a:rPr lang="fi-FI" i="1" dirty="0">
                <a:solidFill>
                  <a:srgbClr val="FF0000"/>
                </a:solidFill>
              </a:rPr>
              <a:t>is </a:t>
            </a:r>
            <a:r>
              <a:rPr lang="fi-FI" i="1" u="sng" dirty="0" err="1">
                <a:solidFill>
                  <a:srgbClr val="FF0000"/>
                </a:solidFill>
              </a:rPr>
              <a:t>played</a:t>
            </a:r>
            <a:r>
              <a:rPr lang="fi-FI" i="1" dirty="0">
                <a:solidFill>
                  <a:srgbClr val="0070C0"/>
                </a:solidFill>
              </a:rPr>
              <a:t> in Finland </a:t>
            </a:r>
            <a:r>
              <a:rPr lang="fi-FI" i="1" dirty="0" err="1">
                <a:solidFill>
                  <a:srgbClr val="0070C0"/>
                </a:solidFill>
              </a:rPr>
              <a:t>around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the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year</a:t>
            </a:r>
            <a:r>
              <a:rPr lang="fi-FI" i="1" dirty="0">
                <a:solidFill>
                  <a:srgbClr val="0070C0"/>
                </a:solidFill>
              </a:rPr>
              <a:t>.</a:t>
            </a:r>
            <a:endParaRPr lang="fi-FI" i="1" dirty="0"/>
          </a:p>
          <a:p>
            <a:endParaRPr lang="fi-FI" i="1" dirty="0"/>
          </a:p>
          <a:p>
            <a:r>
              <a:rPr lang="fi-FI" i="1" dirty="0"/>
              <a:t>Jääkiekkopeli </a:t>
            </a:r>
            <a:r>
              <a:rPr lang="fi-FI" i="1" dirty="0">
                <a:solidFill>
                  <a:srgbClr val="FF0000"/>
                </a:solidFill>
              </a:rPr>
              <a:t>pelattiin</a:t>
            </a:r>
            <a:r>
              <a:rPr lang="fi-FI" i="1" dirty="0"/>
              <a:t> eilen ilman yleisöä.		(imperfekti)</a:t>
            </a:r>
          </a:p>
          <a:p>
            <a:pPr marL="0" indent="0">
              <a:buNone/>
            </a:pPr>
            <a:r>
              <a:rPr lang="fi-FI" dirty="0"/>
              <a:t>     </a:t>
            </a:r>
            <a:r>
              <a:rPr lang="fi-FI" i="1" dirty="0" err="1">
                <a:solidFill>
                  <a:srgbClr val="0070C0"/>
                </a:solidFill>
              </a:rPr>
              <a:t>The</a:t>
            </a:r>
            <a:r>
              <a:rPr lang="fi-FI" i="1" dirty="0">
                <a:solidFill>
                  <a:srgbClr val="0070C0"/>
                </a:solidFill>
              </a:rPr>
              <a:t> hockey </a:t>
            </a:r>
            <a:r>
              <a:rPr lang="fi-FI" i="1" dirty="0" err="1">
                <a:solidFill>
                  <a:srgbClr val="0070C0"/>
                </a:solidFill>
              </a:rPr>
              <a:t>game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FF0000"/>
                </a:solidFill>
              </a:rPr>
              <a:t>was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u="sng" dirty="0" err="1">
                <a:solidFill>
                  <a:srgbClr val="FF0000"/>
                </a:solidFill>
              </a:rPr>
              <a:t>played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yesterday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without</a:t>
            </a:r>
            <a:r>
              <a:rPr lang="fi-FI" i="1" dirty="0">
                <a:solidFill>
                  <a:srgbClr val="0070C0"/>
                </a:solidFill>
              </a:rPr>
              <a:t> an </a:t>
            </a:r>
            <a:r>
              <a:rPr lang="fi-FI" i="1" dirty="0" err="1">
                <a:solidFill>
                  <a:srgbClr val="0070C0"/>
                </a:solidFill>
              </a:rPr>
              <a:t>audience</a:t>
            </a:r>
            <a:r>
              <a:rPr lang="fi-FI" i="1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fi-FI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i-FI" dirty="0"/>
              <a:t>Missä muodossa ”</a:t>
            </a:r>
            <a:r>
              <a:rPr lang="fi-FI" i="1" dirty="0"/>
              <a:t>play</a:t>
            </a:r>
            <a:r>
              <a:rPr lang="fi-FI" dirty="0"/>
              <a:t>”-verbi on näissä lauseissa?</a:t>
            </a:r>
          </a:p>
          <a:p>
            <a:pPr marL="0" indent="0">
              <a:buNone/>
            </a:pPr>
            <a:r>
              <a:rPr lang="fi-FI" dirty="0"/>
              <a:t>     </a:t>
            </a:r>
            <a:r>
              <a:rPr lang="fi-FI" i="1" dirty="0"/>
              <a:t>Menneen ajan aikamuoto, eli -</a:t>
            </a:r>
            <a:r>
              <a:rPr lang="fi-FI" i="1" dirty="0" err="1"/>
              <a:t>ed</a:t>
            </a:r>
            <a:r>
              <a:rPr lang="fi-FI" i="1" dirty="0"/>
              <a:t>-pääte tai epäsäännöllisen verbin 3. muoto.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6298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812904-ACC3-4C8F-9071-6A652FBED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Passiivilauseen muodostus: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1F3F23-2842-400F-8AE9-87FECD51E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</a:t>
            </a:r>
            <a:r>
              <a:rPr lang="fi-FI" i="1" dirty="0"/>
              <a:t> Suomessa ympäri vuoden.	(preesens)</a:t>
            </a:r>
          </a:p>
          <a:p>
            <a:pPr marL="0" indent="0">
              <a:buNone/>
            </a:pPr>
            <a:r>
              <a:rPr lang="fi-FI" i="1" dirty="0"/>
              <a:t>     </a:t>
            </a:r>
            <a:r>
              <a:rPr lang="fi-FI" i="1" dirty="0">
                <a:solidFill>
                  <a:srgbClr val="0070C0"/>
                </a:solidFill>
              </a:rPr>
              <a:t>Ice hockey </a:t>
            </a:r>
            <a:r>
              <a:rPr lang="fi-FI" i="1" u="sng" dirty="0">
                <a:solidFill>
                  <a:srgbClr val="FF0000"/>
                </a:solidFill>
              </a:rPr>
              <a:t>is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dirty="0" err="1">
                <a:solidFill>
                  <a:srgbClr val="FF0000"/>
                </a:solidFill>
              </a:rPr>
              <a:t>played</a:t>
            </a:r>
            <a:r>
              <a:rPr lang="fi-FI" i="1" dirty="0">
                <a:solidFill>
                  <a:srgbClr val="0070C0"/>
                </a:solidFill>
              </a:rPr>
              <a:t> in Finland </a:t>
            </a:r>
            <a:r>
              <a:rPr lang="fi-FI" i="1" dirty="0" err="1">
                <a:solidFill>
                  <a:srgbClr val="0070C0"/>
                </a:solidFill>
              </a:rPr>
              <a:t>around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the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year</a:t>
            </a:r>
            <a:r>
              <a:rPr lang="fi-FI" i="1" dirty="0">
                <a:solidFill>
                  <a:srgbClr val="0070C0"/>
                </a:solidFill>
              </a:rPr>
              <a:t>.</a:t>
            </a:r>
            <a:endParaRPr lang="fi-FI" i="1" dirty="0"/>
          </a:p>
          <a:p>
            <a:endParaRPr lang="fi-FI" i="1" dirty="0"/>
          </a:p>
          <a:p>
            <a:r>
              <a:rPr lang="fi-FI" i="1" dirty="0"/>
              <a:t>Jääkiekkopeli </a:t>
            </a:r>
            <a:r>
              <a:rPr lang="fi-FI" i="1" dirty="0">
                <a:solidFill>
                  <a:srgbClr val="FF0000"/>
                </a:solidFill>
              </a:rPr>
              <a:t>pelattiin</a:t>
            </a:r>
            <a:r>
              <a:rPr lang="fi-FI" i="1" dirty="0"/>
              <a:t> eilen ilman yleisöä.		(imperfekti)</a:t>
            </a:r>
          </a:p>
          <a:p>
            <a:pPr marL="0" indent="0">
              <a:buNone/>
            </a:pPr>
            <a:r>
              <a:rPr lang="fi-FI" dirty="0"/>
              <a:t>     </a:t>
            </a:r>
            <a:r>
              <a:rPr lang="fi-FI" i="1" dirty="0" err="1">
                <a:solidFill>
                  <a:srgbClr val="0070C0"/>
                </a:solidFill>
              </a:rPr>
              <a:t>The</a:t>
            </a:r>
            <a:r>
              <a:rPr lang="fi-FI" i="1" dirty="0">
                <a:solidFill>
                  <a:srgbClr val="0070C0"/>
                </a:solidFill>
              </a:rPr>
              <a:t> hockey </a:t>
            </a:r>
            <a:r>
              <a:rPr lang="fi-FI" i="1" dirty="0" err="1">
                <a:solidFill>
                  <a:srgbClr val="0070C0"/>
                </a:solidFill>
              </a:rPr>
              <a:t>game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u="sng" dirty="0" err="1">
                <a:solidFill>
                  <a:srgbClr val="FF0000"/>
                </a:solidFill>
              </a:rPr>
              <a:t>was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dirty="0" err="1">
                <a:solidFill>
                  <a:srgbClr val="FF0000"/>
                </a:solidFill>
              </a:rPr>
              <a:t>played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yesterday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without</a:t>
            </a:r>
            <a:r>
              <a:rPr lang="fi-FI" i="1" dirty="0">
                <a:solidFill>
                  <a:srgbClr val="0070C0"/>
                </a:solidFill>
              </a:rPr>
              <a:t> an </a:t>
            </a:r>
            <a:r>
              <a:rPr lang="fi-FI" i="1" dirty="0" err="1">
                <a:solidFill>
                  <a:srgbClr val="0070C0"/>
                </a:solidFill>
              </a:rPr>
              <a:t>audience</a:t>
            </a:r>
            <a:r>
              <a:rPr lang="fi-FI" i="1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fi-FI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i-FI" dirty="0"/>
              <a:t>Mitä pääverbin </a:t>
            </a:r>
            <a:r>
              <a:rPr lang="fi-FI" i="1" dirty="0"/>
              <a:t>(tässä tapauksessa ”</a:t>
            </a:r>
            <a:r>
              <a:rPr lang="fi-FI" i="1" dirty="0" err="1"/>
              <a:t>played</a:t>
            </a:r>
            <a:r>
              <a:rPr lang="fi-FI" i="1" dirty="0"/>
              <a:t>”) </a:t>
            </a:r>
            <a:r>
              <a:rPr lang="fi-FI" dirty="0"/>
              <a:t>edellä on?</a:t>
            </a:r>
          </a:p>
          <a:p>
            <a:pPr marL="0" indent="0">
              <a:buNone/>
            </a:pPr>
            <a:r>
              <a:rPr lang="fi-FI" dirty="0"/>
              <a:t>     </a:t>
            </a:r>
            <a:r>
              <a:rPr lang="fi-FI" i="1" dirty="0" err="1"/>
              <a:t>Be</a:t>
            </a:r>
            <a:r>
              <a:rPr lang="fi-FI" i="1" dirty="0"/>
              <a:t>-verbin, eli olla-verbin oikea aikamuoto.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367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812904-ACC3-4C8F-9071-6A652FBED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Passiivilauseen muodostus: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1F3F23-2842-400F-8AE9-87FECD51E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</a:t>
            </a:r>
            <a:r>
              <a:rPr lang="fi-FI" i="1" dirty="0"/>
              <a:t> Suomessa ympäri vuoden.	(preesens)</a:t>
            </a:r>
          </a:p>
          <a:p>
            <a:pPr marL="0" indent="0">
              <a:buNone/>
            </a:pPr>
            <a:r>
              <a:rPr lang="fi-FI" i="1" dirty="0"/>
              <a:t>     </a:t>
            </a:r>
            <a:r>
              <a:rPr lang="fi-FI" i="1" dirty="0">
                <a:solidFill>
                  <a:srgbClr val="0070C0"/>
                </a:solidFill>
              </a:rPr>
              <a:t>Ice hockey </a:t>
            </a:r>
            <a:r>
              <a:rPr lang="fi-FI" i="1" u="sng" dirty="0">
                <a:solidFill>
                  <a:srgbClr val="FF0000"/>
                </a:solidFill>
              </a:rPr>
              <a:t>is </a:t>
            </a:r>
            <a:r>
              <a:rPr lang="fi-FI" i="1" u="sng" dirty="0" err="1">
                <a:solidFill>
                  <a:srgbClr val="FF0000"/>
                </a:solidFill>
              </a:rPr>
              <a:t>played</a:t>
            </a:r>
            <a:r>
              <a:rPr lang="fi-FI" i="1" u="sng" dirty="0">
                <a:solidFill>
                  <a:srgbClr val="0070C0"/>
                </a:solidFill>
              </a:rPr>
              <a:t> </a:t>
            </a:r>
            <a:r>
              <a:rPr lang="fi-FI" i="1" dirty="0">
                <a:solidFill>
                  <a:srgbClr val="0070C0"/>
                </a:solidFill>
              </a:rPr>
              <a:t>in Finland </a:t>
            </a:r>
            <a:r>
              <a:rPr lang="fi-FI" i="1" dirty="0" err="1">
                <a:solidFill>
                  <a:srgbClr val="0070C0"/>
                </a:solidFill>
              </a:rPr>
              <a:t>around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the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year</a:t>
            </a:r>
            <a:r>
              <a:rPr lang="fi-FI" i="1" dirty="0">
                <a:solidFill>
                  <a:srgbClr val="0070C0"/>
                </a:solidFill>
              </a:rPr>
              <a:t>.</a:t>
            </a:r>
            <a:endParaRPr lang="fi-FI" i="1" dirty="0"/>
          </a:p>
          <a:p>
            <a:endParaRPr lang="fi-FI" i="1" dirty="0"/>
          </a:p>
          <a:p>
            <a:r>
              <a:rPr lang="fi-FI" i="1" dirty="0"/>
              <a:t>Jääkiekkopeli </a:t>
            </a:r>
            <a:r>
              <a:rPr lang="fi-FI" i="1" dirty="0">
                <a:solidFill>
                  <a:srgbClr val="FF0000"/>
                </a:solidFill>
              </a:rPr>
              <a:t>pelattiin</a:t>
            </a:r>
            <a:r>
              <a:rPr lang="fi-FI" i="1" dirty="0"/>
              <a:t> eilen ilman yleisöä.		(imperfekti)</a:t>
            </a:r>
          </a:p>
          <a:p>
            <a:pPr marL="0" indent="0">
              <a:buNone/>
            </a:pPr>
            <a:r>
              <a:rPr lang="fi-FI" dirty="0"/>
              <a:t>     </a:t>
            </a:r>
            <a:r>
              <a:rPr lang="fi-FI" i="1" dirty="0" err="1">
                <a:solidFill>
                  <a:srgbClr val="0070C0"/>
                </a:solidFill>
              </a:rPr>
              <a:t>The</a:t>
            </a:r>
            <a:r>
              <a:rPr lang="fi-FI" i="1" dirty="0">
                <a:solidFill>
                  <a:srgbClr val="0070C0"/>
                </a:solidFill>
              </a:rPr>
              <a:t> hockey </a:t>
            </a:r>
            <a:r>
              <a:rPr lang="fi-FI" i="1" dirty="0" err="1">
                <a:solidFill>
                  <a:srgbClr val="0070C0"/>
                </a:solidFill>
              </a:rPr>
              <a:t>game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u="sng" dirty="0" err="1">
                <a:solidFill>
                  <a:srgbClr val="FF0000"/>
                </a:solidFill>
              </a:rPr>
              <a:t>was</a:t>
            </a:r>
            <a:r>
              <a:rPr lang="fi-FI" i="1" u="sng" dirty="0">
                <a:solidFill>
                  <a:srgbClr val="FF0000"/>
                </a:solidFill>
              </a:rPr>
              <a:t> </a:t>
            </a:r>
            <a:r>
              <a:rPr lang="fi-FI" i="1" u="sng" dirty="0" err="1">
                <a:solidFill>
                  <a:srgbClr val="FF0000"/>
                </a:solidFill>
              </a:rPr>
              <a:t>played</a:t>
            </a:r>
            <a:r>
              <a:rPr lang="fi-FI" i="1" u="sng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yesterday</a:t>
            </a:r>
            <a:r>
              <a:rPr lang="fi-FI" i="1" dirty="0">
                <a:solidFill>
                  <a:srgbClr val="0070C0"/>
                </a:solidFill>
              </a:rPr>
              <a:t> </a:t>
            </a:r>
            <a:r>
              <a:rPr lang="fi-FI" i="1" dirty="0" err="1">
                <a:solidFill>
                  <a:srgbClr val="0070C0"/>
                </a:solidFill>
              </a:rPr>
              <a:t>without</a:t>
            </a:r>
            <a:r>
              <a:rPr lang="fi-FI" i="1" dirty="0">
                <a:solidFill>
                  <a:srgbClr val="0070C0"/>
                </a:solidFill>
              </a:rPr>
              <a:t> an </a:t>
            </a:r>
            <a:r>
              <a:rPr lang="fi-FI" i="1" dirty="0" err="1">
                <a:solidFill>
                  <a:srgbClr val="0070C0"/>
                </a:solidFill>
              </a:rPr>
              <a:t>audience</a:t>
            </a:r>
            <a:r>
              <a:rPr lang="fi-FI" i="1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fi-FI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i-FI" dirty="0"/>
              <a:t>Passiivirakenne muodostuu siis BE-verbistä ja pääverbin 3. muodosta.</a:t>
            </a:r>
          </a:p>
        </p:txBody>
      </p:sp>
    </p:spTree>
    <p:extLst>
      <p:ext uri="{BB962C8B-B14F-4D97-AF65-F5344CB8AC3E}">
        <p14:creationId xmlns:p14="http://schemas.microsoft.com/office/powerpoint/2010/main" val="1104772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5F7B35-24BA-4A37-8073-2FA037DC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B050"/>
                </a:solidFill>
              </a:rPr>
              <a:t>Kerrataan nyt vielä </a:t>
            </a:r>
            <a:r>
              <a:rPr lang="fi-FI" dirty="0" err="1">
                <a:solidFill>
                  <a:srgbClr val="00B050"/>
                </a:solidFill>
              </a:rPr>
              <a:t>Be</a:t>
            </a:r>
            <a:r>
              <a:rPr lang="fi-FI" dirty="0">
                <a:solidFill>
                  <a:srgbClr val="00B050"/>
                </a:solidFill>
              </a:rPr>
              <a:t>-verbin taivutus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9C6018-7306-4935-80ED-FC25BAC812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Jari Kurri ____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Preesens (on)</a:t>
            </a:r>
            <a:endParaRPr lang="fi-FI" dirty="0"/>
          </a:p>
          <a:p>
            <a:endParaRPr lang="fi-FI" i="1" dirty="0"/>
          </a:p>
          <a:p>
            <a:r>
              <a:rPr lang="fi-FI" dirty="0"/>
              <a:t>Jari Kurri ____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Imperfekti (oli)</a:t>
            </a:r>
          </a:p>
          <a:p>
            <a:endParaRPr lang="fi-FI" i="1" dirty="0"/>
          </a:p>
          <a:p>
            <a:r>
              <a:rPr lang="fi-FI" dirty="0"/>
              <a:t>Jari Kurri ____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Perfekti (on ollut)</a:t>
            </a:r>
          </a:p>
          <a:p>
            <a:endParaRPr lang="fi-FI" i="1" dirty="0"/>
          </a:p>
          <a:p>
            <a:r>
              <a:rPr lang="fi-FI" dirty="0"/>
              <a:t>Jari Kurri ____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Pluskvamperfekti (oli ollut)</a:t>
            </a:r>
          </a:p>
          <a:p>
            <a:endParaRPr lang="fi-FI" i="1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310FAA1-DBA6-4811-8DD0-20068CE93C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5805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5F7B35-24BA-4A37-8073-2FA037DC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B050"/>
                </a:solidFill>
              </a:rPr>
              <a:t>Kerrataan nyt vielä </a:t>
            </a:r>
            <a:r>
              <a:rPr lang="fi-FI" dirty="0" err="1">
                <a:solidFill>
                  <a:srgbClr val="00B050"/>
                </a:solidFill>
              </a:rPr>
              <a:t>Be</a:t>
            </a:r>
            <a:r>
              <a:rPr lang="fi-FI" dirty="0">
                <a:solidFill>
                  <a:srgbClr val="00B050"/>
                </a:solidFill>
              </a:rPr>
              <a:t>-verbin taivutus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9C6018-7306-4935-80ED-FC25BAC812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Jari Kurri </a:t>
            </a:r>
            <a:r>
              <a:rPr lang="fi-FI" dirty="0">
                <a:solidFill>
                  <a:srgbClr val="FF0000"/>
                </a:solidFill>
              </a:rPr>
              <a:t>is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Preesens (on)</a:t>
            </a:r>
            <a:endParaRPr lang="fi-FI" dirty="0"/>
          </a:p>
          <a:p>
            <a:endParaRPr lang="fi-FI" i="1" dirty="0"/>
          </a:p>
          <a:p>
            <a:r>
              <a:rPr lang="fi-FI" dirty="0"/>
              <a:t>Jari Kurri ____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Imperfekti (oli)</a:t>
            </a:r>
          </a:p>
          <a:p>
            <a:endParaRPr lang="fi-FI" i="1" dirty="0"/>
          </a:p>
          <a:p>
            <a:r>
              <a:rPr lang="fi-FI" dirty="0"/>
              <a:t>Jari Kurri ____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Perfekti (on ollut)</a:t>
            </a:r>
          </a:p>
          <a:p>
            <a:endParaRPr lang="fi-FI" i="1" dirty="0"/>
          </a:p>
          <a:p>
            <a:r>
              <a:rPr lang="fi-FI" dirty="0"/>
              <a:t>Jari Kurri ____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Pluskvamperfekti (oli ollut)</a:t>
            </a:r>
          </a:p>
          <a:p>
            <a:endParaRPr lang="fi-FI" i="1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310FAA1-DBA6-4811-8DD0-20068CE93C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0678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5F7B35-24BA-4A37-8073-2FA037DC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B050"/>
                </a:solidFill>
              </a:rPr>
              <a:t>Kerrataan nyt vielä </a:t>
            </a:r>
            <a:r>
              <a:rPr lang="fi-FI" dirty="0" err="1">
                <a:solidFill>
                  <a:srgbClr val="00B050"/>
                </a:solidFill>
              </a:rPr>
              <a:t>Be</a:t>
            </a:r>
            <a:r>
              <a:rPr lang="fi-FI" dirty="0">
                <a:solidFill>
                  <a:srgbClr val="00B050"/>
                </a:solidFill>
              </a:rPr>
              <a:t>-verbin taivutus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9C6018-7306-4935-80ED-FC25BAC812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Jari Kurri </a:t>
            </a:r>
            <a:r>
              <a:rPr lang="fi-FI" dirty="0">
                <a:solidFill>
                  <a:srgbClr val="FF0000"/>
                </a:solidFill>
              </a:rPr>
              <a:t>is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Preesens (on)</a:t>
            </a:r>
            <a:endParaRPr lang="fi-FI" dirty="0"/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was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Imperfekti (oli)</a:t>
            </a:r>
          </a:p>
          <a:p>
            <a:endParaRPr lang="fi-FI" i="1" dirty="0"/>
          </a:p>
          <a:p>
            <a:r>
              <a:rPr lang="fi-FI" dirty="0"/>
              <a:t>Jari Kurri ____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Perfekti (on ollut)</a:t>
            </a:r>
          </a:p>
          <a:p>
            <a:endParaRPr lang="fi-FI" i="1" dirty="0"/>
          </a:p>
          <a:p>
            <a:r>
              <a:rPr lang="fi-FI" dirty="0"/>
              <a:t>Jari Kurri ____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Pluskvamperfekti (oli ollut)</a:t>
            </a:r>
          </a:p>
          <a:p>
            <a:endParaRPr lang="fi-FI" i="1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310FAA1-DBA6-4811-8DD0-20068CE93C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669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66FEC-4DA8-45C3-9766-BC22A58D6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Passiivimuoto suomen kielessä.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EC3EAC-29EE-4948-9D25-D8DFEF6F2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Mikä muoto pelata-verbistä tulee aukon paikalle?</a:t>
            </a:r>
          </a:p>
          <a:p>
            <a:endParaRPr lang="fi-FI" dirty="0"/>
          </a:p>
          <a:p>
            <a:r>
              <a:rPr lang="fi-FI" i="1" dirty="0"/>
              <a:t>Jääkiekkoa ________ Suomessa ympäri vuoden.	(preesens)</a:t>
            </a:r>
          </a:p>
          <a:p>
            <a:endParaRPr lang="fi-FI" i="1" dirty="0"/>
          </a:p>
          <a:p>
            <a:r>
              <a:rPr lang="fi-FI" i="1" dirty="0"/>
              <a:t>Jääkiekkopeli _________ eilen ilman yleisöä.		(imperfekti)</a:t>
            </a:r>
          </a:p>
          <a:p>
            <a:endParaRPr lang="fi-FI" i="1" dirty="0"/>
          </a:p>
          <a:p>
            <a:r>
              <a:rPr lang="fi-FI" i="1" dirty="0"/>
              <a:t>Jääkiekkoa ___________ Suomessa jo sata vuotta.	(perfekti)</a:t>
            </a:r>
          </a:p>
          <a:p>
            <a:endParaRPr lang="fi-FI" i="1" dirty="0"/>
          </a:p>
          <a:p>
            <a:r>
              <a:rPr lang="fi-FI" i="1" dirty="0"/>
              <a:t>Jääkiekkoa ___________ täällä jo kauan ennen ensimmäistä maailmanmestaruutta.					(</a:t>
            </a:r>
            <a:r>
              <a:rPr lang="fi-FI" i="1" dirty="0" err="1"/>
              <a:t>plukvamperfekti</a:t>
            </a:r>
            <a:r>
              <a:rPr lang="fi-FI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520279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5F7B35-24BA-4A37-8073-2FA037DC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B050"/>
                </a:solidFill>
              </a:rPr>
              <a:t>Kerrataan nyt vielä </a:t>
            </a:r>
            <a:r>
              <a:rPr lang="fi-FI" dirty="0" err="1">
                <a:solidFill>
                  <a:srgbClr val="00B050"/>
                </a:solidFill>
              </a:rPr>
              <a:t>Be</a:t>
            </a:r>
            <a:r>
              <a:rPr lang="fi-FI" dirty="0">
                <a:solidFill>
                  <a:srgbClr val="00B050"/>
                </a:solidFill>
              </a:rPr>
              <a:t>-verbin taivutus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9C6018-7306-4935-80ED-FC25BAC812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Jari Kurri </a:t>
            </a:r>
            <a:r>
              <a:rPr lang="fi-FI" dirty="0">
                <a:solidFill>
                  <a:srgbClr val="FF0000"/>
                </a:solidFill>
              </a:rPr>
              <a:t>is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Preesens (on)</a:t>
            </a:r>
            <a:endParaRPr lang="fi-FI" dirty="0"/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was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Imperfekti (oli)</a:t>
            </a:r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has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been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Perfekti (on ollut)</a:t>
            </a:r>
          </a:p>
          <a:p>
            <a:endParaRPr lang="fi-FI" i="1" dirty="0"/>
          </a:p>
          <a:p>
            <a:r>
              <a:rPr lang="fi-FI" dirty="0"/>
              <a:t>Jari Kurri ____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Pluskvamperfekti (oli ollut)</a:t>
            </a:r>
          </a:p>
          <a:p>
            <a:endParaRPr lang="fi-FI" i="1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310FAA1-DBA6-4811-8DD0-20068CE93C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4630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5F7B35-24BA-4A37-8073-2FA037DC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B050"/>
                </a:solidFill>
              </a:rPr>
              <a:t>Kerrataan nyt vielä </a:t>
            </a:r>
            <a:r>
              <a:rPr lang="fi-FI" dirty="0" err="1">
                <a:solidFill>
                  <a:srgbClr val="00B050"/>
                </a:solidFill>
              </a:rPr>
              <a:t>Be</a:t>
            </a:r>
            <a:r>
              <a:rPr lang="fi-FI" dirty="0">
                <a:solidFill>
                  <a:srgbClr val="00B050"/>
                </a:solidFill>
              </a:rPr>
              <a:t>-verbin taivutus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9C6018-7306-4935-80ED-FC25BAC812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Jari Kurri </a:t>
            </a:r>
            <a:r>
              <a:rPr lang="fi-FI" dirty="0">
                <a:solidFill>
                  <a:srgbClr val="FF0000"/>
                </a:solidFill>
              </a:rPr>
              <a:t>is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Preesens (on)</a:t>
            </a:r>
            <a:endParaRPr lang="fi-FI" dirty="0"/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was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Imperfekti (oli)</a:t>
            </a:r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has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been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Perfekti (on ollut)</a:t>
            </a:r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had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been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Pluskvamperfekti (oli ollut)</a:t>
            </a:r>
          </a:p>
          <a:p>
            <a:endParaRPr lang="fi-FI" i="1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310FAA1-DBA6-4811-8DD0-20068CE93C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37305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3F39B3-A7A2-48AE-AB35-88A5B57FD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Passiivin aikamuodot: (BE + 3.muoto)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AE3C6F-BDDB-43A3-9267-DB4E87800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</a:t>
            </a:r>
            <a:r>
              <a:rPr lang="fi-FI" i="1" dirty="0"/>
              <a:t> Suomessa ympäri vuoden.	(preesens)</a:t>
            </a:r>
          </a:p>
          <a:p>
            <a:pPr marL="0" indent="0">
              <a:buNone/>
            </a:pPr>
            <a:r>
              <a:rPr lang="fi-FI" i="1" dirty="0"/>
              <a:t>      </a:t>
            </a:r>
            <a:r>
              <a:rPr lang="fi-FI" i="1" dirty="0">
                <a:solidFill>
                  <a:srgbClr val="00B0F0"/>
                </a:solidFill>
              </a:rPr>
              <a:t>Ice hockey </a:t>
            </a:r>
            <a:r>
              <a:rPr lang="fi-FI" i="1" dirty="0">
                <a:solidFill>
                  <a:srgbClr val="FF0000"/>
                </a:solidFill>
              </a:rPr>
              <a:t>is </a:t>
            </a:r>
            <a:r>
              <a:rPr lang="fi-FI" i="1" dirty="0" err="1">
                <a:solidFill>
                  <a:srgbClr val="FF0000"/>
                </a:solidFill>
              </a:rPr>
              <a:t>played</a:t>
            </a:r>
            <a:r>
              <a:rPr lang="fi-FI" i="1" dirty="0">
                <a:solidFill>
                  <a:srgbClr val="00B0F0"/>
                </a:solidFill>
              </a:rPr>
              <a:t> in Finland </a:t>
            </a:r>
            <a:r>
              <a:rPr lang="fi-FI" i="1" dirty="0" err="1">
                <a:solidFill>
                  <a:srgbClr val="00B0F0"/>
                </a:solidFill>
              </a:rPr>
              <a:t>around</a:t>
            </a:r>
            <a:r>
              <a:rPr lang="fi-FI" i="1" dirty="0">
                <a:solidFill>
                  <a:srgbClr val="00B0F0"/>
                </a:solidFill>
              </a:rPr>
              <a:t> </a:t>
            </a:r>
            <a:r>
              <a:rPr lang="fi-FI" i="1" dirty="0" err="1">
                <a:solidFill>
                  <a:srgbClr val="00B0F0"/>
                </a:solidFill>
              </a:rPr>
              <a:t>the</a:t>
            </a:r>
            <a:r>
              <a:rPr lang="fi-FI" i="1" dirty="0">
                <a:solidFill>
                  <a:srgbClr val="00B0F0"/>
                </a:solidFill>
              </a:rPr>
              <a:t> </a:t>
            </a:r>
            <a:r>
              <a:rPr lang="fi-FI" i="1" dirty="0" err="1">
                <a:solidFill>
                  <a:srgbClr val="00B0F0"/>
                </a:solidFill>
              </a:rPr>
              <a:t>year</a:t>
            </a:r>
            <a:r>
              <a:rPr lang="fi-FI" i="1" dirty="0">
                <a:solidFill>
                  <a:srgbClr val="00B0F0"/>
                </a:solidFill>
              </a:rPr>
              <a:t>.</a:t>
            </a:r>
            <a:endParaRPr lang="fi-FI" i="1" dirty="0"/>
          </a:p>
          <a:p>
            <a:endParaRPr lang="fi-FI" i="1" dirty="0"/>
          </a:p>
          <a:p>
            <a:r>
              <a:rPr lang="fi-FI" i="1" dirty="0"/>
              <a:t>Jääkiekkopeli </a:t>
            </a:r>
            <a:r>
              <a:rPr lang="fi-FI" i="1" dirty="0">
                <a:solidFill>
                  <a:srgbClr val="FF0000"/>
                </a:solidFill>
              </a:rPr>
              <a:t>pelattiin</a:t>
            </a:r>
            <a:r>
              <a:rPr lang="fi-FI" i="1" dirty="0"/>
              <a:t> eilen ilman yleisöä.		(imperfekti)</a:t>
            </a:r>
          </a:p>
          <a:p>
            <a:pPr marL="0" indent="0">
              <a:buNone/>
            </a:pPr>
            <a:r>
              <a:rPr lang="fi-FI" i="1" dirty="0"/>
              <a:t>       </a:t>
            </a:r>
            <a:r>
              <a:rPr lang="fi-FI" i="1" dirty="0" err="1">
                <a:solidFill>
                  <a:srgbClr val="00B0F0"/>
                </a:solidFill>
              </a:rPr>
              <a:t>The</a:t>
            </a:r>
            <a:r>
              <a:rPr lang="fi-FI" i="1" dirty="0">
                <a:solidFill>
                  <a:srgbClr val="00B0F0"/>
                </a:solidFill>
              </a:rPr>
              <a:t> hockey </a:t>
            </a:r>
            <a:r>
              <a:rPr lang="fi-FI" i="1" dirty="0" err="1">
                <a:solidFill>
                  <a:srgbClr val="00B0F0"/>
                </a:solidFill>
              </a:rPr>
              <a:t>game</a:t>
            </a:r>
            <a:r>
              <a:rPr lang="fi-FI" i="1" dirty="0">
                <a:solidFill>
                  <a:srgbClr val="00B0F0"/>
                </a:solidFill>
              </a:rPr>
              <a:t> </a:t>
            </a:r>
            <a:r>
              <a:rPr lang="fi-FI" i="1" dirty="0" err="1">
                <a:solidFill>
                  <a:srgbClr val="FF0000"/>
                </a:solidFill>
              </a:rPr>
              <a:t>was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dirty="0" err="1">
                <a:solidFill>
                  <a:srgbClr val="FF0000"/>
                </a:solidFill>
              </a:rPr>
              <a:t>played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dirty="0" err="1">
                <a:solidFill>
                  <a:srgbClr val="00B0F0"/>
                </a:solidFill>
              </a:rPr>
              <a:t>yesterday</a:t>
            </a:r>
            <a:r>
              <a:rPr lang="fi-FI" i="1" dirty="0">
                <a:solidFill>
                  <a:srgbClr val="00B0F0"/>
                </a:solidFill>
              </a:rPr>
              <a:t> </a:t>
            </a:r>
            <a:r>
              <a:rPr lang="fi-FI" i="1" dirty="0" err="1">
                <a:solidFill>
                  <a:srgbClr val="00B0F0"/>
                </a:solidFill>
              </a:rPr>
              <a:t>without</a:t>
            </a:r>
            <a:r>
              <a:rPr lang="fi-FI" i="1" dirty="0">
                <a:solidFill>
                  <a:srgbClr val="00B0F0"/>
                </a:solidFill>
              </a:rPr>
              <a:t> an </a:t>
            </a:r>
            <a:r>
              <a:rPr lang="fi-FI" i="1" dirty="0" err="1">
                <a:solidFill>
                  <a:srgbClr val="00B0F0"/>
                </a:solidFill>
              </a:rPr>
              <a:t>audience</a:t>
            </a:r>
            <a:endParaRPr lang="fi-FI" i="1" dirty="0">
              <a:solidFill>
                <a:srgbClr val="00B0F0"/>
              </a:solidFill>
            </a:endParaRPr>
          </a:p>
          <a:p>
            <a:endParaRPr lang="fi-FI" i="1" dirty="0"/>
          </a:p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on pelattu</a:t>
            </a:r>
            <a:r>
              <a:rPr lang="fi-FI" i="1" dirty="0"/>
              <a:t> Suomessa jo sata vuotta.	(perfekti)</a:t>
            </a:r>
          </a:p>
          <a:p>
            <a:pPr marL="0" indent="0">
              <a:buNone/>
            </a:pPr>
            <a:r>
              <a:rPr lang="fi-FI" i="1" dirty="0"/>
              <a:t>       </a:t>
            </a:r>
            <a:r>
              <a:rPr lang="fi-FI" i="1" dirty="0">
                <a:solidFill>
                  <a:srgbClr val="00B0F0"/>
                </a:solidFill>
              </a:rPr>
              <a:t>Ice hockey </a:t>
            </a:r>
            <a:r>
              <a:rPr lang="fi-FI" i="1" dirty="0" err="1">
                <a:solidFill>
                  <a:srgbClr val="FF0000"/>
                </a:solidFill>
              </a:rPr>
              <a:t>has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dirty="0" err="1">
                <a:solidFill>
                  <a:srgbClr val="FF0000"/>
                </a:solidFill>
              </a:rPr>
              <a:t>been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dirty="0" err="1">
                <a:solidFill>
                  <a:srgbClr val="FF0000"/>
                </a:solidFill>
              </a:rPr>
              <a:t>played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dirty="0">
                <a:solidFill>
                  <a:srgbClr val="00B0F0"/>
                </a:solidFill>
              </a:rPr>
              <a:t>in Finland </a:t>
            </a:r>
            <a:r>
              <a:rPr lang="fi-FI" i="1" dirty="0" err="1">
                <a:solidFill>
                  <a:srgbClr val="00B0F0"/>
                </a:solidFill>
              </a:rPr>
              <a:t>already</a:t>
            </a:r>
            <a:r>
              <a:rPr lang="fi-FI" i="1" dirty="0">
                <a:solidFill>
                  <a:srgbClr val="00B0F0"/>
                </a:solidFill>
              </a:rPr>
              <a:t> for a </a:t>
            </a:r>
            <a:r>
              <a:rPr lang="fi-FI" i="1" dirty="0" err="1">
                <a:solidFill>
                  <a:srgbClr val="00B0F0"/>
                </a:solidFill>
              </a:rPr>
              <a:t>hundred</a:t>
            </a:r>
            <a:r>
              <a:rPr lang="fi-FI" i="1" dirty="0">
                <a:solidFill>
                  <a:srgbClr val="00B0F0"/>
                </a:solidFill>
              </a:rPr>
              <a:t> </a:t>
            </a:r>
            <a:r>
              <a:rPr lang="fi-FI" i="1" dirty="0" err="1">
                <a:solidFill>
                  <a:srgbClr val="00B0F0"/>
                </a:solidFill>
              </a:rPr>
              <a:t>years</a:t>
            </a:r>
            <a:r>
              <a:rPr lang="fi-FI" i="1" dirty="0">
                <a:solidFill>
                  <a:srgbClr val="00B0F0"/>
                </a:solidFill>
              </a:rPr>
              <a:t>.</a:t>
            </a:r>
          </a:p>
          <a:p>
            <a:endParaRPr lang="fi-FI" i="1" dirty="0"/>
          </a:p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oli pelattu</a:t>
            </a:r>
            <a:r>
              <a:rPr lang="fi-FI" i="1" dirty="0"/>
              <a:t> täällä jo kauan ennen ensimmäistä maailmanmestaruutta.</a:t>
            </a:r>
          </a:p>
          <a:p>
            <a:pPr marL="0" indent="0">
              <a:buNone/>
            </a:pPr>
            <a:r>
              <a:rPr lang="fi-FI" i="1" dirty="0">
                <a:solidFill>
                  <a:srgbClr val="00B0F0"/>
                </a:solidFill>
              </a:rPr>
              <a:t>       Ice hockey </a:t>
            </a:r>
            <a:r>
              <a:rPr lang="fi-FI" i="1" dirty="0" err="1">
                <a:solidFill>
                  <a:srgbClr val="FF0000"/>
                </a:solidFill>
              </a:rPr>
              <a:t>had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dirty="0" err="1">
                <a:solidFill>
                  <a:srgbClr val="FF0000"/>
                </a:solidFill>
              </a:rPr>
              <a:t>been</a:t>
            </a:r>
            <a:r>
              <a:rPr lang="fi-FI" i="1" dirty="0">
                <a:solidFill>
                  <a:srgbClr val="FF0000"/>
                </a:solidFill>
              </a:rPr>
              <a:t> </a:t>
            </a:r>
            <a:r>
              <a:rPr lang="fi-FI" i="1" dirty="0" err="1">
                <a:solidFill>
                  <a:srgbClr val="FF0000"/>
                </a:solidFill>
              </a:rPr>
              <a:t>played</a:t>
            </a:r>
            <a:r>
              <a:rPr lang="fi-FI" i="1" dirty="0">
                <a:solidFill>
                  <a:srgbClr val="00B0F0"/>
                </a:solidFill>
              </a:rPr>
              <a:t> </a:t>
            </a:r>
            <a:r>
              <a:rPr lang="fi-FI" i="1" dirty="0" err="1">
                <a:solidFill>
                  <a:srgbClr val="00B0F0"/>
                </a:solidFill>
              </a:rPr>
              <a:t>here</a:t>
            </a:r>
            <a:r>
              <a:rPr lang="fi-FI" i="1" dirty="0">
                <a:solidFill>
                  <a:srgbClr val="00B0F0"/>
                </a:solidFill>
              </a:rPr>
              <a:t> </a:t>
            </a:r>
            <a:r>
              <a:rPr lang="fi-FI" i="1" dirty="0" err="1">
                <a:solidFill>
                  <a:srgbClr val="00B0F0"/>
                </a:solidFill>
              </a:rPr>
              <a:t>already</a:t>
            </a:r>
            <a:r>
              <a:rPr lang="fi-FI" i="1" dirty="0">
                <a:solidFill>
                  <a:srgbClr val="00B0F0"/>
                </a:solidFill>
              </a:rPr>
              <a:t> long </a:t>
            </a:r>
            <a:r>
              <a:rPr lang="fi-FI" i="1" dirty="0" err="1">
                <a:solidFill>
                  <a:srgbClr val="00B0F0"/>
                </a:solidFill>
              </a:rPr>
              <a:t>before</a:t>
            </a:r>
            <a:r>
              <a:rPr lang="fi-FI" i="1" dirty="0">
                <a:solidFill>
                  <a:srgbClr val="00B0F0"/>
                </a:solidFill>
              </a:rPr>
              <a:t> </a:t>
            </a:r>
            <a:r>
              <a:rPr lang="fi-FI" i="1" dirty="0" err="1">
                <a:solidFill>
                  <a:srgbClr val="00B0F0"/>
                </a:solidFill>
              </a:rPr>
              <a:t>the</a:t>
            </a:r>
            <a:r>
              <a:rPr lang="fi-FI" i="1" dirty="0">
                <a:solidFill>
                  <a:srgbClr val="00B0F0"/>
                </a:solidFill>
              </a:rPr>
              <a:t> </a:t>
            </a:r>
            <a:r>
              <a:rPr lang="fi-FI" i="1" dirty="0" err="1">
                <a:solidFill>
                  <a:srgbClr val="00B0F0"/>
                </a:solidFill>
              </a:rPr>
              <a:t>first</a:t>
            </a:r>
            <a:r>
              <a:rPr lang="fi-FI" i="1" dirty="0">
                <a:solidFill>
                  <a:srgbClr val="00B0F0"/>
                </a:solidFill>
              </a:rPr>
              <a:t> </a:t>
            </a:r>
            <a:r>
              <a:rPr lang="fi-FI" i="1" dirty="0" err="1">
                <a:solidFill>
                  <a:srgbClr val="00B0F0"/>
                </a:solidFill>
              </a:rPr>
              <a:t>world</a:t>
            </a:r>
            <a:r>
              <a:rPr lang="fi-FI" i="1" dirty="0">
                <a:solidFill>
                  <a:srgbClr val="00B0F0"/>
                </a:solidFill>
              </a:rPr>
              <a:t> </a:t>
            </a:r>
            <a:r>
              <a:rPr lang="fi-FI" i="1" dirty="0" err="1">
                <a:solidFill>
                  <a:srgbClr val="00B0F0"/>
                </a:solidFill>
              </a:rPr>
              <a:t>championship</a:t>
            </a:r>
            <a:r>
              <a:rPr lang="fi-FI" i="1" dirty="0">
                <a:solidFill>
                  <a:srgbClr val="00B0F0"/>
                </a:solidFill>
              </a:rPr>
              <a:t>.</a:t>
            </a:r>
            <a:endParaRPr lang="fi-FI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43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5F7B35-24BA-4A37-8073-2FA037DC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B050"/>
                </a:solidFill>
              </a:rPr>
              <a:t>Kerrataan nyt vielä </a:t>
            </a:r>
            <a:r>
              <a:rPr lang="fi-FI" dirty="0" err="1">
                <a:solidFill>
                  <a:srgbClr val="00B050"/>
                </a:solidFill>
              </a:rPr>
              <a:t>Be</a:t>
            </a:r>
            <a:r>
              <a:rPr lang="fi-FI" dirty="0">
                <a:solidFill>
                  <a:srgbClr val="00B050"/>
                </a:solidFill>
              </a:rPr>
              <a:t>-verbin taivutus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9C6018-7306-4935-80ED-FC25BAC812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Jari Kurri </a:t>
            </a:r>
            <a:r>
              <a:rPr lang="fi-FI" dirty="0">
                <a:solidFill>
                  <a:srgbClr val="FF0000"/>
                </a:solidFill>
              </a:rPr>
              <a:t>is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Preesens (on)</a:t>
            </a:r>
            <a:endParaRPr lang="fi-FI" dirty="0"/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was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Imperfekti (oli)</a:t>
            </a:r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has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been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Perfekti (on ollut)</a:t>
            </a:r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had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been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Pluskvamperfekti (oli ollut)</a:t>
            </a:r>
          </a:p>
          <a:p>
            <a:endParaRPr lang="fi-FI" i="1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310FAA1-DBA6-4811-8DD0-20068CE93C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Tehkää tehtävät 88 ja 89.</a:t>
            </a:r>
          </a:p>
          <a:p>
            <a:endParaRPr lang="fi-FI" dirty="0"/>
          </a:p>
          <a:p>
            <a:pPr>
              <a:lnSpc>
                <a:spcPct val="170000"/>
              </a:lnSpc>
            </a:pPr>
            <a:r>
              <a:rPr lang="fi-FI" dirty="0"/>
              <a:t>Valitkaa/kirjoittakaa </a:t>
            </a:r>
            <a:r>
              <a:rPr lang="fi-FI" b="1" dirty="0"/>
              <a:t>BE-verbin</a:t>
            </a:r>
            <a:r>
              <a:rPr lang="fi-FI" dirty="0"/>
              <a:t> oikea aikamuoto ja </a:t>
            </a:r>
            <a:r>
              <a:rPr lang="fi-FI" b="1" dirty="0"/>
              <a:t>pääverbin </a:t>
            </a:r>
            <a:r>
              <a:rPr lang="fi-FI" b="1" dirty="0" err="1"/>
              <a:t>ed</a:t>
            </a:r>
            <a:r>
              <a:rPr lang="fi-FI" b="1" dirty="0"/>
              <a:t>-pääte</a:t>
            </a:r>
            <a:r>
              <a:rPr lang="fi-FI" dirty="0"/>
              <a:t> tai</a:t>
            </a:r>
            <a:br>
              <a:rPr lang="fi-FI" dirty="0"/>
            </a:br>
            <a:r>
              <a:rPr lang="fi-FI" dirty="0"/>
              <a:t> </a:t>
            </a:r>
            <a:r>
              <a:rPr lang="fi-FI" b="1" dirty="0"/>
              <a:t>epäsäännöllisen verbin 3. muoto </a:t>
            </a:r>
            <a:br>
              <a:rPr lang="fi-FI" b="1" dirty="0"/>
            </a:br>
            <a:r>
              <a:rPr lang="fi-FI" dirty="0"/>
              <a:t>(esim. </a:t>
            </a:r>
            <a:r>
              <a:rPr lang="fi-FI" i="1" dirty="0" err="1"/>
              <a:t>write</a:t>
            </a:r>
            <a:r>
              <a:rPr lang="fi-FI" i="1" dirty="0"/>
              <a:t> – </a:t>
            </a:r>
            <a:r>
              <a:rPr lang="fi-FI" i="1" dirty="0" err="1"/>
              <a:t>wrote</a:t>
            </a:r>
            <a:r>
              <a:rPr lang="fi-FI" i="1" dirty="0"/>
              <a:t> – </a:t>
            </a:r>
            <a:r>
              <a:rPr lang="fi-FI" i="1" u="sng" dirty="0" err="1"/>
              <a:t>written</a:t>
            </a:r>
            <a:r>
              <a:rPr lang="fi-FI" i="1" dirty="0"/>
              <a:t>)</a:t>
            </a:r>
          </a:p>
          <a:p>
            <a:endParaRPr lang="fi-FI" i="1" dirty="0"/>
          </a:p>
          <a:p>
            <a:r>
              <a:rPr lang="fi-FI" dirty="0"/>
              <a:t>Muistakaa BE-verbin taivutus:</a:t>
            </a:r>
          </a:p>
          <a:p>
            <a:r>
              <a:rPr lang="fi-FI" dirty="0"/>
              <a:t>Preesens: 		</a:t>
            </a:r>
            <a:r>
              <a:rPr lang="fi-FI" dirty="0">
                <a:solidFill>
                  <a:srgbClr val="00B050"/>
                </a:solidFill>
              </a:rPr>
              <a:t>am/is/</a:t>
            </a:r>
            <a:r>
              <a:rPr lang="fi-FI" dirty="0" err="1">
                <a:solidFill>
                  <a:srgbClr val="00B050"/>
                </a:solidFill>
              </a:rPr>
              <a:t>are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/>
              <a:t>Imperfekti: 		</a:t>
            </a:r>
            <a:r>
              <a:rPr lang="fi-FI" dirty="0" err="1">
                <a:solidFill>
                  <a:srgbClr val="00B050"/>
                </a:solidFill>
              </a:rPr>
              <a:t>was</a:t>
            </a:r>
            <a:r>
              <a:rPr lang="fi-FI" dirty="0">
                <a:solidFill>
                  <a:srgbClr val="00B050"/>
                </a:solidFill>
              </a:rPr>
              <a:t>/</a:t>
            </a:r>
            <a:r>
              <a:rPr lang="fi-FI" dirty="0" err="1">
                <a:solidFill>
                  <a:srgbClr val="00B050"/>
                </a:solidFill>
              </a:rPr>
              <a:t>were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/>
              <a:t>Perfekti: 		</a:t>
            </a:r>
            <a:r>
              <a:rPr lang="fi-FI" dirty="0" err="1">
                <a:solidFill>
                  <a:srgbClr val="00B050"/>
                </a:solidFill>
              </a:rPr>
              <a:t>has</a:t>
            </a:r>
            <a:r>
              <a:rPr lang="fi-FI" dirty="0">
                <a:solidFill>
                  <a:srgbClr val="00B050"/>
                </a:solidFill>
              </a:rPr>
              <a:t>/</a:t>
            </a:r>
            <a:r>
              <a:rPr lang="fi-FI" dirty="0" err="1">
                <a:solidFill>
                  <a:srgbClr val="00B050"/>
                </a:solidFill>
              </a:rPr>
              <a:t>have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been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/>
              <a:t>Pluskvamperfekti: 	</a:t>
            </a:r>
            <a:r>
              <a:rPr lang="fi-FI" dirty="0" err="1">
                <a:solidFill>
                  <a:srgbClr val="00B050"/>
                </a:solidFill>
              </a:rPr>
              <a:t>had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been</a:t>
            </a:r>
            <a:endParaRPr lang="fi-F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62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5F7B35-24BA-4A37-8073-2FA037DC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B050"/>
                </a:solidFill>
              </a:rPr>
              <a:t>Kerrataan nyt vielä </a:t>
            </a:r>
            <a:r>
              <a:rPr lang="fi-FI" dirty="0" err="1">
                <a:solidFill>
                  <a:srgbClr val="00B050"/>
                </a:solidFill>
              </a:rPr>
              <a:t>Be</a:t>
            </a:r>
            <a:r>
              <a:rPr lang="fi-FI" dirty="0">
                <a:solidFill>
                  <a:srgbClr val="00B050"/>
                </a:solidFill>
              </a:rPr>
              <a:t>-verbin taivutus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9C6018-7306-4935-80ED-FC25BAC812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Jari Kurri </a:t>
            </a:r>
            <a:r>
              <a:rPr lang="fi-FI" dirty="0">
                <a:solidFill>
                  <a:srgbClr val="FF0000"/>
                </a:solidFill>
              </a:rPr>
              <a:t>is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Preesens (on)</a:t>
            </a:r>
            <a:endParaRPr lang="fi-FI" dirty="0"/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was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Imperfekti (oli)</a:t>
            </a:r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has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been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Perfekti (on ollut)</a:t>
            </a:r>
          </a:p>
          <a:p>
            <a:endParaRPr lang="fi-FI" i="1" dirty="0"/>
          </a:p>
          <a:p>
            <a:r>
              <a:rPr lang="fi-FI" dirty="0"/>
              <a:t>Jari Kurri </a:t>
            </a:r>
            <a:r>
              <a:rPr lang="fi-FI" dirty="0" err="1">
                <a:solidFill>
                  <a:srgbClr val="FF0000"/>
                </a:solidFill>
              </a:rPr>
              <a:t>had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>
                <a:solidFill>
                  <a:srgbClr val="FF0000"/>
                </a:solidFill>
              </a:rPr>
              <a:t>been</a:t>
            </a:r>
            <a:r>
              <a:rPr lang="fi-FI" dirty="0"/>
              <a:t> a hockey </a:t>
            </a:r>
            <a:r>
              <a:rPr lang="fi-FI" dirty="0" err="1"/>
              <a:t>player</a:t>
            </a:r>
            <a:r>
              <a:rPr lang="fi-FI" dirty="0"/>
              <a:t>.</a:t>
            </a:r>
            <a:br>
              <a:rPr lang="fi-FI" dirty="0"/>
            </a:br>
            <a:r>
              <a:rPr lang="fi-FI" dirty="0"/>
              <a:t>   </a:t>
            </a:r>
            <a:r>
              <a:rPr lang="fi-FI" i="1" dirty="0"/>
              <a:t>Pluskvamperfekti (oli ollut)</a:t>
            </a:r>
          </a:p>
          <a:p>
            <a:endParaRPr lang="fi-FI" i="1" dirty="0"/>
          </a:p>
          <a:p>
            <a:pPr marL="0" indent="0">
              <a:buNone/>
            </a:pPr>
            <a:endParaRPr lang="fi-FI" i="1" dirty="0"/>
          </a:p>
          <a:p>
            <a:pPr marL="0" indent="0">
              <a:buNone/>
            </a:pPr>
            <a:r>
              <a:rPr lang="fi-FI" b="1" i="1" dirty="0"/>
              <a:t>Läksynä tehtävät 87 ja 92!!!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310FAA1-DBA6-4811-8DD0-20068CE93C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Tehkää tehtävät 88 ja 89.</a:t>
            </a:r>
          </a:p>
          <a:p>
            <a:endParaRPr lang="fi-FI" dirty="0"/>
          </a:p>
          <a:p>
            <a:pPr>
              <a:lnSpc>
                <a:spcPct val="170000"/>
              </a:lnSpc>
            </a:pPr>
            <a:r>
              <a:rPr lang="fi-FI" dirty="0"/>
              <a:t>Valitkaa/kirjoittakaa </a:t>
            </a:r>
            <a:r>
              <a:rPr lang="fi-FI" b="1" dirty="0"/>
              <a:t>BE-verbin</a:t>
            </a:r>
            <a:r>
              <a:rPr lang="fi-FI" dirty="0"/>
              <a:t> oikea aikamuoto ja </a:t>
            </a:r>
            <a:r>
              <a:rPr lang="fi-FI" b="1" dirty="0"/>
              <a:t>pääverbin </a:t>
            </a:r>
            <a:r>
              <a:rPr lang="fi-FI" b="1" dirty="0" err="1"/>
              <a:t>ed</a:t>
            </a:r>
            <a:r>
              <a:rPr lang="fi-FI" b="1" dirty="0"/>
              <a:t>-pääte</a:t>
            </a:r>
            <a:r>
              <a:rPr lang="fi-FI" dirty="0"/>
              <a:t> tai</a:t>
            </a:r>
            <a:br>
              <a:rPr lang="fi-FI" dirty="0"/>
            </a:br>
            <a:r>
              <a:rPr lang="fi-FI" dirty="0"/>
              <a:t> </a:t>
            </a:r>
            <a:r>
              <a:rPr lang="fi-FI" b="1" dirty="0"/>
              <a:t>epäsäännöllisen verbin 3. muoto </a:t>
            </a:r>
            <a:br>
              <a:rPr lang="fi-FI" b="1" dirty="0"/>
            </a:br>
            <a:r>
              <a:rPr lang="fi-FI" dirty="0"/>
              <a:t>(esim. </a:t>
            </a:r>
            <a:r>
              <a:rPr lang="fi-FI" i="1" dirty="0" err="1"/>
              <a:t>write</a:t>
            </a:r>
            <a:r>
              <a:rPr lang="fi-FI" i="1" dirty="0"/>
              <a:t> – </a:t>
            </a:r>
            <a:r>
              <a:rPr lang="fi-FI" i="1" dirty="0" err="1"/>
              <a:t>wrote</a:t>
            </a:r>
            <a:r>
              <a:rPr lang="fi-FI" i="1" dirty="0"/>
              <a:t> – </a:t>
            </a:r>
            <a:r>
              <a:rPr lang="fi-FI" i="1" u="sng" dirty="0" err="1"/>
              <a:t>written</a:t>
            </a:r>
            <a:r>
              <a:rPr lang="fi-FI" i="1" dirty="0"/>
              <a:t>)</a:t>
            </a:r>
          </a:p>
          <a:p>
            <a:endParaRPr lang="fi-FI" i="1" dirty="0"/>
          </a:p>
          <a:p>
            <a:r>
              <a:rPr lang="fi-FI" dirty="0"/>
              <a:t>Muistakaa BE-verbin taivutus:</a:t>
            </a:r>
          </a:p>
          <a:p>
            <a:r>
              <a:rPr lang="fi-FI" dirty="0"/>
              <a:t>Preesens: 		</a:t>
            </a:r>
            <a:r>
              <a:rPr lang="fi-FI" dirty="0">
                <a:solidFill>
                  <a:srgbClr val="00B050"/>
                </a:solidFill>
              </a:rPr>
              <a:t>am/is/</a:t>
            </a:r>
            <a:r>
              <a:rPr lang="fi-FI" dirty="0" err="1">
                <a:solidFill>
                  <a:srgbClr val="00B050"/>
                </a:solidFill>
              </a:rPr>
              <a:t>are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/>
              <a:t>Imperfekti: 		</a:t>
            </a:r>
            <a:r>
              <a:rPr lang="fi-FI" dirty="0" err="1">
                <a:solidFill>
                  <a:srgbClr val="00B050"/>
                </a:solidFill>
              </a:rPr>
              <a:t>was</a:t>
            </a:r>
            <a:r>
              <a:rPr lang="fi-FI" dirty="0">
                <a:solidFill>
                  <a:srgbClr val="00B050"/>
                </a:solidFill>
              </a:rPr>
              <a:t>/</a:t>
            </a:r>
            <a:r>
              <a:rPr lang="fi-FI" dirty="0" err="1">
                <a:solidFill>
                  <a:srgbClr val="00B050"/>
                </a:solidFill>
              </a:rPr>
              <a:t>were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/>
              <a:t>Perfekti: 		</a:t>
            </a:r>
            <a:r>
              <a:rPr lang="fi-FI" dirty="0" err="1">
                <a:solidFill>
                  <a:srgbClr val="00B050"/>
                </a:solidFill>
              </a:rPr>
              <a:t>has</a:t>
            </a:r>
            <a:r>
              <a:rPr lang="fi-FI" dirty="0">
                <a:solidFill>
                  <a:srgbClr val="00B050"/>
                </a:solidFill>
              </a:rPr>
              <a:t>/</a:t>
            </a:r>
            <a:r>
              <a:rPr lang="fi-FI" dirty="0" err="1">
                <a:solidFill>
                  <a:srgbClr val="00B050"/>
                </a:solidFill>
              </a:rPr>
              <a:t>have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been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/>
              <a:t>Pluskvamperfekti: 	</a:t>
            </a:r>
            <a:r>
              <a:rPr lang="fi-FI" dirty="0" err="1">
                <a:solidFill>
                  <a:srgbClr val="00B050"/>
                </a:solidFill>
              </a:rPr>
              <a:t>had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been</a:t>
            </a:r>
            <a:endParaRPr lang="fi-F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504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66FEC-4DA8-45C3-9766-BC22A58D6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Passiivimuoto suomen kielessä.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EC3EAC-29EE-4948-9D25-D8DFEF6F2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Mikä muoto pelata-verbistä tulee aukon paikalle?</a:t>
            </a:r>
          </a:p>
          <a:p>
            <a:endParaRPr lang="fi-FI" dirty="0"/>
          </a:p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</a:t>
            </a:r>
            <a:r>
              <a:rPr lang="fi-FI" i="1" dirty="0"/>
              <a:t> Suomessa ympäri vuoden.	(preesens)</a:t>
            </a:r>
          </a:p>
          <a:p>
            <a:endParaRPr lang="fi-FI" i="1" dirty="0"/>
          </a:p>
          <a:p>
            <a:r>
              <a:rPr lang="fi-FI" i="1" dirty="0"/>
              <a:t>Jääkiekkopeli _________ eilen ilman yleisöä.		(imperfekti)</a:t>
            </a:r>
          </a:p>
          <a:p>
            <a:endParaRPr lang="fi-FI" i="1" dirty="0"/>
          </a:p>
          <a:p>
            <a:r>
              <a:rPr lang="fi-FI" i="1" dirty="0"/>
              <a:t>Jääkiekkoa ___________ Suomessa jo sata vuotta.	(perfekti)</a:t>
            </a:r>
          </a:p>
          <a:p>
            <a:endParaRPr lang="fi-FI" i="1" dirty="0"/>
          </a:p>
          <a:p>
            <a:r>
              <a:rPr lang="fi-FI" i="1" dirty="0"/>
              <a:t>Jääkiekkoa ___________ täällä jo kauan ennen ensimmäistä maailmanmestaruutta.					(</a:t>
            </a:r>
            <a:r>
              <a:rPr lang="fi-FI" i="1" dirty="0" err="1"/>
              <a:t>plukvamperfekti</a:t>
            </a:r>
            <a:r>
              <a:rPr lang="fi-FI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86509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66FEC-4DA8-45C3-9766-BC22A58D6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Passiivimuoto suomen kielessä.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EC3EAC-29EE-4948-9D25-D8DFEF6F2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Mikä muoto pelata-verbistä tulee aukon paikalle?</a:t>
            </a:r>
          </a:p>
          <a:p>
            <a:endParaRPr lang="fi-FI" dirty="0"/>
          </a:p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</a:t>
            </a:r>
            <a:r>
              <a:rPr lang="fi-FI" i="1" dirty="0"/>
              <a:t> Suomessa ympäri vuoden.	(preesens)</a:t>
            </a:r>
          </a:p>
          <a:p>
            <a:endParaRPr lang="fi-FI" i="1" dirty="0"/>
          </a:p>
          <a:p>
            <a:r>
              <a:rPr lang="fi-FI" i="1" dirty="0"/>
              <a:t>Jääkiekkopeli </a:t>
            </a:r>
            <a:r>
              <a:rPr lang="fi-FI" i="1" dirty="0">
                <a:solidFill>
                  <a:srgbClr val="FF0000"/>
                </a:solidFill>
              </a:rPr>
              <a:t>pelattiin</a:t>
            </a:r>
            <a:r>
              <a:rPr lang="fi-FI" i="1" dirty="0"/>
              <a:t> eilen ilman yleisöä.		(imperfekti)</a:t>
            </a:r>
          </a:p>
          <a:p>
            <a:endParaRPr lang="fi-FI" i="1" dirty="0"/>
          </a:p>
          <a:p>
            <a:r>
              <a:rPr lang="fi-FI" i="1" dirty="0"/>
              <a:t>Jääkiekkoa ___________ Suomessa jo sata vuotta.	(perfekti)</a:t>
            </a:r>
          </a:p>
          <a:p>
            <a:endParaRPr lang="fi-FI" i="1" dirty="0"/>
          </a:p>
          <a:p>
            <a:r>
              <a:rPr lang="fi-FI" i="1" dirty="0"/>
              <a:t>Jääkiekkoa ___________ täällä jo kauan ennen ensimmäistä maailmanmestaruutta.					(</a:t>
            </a:r>
            <a:r>
              <a:rPr lang="fi-FI" i="1" dirty="0" err="1"/>
              <a:t>plukvamperfekti</a:t>
            </a:r>
            <a:r>
              <a:rPr lang="fi-FI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99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66FEC-4DA8-45C3-9766-BC22A58D6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Passiivimuoto suomen kielessä.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EC3EAC-29EE-4948-9D25-D8DFEF6F2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Mikä muoto pelata-verbistä tulee aukon paikalle?</a:t>
            </a:r>
          </a:p>
          <a:p>
            <a:endParaRPr lang="fi-FI" dirty="0"/>
          </a:p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</a:t>
            </a:r>
            <a:r>
              <a:rPr lang="fi-FI" i="1" dirty="0"/>
              <a:t> Suomessa ympäri vuoden.	(preesens)</a:t>
            </a:r>
          </a:p>
          <a:p>
            <a:endParaRPr lang="fi-FI" i="1" dirty="0"/>
          </a:p>
          <a:p>
            <a:r>
              <a:rPr lang="fi-FI" i="1" dirty="0"/>
              <a:t>Jääkiekkopeli </a:t>
            </a:r>
            <a:r>
              <a:rPr lang="fi-FI" i="1" dirty="0">
                <a:solidFill>
                  <a:srgbClr val="FF0000"/>
                </a:solidFill>
              </a:rPr>
              <a:t>pelattiin</a:t>
            </a:r>
            <a:r>
              <a:rPr lang="fi-FI" i="1" dirty="0"/>
              <a:t> eilen ilman yleisöä.		(imperfekti)</a:t>
            </a:r>
          </a:p>
          <a:p>
            <a:endParaRPr lang="fi-FI" i="1" dirty="0"/>
          </a:p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on pelattu</a:t>
            </a:r>
            <a:r>
              <a:rPr lang="fi-FI" i="1" dirty="0"/>
              <a:t> Suomessa jo sata vuotta.	(perfekti)</a:t>
            </a:r>
          </a:p>
          <a:p>
            <a:endParaRPr lang="fi-FI" i="1" dirty="0"/>
          </a:p>
          <a:p>
            <a:r>
              <a:rPr lang="fi-FI" i="1" dirty="0"/>
              <a:t>Jääkiekkoa ___________ täällä jo kauan ennen ensimmäistä maailmanmestaruutta.					(</a:t>
            </a:r>
            <a:r>
              <a:rPr lang="fi-FI" i="1" dirty="0" err="1"/>
              <a:t>plukvamperfekti</a:t>
            </a:r>
            <a:r>
              <a:rPr lang="fi-FI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57444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66FEC-4DA8-45C3-9766-BC22A58D6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Passiivimuoto suomen kielessä.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EC3EAC-29EE-4948-9D25-D8DFEF6F2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Mikä muoto pelata-verbistä tulee aukon paikalle?</a:t>
            </a:r>
          </a:p>
          <a:p>
            <a:endParaRPr lang="fi-FI" dirty="0"/>
          </a:p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</a:t>
            </a:r>
            <a:r>
              <a:rPr lang="fi-FI" i="1" dirty="0"/>
              <a:t> Suomessa ympäri vuoden.	(preesens)</a:t>
            </a:r>
          </a:p>
          <a:p>
            <a:endParaRPr lang="fi-FI" i="1" dirty="0"/>
          </a:p>
          <a:p>
            <a:r>
              <a:rPr lang="fi-FI" i="1" dirty="0"/>
              <a:t>Jääkiekkopeli </a:t>
            </a:r>
            <a:r>
              <a:rPr lang="fi-FI" i="1" dirty="0">
                <a:solidFill>
                  <a:srgbClr val="FF0000"/>
                </a:solidFill>
              </a:rPr>
              <a:t>pelattiin</a:t>
            </a:r>
            <a:r>
              <a:rPr lang="fi-FI" i="1" dirty="0"/>
              <a:t> eilen ilman yleisöä.		(imperfekti)</a:t>
            </a:r>
          </a:p>
          <a:p>
            <a:endParaRPr lang="fi-FI" i="1" dirty="0"/>
          </a:p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on pelattu</a:t>
            </a:r>
            <a:r>
              <a:rPr lang="fi-FI" i="1" dirty="0"/>
              <a:t> Suomessa jo sata vuotta.	(perfekti)</a:t>
            </a:r>
          </a:p>
          <a:p>
            <a:endParaRPr lang="fi-FI" i="1" dirty="0"/>
          </a:p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oli pelattu</a:t>
            </a:r>
            <a:r>
              <a:rPr lang="fi-FI" i="1" dirty="0"/>
              <a:t> täällä jo kauan ennen ensimmäistä maailmanmestaruutta.					(</a:t>
            </a:r>
            <a:r>
              <a:rPr lang="fi-FI" i="1" dirty="0" err="1"/>
              <a:t>plukvamperfekti</a:t>
            </a:r>
            <a:r>
              <a:rPr lang="fi-FI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69838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CEF45B-9168-44CF-BB26-E2E0E064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 vs. aktiivi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6041-EBC1-486E-8B4D-C0175D64C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</a:t>
            </a:r>
            <a:r>
              <a:rPr lang="fi-FI" i="1" dirty="0"/>
              <a:t> Suomessa ympäri vuoden.	(preesens)</a:t>
            </a:r>
          </a:p>
          <a:p>
            <a:r>
              <a:rPr lang="fi-FI" i="1" dirty="0"/>
              <a:t>Jääkiekkopeli </a:t>
            </a:r>
            <a:r>
              <a:rPr lang="fi-FI" i="1" dirty="0">
                <a:solidFill>
                  <a:srgbClr val="FF0000"/>
                </a:solidFill>
              </a:rPr>
              <a:t>pelattiin</a:t>
            </a:r>
            <a:r>
              <a:rPr lang="fi-FI" i="1" dirty="0"/>
              <a:t> eilen ilman yleisöä.		(imperfekti)</a:t>
            </a:r>
          </a:p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on pelattu</a:t>
            </a:r>
            <a:r>
              <a:rPr lang="fi-FI" i="1" dirty="0"/>
              <a:t> Suomessa jo sata vuotta.	(perfekti)</a:t>
            </a:r>
          </a:p>
          <a:p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oli pelattu</a:t>
            </a:r>
            <a:r>
              <a:rPr lang="fi-FI" i="1" dirty="0"/>
              <a:t> täällä jo kauan ennen ensimmäistä maailmanmestaruutta.					(</a:t>
            </a:r>
            <a:r>
              <a:rPr lang="fi-FI" i="1" dirty="0" err="1"/>
              <a:t>plukvamperfekti</a:t>
            </a:r>
            <a:r>
              <a:rPr lang="fi-FI" i="1" dirty="0"/>
              <a:t>)</a:t>
            </a:r>
          </a:p>
          <a:p>
            <a:endParaRPr lang="fi-FI" i="1" dirty="0"/>
          </a:p>
          <a:p>
            <a:r>
              <a:rPr lang="fi-FI" dirty="0">
                <a:solidFill>
                  <a:srgbClr val="FF0000"/>
                </a:solidFill>
              </a:rPr>
              <a:t>Passiivi</a:t>
            </a:r>
            <a:r>
              <a:rPr lang="fi-FI" dirty="0"/>
              <a:t>muoto on </a:t>
            </a:r>
            <a:r>
              <a:rPr lang="fi-FI" dirty="0">
                <a:solidFill>
                  <a:srgbClr val="00B0F0"/>
                </a:solidFill>
              </a:rPr>
              <a:t>aktiivi</a:t>
            </a:r>
            <a:r>
              <a:rPr lang="fi-FI" dirty="0"/>
              <a:t>muodon vastakohta.</a:t>
            </a:r>
          </a:p>
          <a:p>
            <a:r>
              <a:rPr lang="fi-FI" dirty="0"/>
              <a:t>Esimerkki aktiivilauseesta:</a:t>
            </a:r>
          </a:p>
          <a:p>
            <a:pPr marL="0" indent="0">
              <a:buNone/>
            </a:pPr>
            <a:r>
              <a:rPr lang="fi-FI" i="1" dirty="0" err="1"/>
              <a:t>Kookoo</a:t>
            </a:r>
            <a:r>
              <a:rPr lang="fi-FI" i="1" dirty="0"/>
              <a:t> </a:t>
            </a:r>
            <a:r>
              <a:rPr lang="fi-FI" i="1" dirty="0">
                <a:solidFill>
                  <a:srgbClr val="00B0F0"/>
                </a:solidFill>
              </a:rPr>
              <a:t>pelaa</a:t>
            </a:r>
            <a:r>
              <a:rPr lang="fi-FI" i="1" dirty="0"/>
              <a:t> jääkiekko paremmin kuin mikään muu joukkue.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518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789D1B-CC5C-45D0-A26E-34D420847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eroa on siis passiivilla ja aktiivilla?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AEF022-E026-4055-8DDF-69DA5F046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Passiivi:</a:t>
            </a:r>
          </a:p>
          <a:p>
            <a:pPr marL="0" indent="0">
              <a:buNone/>
            </a:pPr>
            <a:r>
              <a:rPr lang="fi-FI" i="1" dirty="0"/>
              <a:t>Jääkiekkoa </a:t>
            </a:r>
            <a:r>
              <a:rPr lang="fi-FI" i="1" dirty="0">
                <a:solidFill>
                  <a:srgbClr val="FF0000"/>
                </a:solidFill>
              </a:rPr>
              <a:t>pelataan </a:t>
            </a:r>
            <a:r>
              <a:rPr lang="fi-FI" i="1" dirty="0"/>
              <a:t>Suomessa ympäri vuoden.</a:t>
            </a:r>
          </a:p>
          <a:p>
            <a:endParaRPr lang="fi-FI" i="1" dirty="0"/>
          </a:p>
          <a:p>
            <a:r>
              <a:rPr lang="fi-FI" dirty="0"/>
              <a:t>Aktiivi:</a:t>
            </a:r>
          </a:p>
          <a:p>
            <a:pPr marL="0" indent="0">
              <a:buNone/>
            </a:pPr>
            <a:r>
              <a:rPr lang="fi-FI" i="1" dirty="0" err="1"/>
              <a:t>Kookoo</a:t>
            </a:r>
            <a:r>
              <a:rPr lang="fi-FI" i="1" dirty="0"/>
              <a:t> </a:t>
            </a:r>
            <a:r>
              <a:rPr lang="fi-FI" i="1" dirty="0">
                <a:solidFill>
                  <a:schemeClr val="accent5"/>
                </a:solidFill>
              </a:rPr>
              <a:t>pelaa </a:t>
            </a:r>
            <a:r>
              <a:rPr lang="fi-FI" i="1" dirty="0"/>
              <a:t>jääkiekko paremmin kuin mikään muu joukkue.</a:t>
            </a:r>
          </a:p>
          <a:p>
            <a:pPr marL="0" indent="0">
              <a:buNone/>
            </a:pPr>
            <a:endParaRPr lang="fi-FI" i="1" dirty="0"/>
          </a:p>
          <a:p>
            <a:pPr marL="0" indent="0">
              <a:buNone/>
            </a:pPr>
            <a:r>
              <a:rPr lang="fi-FI" dirty="0"/>
              <a:t>Passiivirakenteessa ei mainita subjektia (eli sitä </a:t>
            </a:r>
            <a:r>
              <a:rPr lang="fi-FI" i="1" dirty="0">
                <a:solidFill>
                  <a:srgbClr val="00B0F0"/>
                </a:solidFill>
              </a:rPr>
              <a:t>kuka tekee jotakin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51175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5ECB6B-6259-4ADD-B5B8-40DB57A32C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Tehdään harjoitus 86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90859AD-06B0-4216-8053-2983D94566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Onko lauseessa passiivi- vai aktiivirakenne?</a:t>
            </a:r>
          </a:p>
          <a:p>
            <a:endParaRPr lang="fi-FI" dirty="0"/>
          </a:p>
          <a:p>
            <a:r>
              <a:rPr lang="fi-FI" dirty="0"/>
              <a:t>Aktiivi: Tekijä mainitaan</a:t>
            </a:r>
          </a:p>
          <a:p>
            <a:r>
              <a:rPr lang="fi-FI" dirty="0"/>
              <a:t>Passiivi: Tekijää ei mainita</a:t>
            </a:r>
          </a:p>
        </p:txBody>
      </p:sp>
    </p:spTree>
    <p:extLst>
      <p:ext uri="{BB962C8B-B14F-4D97-AF65-F5344CB8AC3E}">
        <p14:creationId xmlns:p14="http://schemas.microsoft.com/office/powerpoint/2010/main" val="3391054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1465</Words>
  <Application>Microsoft Office PowerPoint</Application>
  <PresentationFormat>Laajakuva</PresentationFormat>
  <Paragraphs>216</Paragraphs>
  <Slides>24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Office-teema</vt:lpstr>
      <vt:lpstr>Passiivi</vt:lpstr>
      <vt:lpstr>Passiivimuoto suomen kielessä.</vt:lpstr>
      <vt:lpstr>Passiivimuoto suomen kielessä.</vt:lpstr>
      <vt:lpstr>Passiivimuoto suomen kielessä.</vt:lpstr>
      <vt:lpstr>Passiivimuoto suomen kielessä.</vt:lpstr>
      <vt:lpstr>Passiivimuoto suomen kielessä.</vt:lpstr>
      <vt:lpstr>Passiivi vs. aktiivi</vt:lpstr>
      <vt:lpstr>Mitä eroa on siis passiivilla ja aktiivilla?</vt:lpstr>
      <vt:lpstr>Tehdään harjoitus 86</vt:lpstr>
      <vt:lpstr>Tehtävä 86, lause 10</vt:lpstr>
      <vt:lpstr>Tehtävä 86, lause 10</vt:lpstr>
      <vt:lpstr>Passiivilauseen muodostus:</vt:lpstr>
      <vt:lpstr>Passiivilauseen muodostus:</vt:lpstr>
      <vt:lpstr>Passiivilauseen muodostus:</vt:lpstr>
      <vt:lpstr>Passiivilauseen muodostus:</vt:lpstr>
      <vt:lpstr>Passiivilauseen muodostus:</vt:lpstr>
      <vt:lpstr>Kerrataan nyt vielä Be-verbin taivutus</vt:lpstr>
      <vt:lpstr>Kerrataan nyt vielä Be-verbin taivutus</vt:lpstr>
      <vt:lpstr>Kerrataan nyt vielä Be-verbin taivutus</vt:lpstr>
      <vt:lpstr>Kerrataan nyt vielä Be-verbin taivutus</vt:lpstr>
      <vt:lpstr>Kerrataan nyt vielä Be-verbin taivutus</vt:lpstr>
      <vt:lpstr>Passiivin aikamuodot: (BE + 3.muoto)</vt:lpstr>
      <vt:lpstr>Kerrataan nyt vielä Be-verbin taivutus</vt:lpstr>
      <vt:lpstr>Kerrataan nyt vielä Be-verbin taivutus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Passiivi</dc:title>
  <dc:creator>Pentti Pimiä</dc:creator>
  <cp:lastModifiedBy>Pentti Pimiä</cp:lastModifiedBy>
  <cp:revision>1</cp:revision>
  <dcterms:created xsi:type="dcterms:W3CDTF">2021-10-24T11:03:13Z</dcterms:created>
  <dcterms:modified xsi:type="dcterms:W3CDTF">2021-10-25T12:10:31Z</dcterms:modified>
</cp:coreProperties>
</file>