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71" r:id="rId7"/>
    <p:sldId id="272" r:id="rId8"/>
    <p:sldId id="273" r:id="rId9"/>
    <p:sldId id="274" r:id="rId10"/>
    <p:sldId id="275" r:id="rId11"/>
    <p:sldId id="262" r:id="rId12"/>
    <p:sldId id="279" r:id="rId13"/>
    <p:sldId id="266" r:id="rId14"/>
    <p:sldId id="267" r:id="rId15"/>
    <p:sldId id="268" r:id="rId16"/>
    <p:sldId id="269" r:id="rId17"/>
    <p:sldId id="280" r:id="rId18"/>
    <p:sldId id="276" r:id="rId19"/>
    <p:sldId id="277" r:id="rId20"/>
    <p:sldId id="284" r:id="rId21"/>
    <p:sldId id="264" r:id="rId22"/>
    <p:sldId id="278" r:id="rId2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letusosa" id="{ADCFCAB1-907B-4AD9-90C3-4BFEC683CAA7}">
          <p14:sldIdLst>
            <p14:sldId id="257"/>
            <p14:sldId id="256"/>
            <p14:sldId id="258"/>
            <p14:sldId id="259"/>
            <p14:sldId id="260"/>
            <p14:sldId id="271"/>
            <p14:sldId id="272"/>
            <p14:sldId id="273"/>
            <p14:sldId id="274"/>
            <p14:sldId id="275"/>
            <p14:sldId id="262"/>
            <p14:sldId id="279"/>
            <p14:sldId id="266"/>
            <p14:sldId id="267"/>
            <p14:sldId id="268"/>
            <p14:sldId id="269"/>
            <p14:sldId id="280"/>
            <p14:sldId id="276"/>
            <p14:sldId id="277"/>
            <p14:sldId id="284"/>
            <p14:sldId id="264"/>
            <p14:sldId id="27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1" autoAdjust="0"/>
    <p:restoredTop sz="94660"/>
  </p:normalViewPr>
  <p:slideViewPr>
    <p:cSldViewPr snapToGrid="0">
      <p:cViewPr varScale="1">
        <p:scale>
          <a:sx n="59" d="100"/>
          <a:sy n="59" d="100"/>
        </p:scale>
        <p:origin x="92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CDFE928-B475-852F-7C37-E940C8F5C381}"/>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0C00FA73-7C97-332F-9EBA-1CF0719842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3E325540-FA60-583D-3495-609F7090196F}"/>
              </a:ext>
            </a:extLst>
          </p:cNvPr>
          <p:cNvSpPr>
            <a:spLocks noGrp="1"/>
          </p:cNvSpPr>
          <p:nvPr>
            <p:ph type="dt" sz="half" idx="10"/>
          </p:nvPr>
        </p:nvSpPr>
        <p:spPr/>
        <p:txBody>
          <a:bodyPr/>
          <a:lstStyle/>
          <a:p>
            <a:fld id="{AD671E0B-5015-46E0-B647-0AA392217EA7}" type="datetimeFigureOut">
              <a:rPr lang="fi-FI" smtClean="0"/>
              <a:t>11.3.2026</a:t>
            </a:fld>
            <a:endParaRPr lang="fi-FI"/>
          </a:p>
        </p:txBody>
      </p:sp>
      <p:sp>
        <p:nvSpPr>
          <p:cNvPr id="5" name="Alatunnisteen paikkamerkki 4">
            <a:extLst>
              <a:ext uri="{FF2B5EF4-FFF2-40B4-BE49-F238E27FC236}">
                <a16:creationId xmlns:a16="http://schemas.microsoft.com/office/drawing/2014/main" id="{025BD074-5162-42B0-17A7-FB515A891BAD}"/>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96EC454-1D7E-AD5F-BA98-77E1162FDB3B}"/>
              </a:ext>
            </a:extLst>
          </p:cNvPr>
          <p:cNvSpPr>
            <a:spLocks noGrp="1"/>
          </p:cNvSpPr>
          <p:nvPr>
            <p:ph type="sldNum" sz="quarter" idx="12"/>
          </p:nvPr>
        </p:nvSpPr>
        <p:spPr/>
        <p:txBody>
          <a:bodyPr/>
          <a:lstStyle/>
          <a:p>
            <a:fld id="{606013BD-574E-4810-8936-243EA83A9F52}" type="slidenum">
              <a:rPr lang="fi-FI" smtClean="0"/>
              <a:t>‹#›</a:t>
            </a:fld>
            <a:endParaRPr lang="fi-FI"/>
          </a:p>
        </p:txBody>
      </p:sp>
    </p:spTree>
    <p:extLst>
      <p:ext uri="{BB962C8B-B14F-4D97-AF65-F5344CB8AC3E}">
        <p14:creationId xmlns:p14="http://schemas.microsoft.com/office/powerpoint/2010/main" val="345288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9F78272-AE2D-61AE-8FFD-FF3A61B5F875}"/>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F229D377-8327-78E6-D1EB-4775BD1305F2}"/>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BD7769E-8914-F9F3-BA80-ED87143DC266}"/>
              </a:ext>
            </a:extLst>
          </p:cNvPr>
          <p:cNvSpPr>
            <a:spLocks noGrp="1"/>
          </p:cNvSpPr>
          <p:nvPr>
            <p:ph type="dt" sz="half" idx="10"/>
          </p:nvPr>
        </p:nvSpPr>
        <p:spPr/>
        <p:txBody>
          <a:bodyPr/>
          <a:lstStyle/>
          <a:p>
            <a:fld id="{AD671E0B-5015-46E0-B647-0AA392217EA7}" type="datetimeFigureOut">
              <a:rPr lang="fi-FI" smtClean="0"/>
              <a:t>11.3.2026</a:t>
            </a:fld>
            <a:endParaRPr lang="fi-FI"/>
          </a:p>
        </p:txBody>
      </p:sp>
      <p:sp>
        <p:nvSpPr>
          <p:cNvPr id="5" name="Alatunnisteen paikkamerkki 4">
            <a:extLst>
              <a:ext uri="{FF2B5EF4-FFF2-40B4-BE49-F238E27FC236}">
                <a16:creationId xmlns:a16="http://schemas.microsoft.com/office/drawing/2014/main" id="{3611455D-B146-A201-76D7-B947DA4B8B8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D379894-C11E-8F66-BB2E-A76AB4229431}"/>
              </a:ext>
            </a:extLst>
          </p:cNvPr>
          <p:cNvSpPr>
            <a:spLocks noGrp="1"/>
          </p:cNvSpPr>
          <p:nvPr>
            <p:ph type="sldNum" sz="quarter" idx="12"/>
          </p:nvPr>
        </p:nvSpPr>
        <p:spPr/>
        <p:txBody>
          <a:bodyPr/>
          <a:lstStyle/>
          <a:p>
            <a:fld id="{606013BD-574E-4810-8936-243EA83A9F52}" type="slidenum">
              <a:rPr lang="fi-FI" smtClean="0"/>
              <a:t>‹#›</a:t>
            </a:fld>
            <a:endParaRPr lang="fi-FI"/>
          </a:p>
        </p:txBody>
      </p:sp>
    </p:spTree>
    <p:extLst>
      <p:ext uri="{BB962C8B-B14F-4D97-AF65-F5344CB8AC3E}">
        <p14:creationId xmlns:p14="http://schemas.microsoft.com/office/powerpoint/2010/main" val="2572052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FCB71031-87C8-8BA4-34B4-70F8D9FCCBCC}"/>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C9FC2E74-5DE7-79C6-515D-0BC469B0DB41}"/>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496B77D7-8CE5-0662-FF63-D979B8EC2ABC}"/>
              </a:ext>
            </a:extLst>
          </p:cNvPr>
          <p:cNvSpPr>
            <a:spLocks noGrp="1"/>
          </p:cNvSpPr>
          <p:nvPr>
            <p:ph type="dt" sz="half" idx="10"/>
          </p:nvPr>
        </p:nvSpPr>
        <p:spPr/>
        <p:txBody>
          <a:bodyPr/>
          <a:lstStyle/>
          <a:p>
            <a:fld id="{AD671E0B-5015-46E0-B647-0AA392217EA7}" type="datetimeFigureOut">
              <a:rPr lang="fi-FI" smtClean="0"/>
              <a:t>11.3.2026</a:t>
            </a:fld>
            <a:endParaRPr lang="fi-FI"/>
          </a:p>
        </p:txBody>
      </p:sp>
      <p:sp>
        <p:nvSpPr>
          <p:cNvPr id="5" name="Alatunnisteen paikkamerkki 4">
            <a:extLst>
              <a:ext uri="{FF2B5EF4-FFF2-40B4-BE49-F238E27FC236}">
                <a16:creationId xmlns:a16="http://schemas.microsoft.com/office/drawing/2014/main" id="{8290E4FB-EA76-3CB5-EDBC-4F755F9C3F1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61D0277-361E-0B0F-C8CB-A609C11D2EB3}"/>
              </a:ext>
            </a:extLst>
          </p:cNvPr>
          <p:cNvSpPr>
            <a:spLocks noGrp="1"/>
          </p:cNvSpPr>
          <p:nvPr>
            <p:ph type="sldNum" sz="quarter" idx="12"/>
          </p:nvPr>
        </p:nvSpPr>
        <p:spPr/>
        <p:txBody>
          <a:bodyPr/>
          <a:lstStyle/>
          <a:p>
            <a:fld id="{606013BD-574E-4810-8936-243EA83A9F52}" type="slidenum">
              <a:rPr lang="fi-FI" smtClean="0"/>
              <a:t>‹#›</a:t>
            </a:fld>
            <a:endParaRPr lang="fi-FI"/>
          </a:p>
        </p:txBody>
      </p:sp>
    </p:spTree>
    <p:extLst>
      <p:ext uri="{BB962C8B-B14F-4D97-AF65-F5344CB8AC3E}">
        <p14:creationId xmlns:p14="http://schemas.microsoft.com/office/powerpoint/2010/main" val="3654979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24F9862-E1C5-4D64-00D0-329D85871A06}"/>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6ABB7C8C-5288-49AC-7A63-652F78673F01}"/>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D4BF7B8-771B-2FDE-17E5-1A8B11E6277E}"/>
              </a:ext>
            </a:extLst>
          </p:cNvPr>
          <p:cNvSpPr>
            <a:spLocks noGrp="1"/>
          </p:cNvSpPr>
          <p:nvPr>
            <p:ph type="dt" sz="half" idx="10"/>
          </p:nvPr>
        </p:nvSpPr>
        <p:spPr/>
        <p:txBody>
          <a:bodyPr/>
          <a:lstStyle/>
          <a:p>
            <a:fld id="{AD671E0B-5015-46E0-B647-0AA392217EA7}" type="datetimeFigureOut">
              <a:rPr lang="fi-FI" smtClean="0"/>
              <a:t>11.3.2026</a:t>
            </a:fld>
            <a:endParaRPr lang="fi-FI"/>
          </a:p>
        </p:txBody>
      </p:sp>
      <p:sp>
        <p:nvSpPr>
          <p:cNvPr id="5" name="Alatunnisteen paikkamerkki 4">
            <a:extLst>
              <a:ext uri="{FF2B5EF4-FFF2-40B4-BE49-F238E27FC236}">
                <a16:creationId xmlns:a16="http://schemas.microsoft.com/office/drawing/2014/main" id="{E1674302-19BA-20CF-85E7-1D280C1E1FB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9FD42956-3FA9-F4E9-6608-8E7491338138}"/>
              </a:ext>
            </a:extLst>
          </p:cNvPr>
          <p:cNvSpPr>
            <a:spLocks noGrp="1"/>
          </p:cNvSpPr>
          <p:nvPr>
            <p:ph type="sldNum" sz="quarter" idx="12"/>
          </p:nvPr>
        </p:nvSpPr>
        <p:spPr/>
        <p:txBody>
          <a:bodyPr/>
          <a:lstStyle/>
          <a:p>
            <a:fld id="{606013BD-574E-4810-8936-243EA83A9F52}" type="slidenum">
              <a:rPr lang="fi-FI" smtClean="0"/>
              <a:t>‹#›</a:t>
            </a:fld>
            <a:endParaRPr lang="fi-FI"/>
          </a:p>
        </p:txBody>
      </p:sp>
    </p:spTree>
    <p:extLst>
      <p:ext uri="{BB962C8B-B14F-4D97-AF65-F5344CB8AC3E}">
        <p14:creationId xmlns:p14="http://schemas.microsoft.com/office/powerpoint/2010/main" val="1644347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5B553B5-27CD-2DAB-067D-3C061783A06D}"/>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BB21BB92-0C6C-6798-B665-327F0D4D0CB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C500922D-ECB7-26D4-E498-A261AD8890D5}"/>
              </a:ext>
            </a:extLst>
          </p:cNvPr>
          <p:cNvSpPr>
            <a:spLocks noGrp="1"/>
          </p:cNvSpPr>
          <p:nvPr>
            <p:ph type="dt" sz="half" idx="10"/>
          </p:nvPr>
        </p:nvSpPr>
        <p:spPr/>
        <p:txBody>
          <a:bodyPr/>
          <a:lstStyle/>
          <a:p>
            <a:fld id="{AD671E0B-5015-46E0-B647-0AA392217EA7}" type="datetimeFigureOut">
              <a:rPr lang="fi-FI" smtClean="0"/>
              <a:t>11.3.2026</a:t>
            </a:fld>
            <a:endParaRPr lang="fi-FI"/>
          </a:p>
        </p:txBody>
      </p:sp>
      <p:sp>
        <p:nvSpPr>
          <p:cNvPr id="5" name="Alatunnisteen paikkamerkki 4">
            <a:extLst>
              <a:ext uri="{FF2B5EF4-FFF2-40B4-BE49-F238E27FC236}">
                <a16:creationId xmlns:a16="http://schemas.microsoft.com/office/drawing/2014/main" id="{789B159C-234A-50BA-AF3E-6DC5CFFB070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F19AAFA-53BA-723F-EC16-B43E260AC6D9}"/>
              </a:ext>
            </a:extLst>
          </p:cNvPr>
          <p:cNvSpPr>
            <a:spLocks noGrp="1"/>
          </p:cNvSpPr>
          <p:nvPr>
            <p:ph type="sldNum" sz="quarter" idx="12"/>
          </p:nvPr>
        </p:nvSpPr>
        <p:spPr/>
        <p:txBody>
          <a:bodyPr/>
          <a:lstStyle/>
          <a:p>
            <a:fld id="{606013BD-574E-4810-8936-243EA83A9F52}" type="slidenum">
              <a:rPr lang="fi-FI" smtClean="0"/>
              <a:t>‹#›</a:t>
            </a:fld>
            <a:endParaRPr lang="fi-FI"/>
          </a:p>
        </p:txBody>
      </p:sp>
    </p:spTree>
    <p:extLst>
      <p:ext uri="{BB962C8B-B14F-4D97-AF65-F5344CB8AC3E}">
        <p14:creationId xmlns:p14="http://schemas.microsoft.com/office/powerpoint/2010/main" val="1003478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98AA84F-3AB8-CC5D-795F-7D77651DDC13}"/>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89ED858C-002C-9F70-10D7-713F752FDB85}"/>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FBEE3B96-589B-B540-9E81-2DD592D48365}"/>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44030757-61AF-DC9F-AB8C-981FBCFA3110}"/>
              </a:ext>
            </a:extLst>
          </p:cNvPr>
          <p:cNvSpPr>
            <a:spLocks noGrp="1"/>
          </p:cNvSpPr>
          <p:nvPr>
            <p:ph type="dt" sz="half" idx="10"/>
          </p:nvPr>
        </p:nvSpPr>
        <p:spPr/>
        <p:txBody>
          <a:bodyPr/>
          <a:lstStyle/>
          <a:p>
            <a:fld id="{AD671E0B-5015-46E0-B647-0AA392217EA7}" type="datetimeFigureOut">
              <a:rPr lang="fi-FI" smtClean="0"/>
              <a:t>11.3.2026</a:t>
            </a:fld>
            <a:endParaRPr lang="fi-FI"/>
          </a:p>
        </p:txBody>
      </p:sp>
      <p:sp>
        <p:nvSpPr>
          <p:cNvPr id="6" name="Alatunnisteen paikkamerkki 5">
            <a:extLst>
              <a:ext uri="{FF2B5EF4-FFF2-40B4-BE49-F238E27FC236}">
                <a16:creationId xmlns:a16="http://schemas.microsoft.com/office/drawing/2014/main" id="{E7FF57E5-96D6-9F38-0370-35A3B85B4143}"/>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C2141F7A-B637-5C84-F038-0EAA8BCA9157}"/>
              </a:ext>
            </a:extLst>
          </p:cNvPr>
          <p:cNvSpPr>
            <a:spLocks noGrp="1"/>
          </p:cNvSpPr>
          <p:nvPr>
            <p:ph type="sldNum" sz="quarter" idx="12"/>
          </p:nvPr>
        </p:nvSpPr>
        <p:spPr/>
        <p:txBody>
          <a:bodyPr/>
          <a:lstStyle/>
          <a:p>
            <a:fld id="{606013BD-574E-4810-8936-243EA83A9F52}" type="slidenum">
              <a:rPr lang="fi-FI" smtClean="0"/>
              <a:t>‹#›</a:t>
            </a:fld>
            <a:endParaRPr lang="fi-FI"/>
          </a:p>
        </p:txBody>
      </p:sp>
    </p:spTree>
    <p:extLst>
      <p:ext uri="{BB962C8B-B14F-4D97-AF65-F5344CB8AC3E}">
        <p14:creationId xmlns:p14="http://schemas.microsoft.com/office/powerpoint/2010/main" val="3416944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FF96FE6-51A2-4BC8-0A70-53329AA4E0C3}"/>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93E14A98-7825-1EF0-B611-E0A20E34EC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56A0652B-54FF-0AA0-43D6-DB29F7067CD9}"/>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F434C370-453A-08FB-5AA3-F630B2EDFA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A2AD4EBD-1DEE-70A5-F570-F1015E3ADDD0}"/>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94900882-6EB2-3881-633C-C4BD161C6FC8}"/>
              </a:ext>
            </a:extLst>
          </p:cNvPr>
          <p:cNvSpPr>
            <a:spLocks noGrp="1"/>
          </p:cNvSpPr>
          <p:nvPr>
            <p:ph type="dt" sz="half" idx="10"/>
          </p:nvPr>
        </p:nvSpPr>
        <p:spPr/>
        <p:txBody>
          <a:bodyPr/>
          <a:lstStyle/>
          <a:p>
            <a:fld id="{AD671E0B-5015-46E0-B647-0AA392217EA7}" type="datetimeFigureOut">
              <a:rPr lang="fi-FI" smtClean="0"/>
              <a:t>11.3.2026</a:t>
            </a:fld>
            <a:endParaRPr lang="fi-FI"/>
          </a:p>
        </p:txBody>
      </p:sp>
      <p:sp>
        <p:nvSpPr>
          <p:cNvPr id="8" name="Alatunnisteen paikkamerkki 7">
            <a:extLst>
              <a:ext uri="{FF2B5EF4-FFF2-40B4-BE49-F238E27FC236}">
                <a16:creationId xmlns:a16="http://schemas.microsoft.com/office/drawing/2014/main" id="{B7A5E16B-33B3-8195-DCB4-25B7CD885FBA}"/>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1A786045-1DD7-B753-A470-3C91146E40BE}"/>
              </a:ext>
            </a:extLst>
          </p:cNvPr>
          <p:cNvSpPr>
            <a:spLocks noGrp="1"/>
          </p:cNvSpPr>
          <p:nvPr>
            <p:ph type="sldNum" sz="quarter" idx="12"/>
          </p:nvPr>
        </p:nvSpPr>
        <p:spPr/>
        <p:txBody>
          <a:bodyPr/>
          <a:lstStyle/>
          <a:p>
            <a:fld id="{606013BD-574E-4810-8936-243EA83A9F52}" type="slidenum">
              <a:rPr lang="fi-FI" smtClean="0"/>
              <a:t>‹#›</a:t>
            </a:fld>
            <a:endParaRPr lang="fi-FI"/>
          </a:p>
        </p:txBody>
      </p:sp>
    </p:spTree>
    <p:extLst>
      <p:ext uri="{BB962C8B-B14F-4D97-AF65-F5344CB8AC3E}">
        <p14:creationId xmlns:p14="http://schemas.microsoft.com/office/powerpoint/2010/main" val="3709601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0E498E-3BAD-F051-26FB-ECA9DEA39BF3}"/>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D6DE9477-4B14-DE50-DDA8-5C150224886F}"/>
              </a:ext>
            </a:extLst>
          </p:cNvPr>
          <p:cNvSpPr>
            <a:spLocks noGrp="1"/>
          </p:cNvSpPr>
          <p:nvPr>
            <p:ph type="dt" sz="half" idx="10"/>
          </p:nvPr>
        </p:nvSpPr>
        <p:spPr/>
        <p:txBody>
          <a:bodyPr/>
          <a:lstStyle/>
          <a:p>
            <a:fld id="{AD671E0B-5015-46E0-B647-0AA392217EA7}" type="datetimeFigureOut">
              <a:rPr lang="fi-FI" smtClean="0"/>
              <a:t>11.3.2026</a:t>
            </a:fld>
            <a:endParaRPr lang="fi-FI"/>
          </a:p>
        </p:txBody>
      </p:sp>
      <p:sp>
        <p:nvSpPr>
          <p:cNvPr id="4" name="Alatunnisteen paikkamerkki 3">
            <a:extLst>
              <a:ext uri="{FF2B5EF4-FFF2-40B4-BE49-F238E27FC236}">
                <a16:creationId xmlns:a16="http://schemas.microsoft.com/office/drawing/2014/main" id="{19A6FAAF-94EB-133F-7AAF-402FA16E39B1}"/>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7730E2CB-D745-754D-454A-AED26AF6B5C0}"/>
              </a:ext>
            </a:extLst>
          </p:cNvPr>
          <p:cNvSpPr>
            <a:spLocks noGrp="1"/>
          </p:cNvSpPr>
          <p:nvPr>
            <p:ph type="sldNum" sz="quarter" idx="12"/>
          </p:nvPr>
        </p:nvSpPr>
        <p:spPr/>
        <p:txBody>
          <a:bodyPr/>
          <a:lstStyle/>
          <a:p>
            <a:fld id="{606013BD-574E-4810-8936-243EA83A9F52}" type="slidenum">
              <a:rPr lang="fi-FI" smtClean="0"/>
              <a:t>‹#›</a:t>
            </a:fld>
            <a:endParaRPr lang="fi-FI"/>
          </a:p>
        </p:txBody>
      </p:sp>
    </p:spTree>
    <p:extLst>
      <p:ext uri="{BB962C8B-B14F-4D97-AF65-F5344CB8AC3E}">
        <p14:creationId xmlns:p14="http://schemas.microsoft.com/office/powerpoint/2010/main" val="3771477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7F3F5101-F16E-10EA-9ABD-C971BCFD4D7C}"/>
              </a:ext>
            </a:extLst>
          </p:cNvPr>
          <p:cNvSpPr>
            <a:spLocks noGrp="1"/>
          </p:cNvSpPr>
          <p:nvPr>
            <p:ph type="dt" sz="half" idx="10"/>
          </p:nvPr>
        </p:nvSpPr>
        <p:spPr/>
        <p:txBody>
          <a:bodyPr/>
          <a:lstStyle/>
          <a:p>
            <a:fld id="{AD671E0B-5015-46E0-B647-0AA392217EA7}" type="datetimeFigureOut">
              <a:rPr lang="fi-FI" smtClean="0"/>
              <a:t>11.3.2026</a:t>
            </a:fld>
            <a:endParaRPr lang="fi-FI"/>
          </a:p>
        </p:txBody>
      </p:sp>
      <p:sp>
        <p:nvSpPr>
          <p:cNvPr id="3" name="Alatunnisteen paikkamerkki 2">
            <a:extLst>
              <a:ext uri="{FF2B5EF4-FFF2-40B4-BE49-F238E27FC236}">
                <a16:creationId xmlns:a16="http://schemas.microsoft.com/office/drawing/2014/main" id="{FD3B83FD-1E02-5054-B0A7-35345BC85A7C}"/>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AE22EC1B-ED7D-77B3-18D6-51E8A5330838}"/>
              </a:ext>
            </a:extLst>
          </p:cNvPr>
          <p:cNvSpPr>
            <a:spLocks noGrp="1"/>
          </p:cNvSpPr>
          <p:nvPr>
            <p:ph type="sldNum" sz="quarter" idx="12"/>
          </p:nvPr>
        </p:nvSpPr>
        <p:spPr/>
        <p:txBody>
          <a:bodyPr/>
          <a:lstStyle/>
          <a:p>
            <a:fld id="{606013BD-574E-4810-8936-243EA83A9F52}" type="slidenum">
              <a:rPr lang="fi-FI" smtClean="0"/>
              <a:t>‹#›</a:t>
            </a:fld>
            <a:endParaRPr lang="fi-FI"/>
          </a:p>
        </p:txBody>
      </p:sp>
    </p:spTree>
    <p:extLst>
      <p:ext uri="{BB962C8B-B14F-4D97-AF65-F5344CB8AC3E}">
        <p14:creationId xmlns:p14="http://schemas.microsoft.com/office/powerpoint/2010/main" val="695345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6B0AA36-E3EB-004E-AC82-F29380313CA7}"/>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CC9E8A32-984A-DBC0-BB6B-8302D01158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C26C530C-AFFE-B213-5FA6-DC29B4C74E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9902AE06-F437-6BA0-EFD3-232397E11295}"/>
              </a:ext>
            </a:extLst>
          </p:cNvPr>
          <p:cNvSpPr>
            <a:spLocks noGrp="1"/>
          </p:cNvSpPr>
          <p:nvPr>
            <p:ph type="dt" sz="half" idx="10"/>
          </p:nvPr>
        </p:nvSpPr>
        <p:spPr/>
        <p:txBody>
          <a:bodyPr/>
          <a:lstStyle/>
          <a:p>
            <a:fld id="{AD671E0B-5015-46E0-B647-0AA392217EA7}" type="datetimeFigureOut">
              <a:rPr lang="fi-FI" smtClean="0"/>
              <a:t>11.3.2026</a:t>
            </a:fld>
            <a:endParaRPr lang="fi-FI"/>
          </a:p>
        </p:txBody>
      </p:sp>
      <p:sp>
        <p:nvSpPr>
          <p:cNvPr id="6" name="Alatunnisteen paikkamerkki 5">
            <a:extLst>
              <a:ext uri="{FF2B5EF4-FFF2-40B4-BE49-F238E27FC236}">
                <a16:creationId xmlns:a16="http://schemas.microsoft.com/office/drawing/2014/main" id="{36588507-1E0C-F9C0-807F-D4BF00166530}"/>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69AFD89C-67B1-9E40-8346-560927613EBA}"/>
              </a:ext>
            </a:extLst>
          </p:cNvPr>
          <p:cNvSpPr>
            <a:spLocks noGrp="1"/>
          </p:cNvSpPr>
          <p:nvPr>
            <p:ph type="sldNum" sz="quarter" idx="12"/>
          </p:nvPr>
        </p:nvSpPr>
        <p:spPr/>
        <p:txBody>
          <a:bodyPr/>
          <a:lstStyle/>
          <a:p>
            <a:fld id="{606013BD-574E-4810-8936-243EA83A9F52}" type="slidenum">
              <a:rPr lang="fi-FI" smtClean="0"/>
              <a:t>‹#›</a:t>
            </a:fld>
            <a:endParaRPr lang="fi-FI"/>
          </a:p>
        </p:txBody>
      </p:sp>
    </p:spTree>
    <p:extLst>
      <p:ext uri="{BB962C8B-B14F-4D97-AF65-F5344CB8AC3E}">
        <p14:creationId xmlns:p14="http://schemas.microsoft.com/office/powerpoint/2010/main" val="2090847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1CB140B-7EC5-0E1A-2363-5BBDC371D751}"/>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107F1AFC-0E15-4361-7313-CA3E28FB83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FF7FE991-46F5-594F-2D05-7FB0FA4208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8E5C9438-FCA3-E99B-7DFE-C5803D9DEBBE}"/>
              </a:ext>
            </a:extLst>
          </p:cNvPr>
          <p:cNvSpPr>
            <a:spLocks noGrp="1"/>
          </p:cNvSpPr>
          <p:nvPr>
            <p:ph type="dt" sz="half" idx="10"/>
          </p:nvPr>
        </p:nvSpPr>
        <p:spPr/>
        <p:txBody>
          <a:bodyPr/>
          <a:lstStyle/>
          <a:p>
            <a:fld id="{AD671E0B-5015-46E0-B647-0AA392217EA7}" type="datetimeFigureOut">
              <a:rPr lang="fi-FI" smtClean="0"/>
              <a:t>11.3.2026</a:t>
            </a:fld>
            <a:endParaRPr lang="fi-FI"/>
          </a:p>
        </p:txBody>
      </p:sp>
      <p:sp>
        <p:nvSpPr>
          <p:cNvPr id="6" name="Alatunnisteen paikkamerkki 5">
            <a:extLst>
              <a:ext uri="{FF2B5EF4-FFF2-40B4-BE49-F238E27FC236}">
                <a16:creationId xmlns:a16="http://schemas.microsoft.com/office/drawing/2014/main" id="{000BD20E-A459-9ABD-D93E-618563529E90}"/>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0BE1E72A-2CCE-0FBF-C1A8-D30C1BF8103E}"/>
              </a:ext>
            </a:extLst>
          </p:cNvPr>
          <p:cNvSpPr>
            <a:spLocks noGrp="1"/>
          </p:cNvSpPr>
          <p:nvPr>
            <p:ph type="sldNum" sz="quarter" idx="12"/>
          </p:nvPr>
        </p:nvSpPr>
        <p:spPr/>
        <p:txBody>
          <a:bodyPr/>
          <a:lstStyle/>
          <a:p>
            <a:fld id="{606013BD-574E-4810-8936-243EA83A9F52}" type="slidenum">
              <a:rPr lang="fi-FI" smtClean="0"/>
              <a:t>‹#›</a:t>
            </a:fld>
            <a:endParaRPr lang="fi-FI"/>
          </a:p>
        </p:txBody>
      </p:sp>
    </p:spTree>
    <p:extLst>
      <p:ext uri="{BB962C8B-B14F-4D97-AF65-F5344CB8AC3E}">
        <p14:creationId xmlns:p14="http://schemas.microsoft.com/office/powerpoint/2010/main" val="3389878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1358357A-9611-BB6E-7EB6-7146960E36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970DEA21-BB63-DEE8-A880-8CE8FBAA98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5C42CA7D-D58A-2123-B592-C647EC6C4B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D671E0B-5015-46E0-B647-0AA392217EA7}" type="datetimeFigureOut">
              <a:rPr lang="fi-FI" smtClean="0"/>
              <a:t>11.3.2026</a:t>
            </a:fld>
            <a:endParaRPr lang="fi-FI"/>
          </a:p>
        </p:txBody>
      </p:sp>
      <p:sp>
        <p:nvSpPr>
          <p:cNvPr id="5" name="Alatunnisteen paikkamerkki 4">
            <a:extLst>
              <a:ext uri="{FF2B5EF4-FFF2-40B4-BE49-F238E27FC236}">
                <a16:creationId xmlns:a16="http://schemas.microsoft.com/office/drawing/2014/main" id="{F278B135-BDB0-F123-33E1-FCBC312DF0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i-FI"/>
          </a:p>
        </p:txBody>
      </p:sp>
      <p:sp>
        <p:nvSpPr>
          <p:cNvPr id="6" name="Dian numeron paikkamerkki 5">
            <a:extLst>
              <a:ext uri="{FF2B5EF4-FFF2-40B4-BE49-F238E27FC236}">
                <a16:creationId xmlns:a16="http://schemas.microsoft.com/office/drawing/2014/main" id="{9105E3CA-C55F-F259-1C12-61E3E9AF83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06013BD-574E-4810-8936-243EA83A9F52}" type="slidenum">
              <a:rPr lang="fi-FI" smtClean="0"/>
              <a:t>‹#›</a:t>
            </a:fld>
            <a:endParaRPr lang="fi-FI"/>
          </a:p>
        </p:txBody>
      </p:sp>
    </p:spTree>
    <p:extLst>
      <p:ext uri="{BB962C8B-B14F-4D97-AF65-F5344CB8AC3E}">
        <p14:creationId xmlns:p14="http://schemas.microsoft.com/office/powerpoint/2010/main" val="18692479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3F68937-5B36-CBA5-788F-D4C4939DFFBD}"/>
              </a:ext>
            </a:extLst>
          </p:cNvPr>
          <p:cNvSpPr>
            <a:spLocks noGrp="1"/>
          </p:cNvSpPr>
          <p:nvPr>
            <p:ph type="title"/>
          </p:nvPr>
        </p:nvSpPr>
        <p:spPr/>
        <p:txBody>
          <a:bodyPr/>
          <a:lstStyle/>
          <a:p>
            <a:r>
              <a:rPr lang="fi-FI" dirty="0"/>
              <a:t>Hyvinvointikyselyn tarkennetut kysymykset ja vastaukset</a:t>
            </a:r>
          </a:p>
        </p:txBody>
      </p:sp>
      <p:pic>
        <p:nvPicPr>
          <p:cNvPr id="5" name="Sisällön paikkamerkki 4" descr="Kuva, joka sisältää kohteen teksti, kuvakaappaus, ohjelmisto, Käyttöjärjestelmä">
            <a:extLst>
              <a:ext uri="{FF2B5EF4-FFF2-40B4-BE49-F238E27FC236}">
                <a16:creationId xmlns:a16="http://schemas.microsoft.com/office/drawing/2014/main" id="{4FAD2570-35F3-3E7B-DBBB-1F2647E5F7C7}"/>
              </a:ext>
            </a:extLst>
          </p:cNvPr>
          <p:cNvPicPr>
            <a:picLocks noGrp="1" noChangeAspect="1"/>
          </p:cNvPicPr>
          <p:nvPr>
            <p:ph idx="1"/>
          </p:nvPr>
        </p:nvPicPr>
        <p:blipFill>
          <a:blip r:embed="rId2"/>
          <a:stretch>
            <a:fillRect/>
          </a:stretch>
        </p:blipFill>
        <p:spPr>
          <a:xfrm>
            <a:off x="1563667" y="2264809"/>
            <a:ext cx="8067029" cy="4039768"/>
          </a:xfrm>
          <a:prstGeom prst="rect">
            <a:avLst/>
          </a:prstGeom>
        </p:spPr>
      </p:pic>
    </p:spTree>
    <p:extLst>
      <p:ext uri="{BB962C8B-B14F-4D97-AF65-F5344CB8AC3E}">
        <p14:creationId xmlns:p14="http://schemas.microsoft.com/office/powerpoint/2010/main" val="3319643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0DDEBFA-D180-62F3-F12F-1CFCC94B30E1}"/>
              </a:ext>
            </a:extLst>
          </p:cNvPr>
          <p:cNvSpPr>
            <a:spLocks noGrp="1"/>
          </p:cNvSpPr>
          <p:nvPr>
            <p:ph type="title"/>
          </p:nvPr>
        </p:nvSpPr>
        <p:spPr>
          <a:xfrm>
            <a:off x="1055076" y="365125"/>
            <a:ext cx="10298723" cy="436733"/>
          </a:xfrm>
        </p:spPr>
        <p:txBody>
          <a:bodyPr>
            <a:noAutofit/>
          </a:bodyPr>
          <a:lstStyle/>
          <a:p>
            <a:r>
              <a:rPr lang="fi-FI" sz="3600" dirty="0"/>
              <a:t>4. jatkuu</a:t>
            </a:r>
          </a:p>
        </p:txBody>
      </p:sp>
      <p:pic>
        <p:nvPicPr>
          <p:cNvPr id="4" name="Sisällön paikkamerkki 3">
            <a:extLst>
              <a:ext uri="{FF2B5EF4-FFF2-40B4-BE49-F238E27FC236}">
                <a16:creationId xmlns:a16="http://schemas.microsoft.com/office/drawing/2014/main" id="{48D9CBF7-F290-7333-0C98-5D9D471C59FF}"/>
              </a:ext>
            </a:extLst>
          </p:cNvPr>
          <p:cNvPicPr>
            <a:picLocks noGrp="1" noChangeAspect="1"/>
          </p:cNvPicPr>
          <p:nvPr>
            <p:ph idx="1"/>
          </p:nvPr>
        </p:nvPicPr>
        <p:blipFill>
          <a:blip r:embed="rId2"/>
          <a:stretch>
            <a:fillRect/>
          </a:stretch>
        </p:blipFill>
        <p:spPr>
          <a:xfrm>
            <a:off x="562708" y="888817"/>
            <a:ext cx="10374294" cy="5835540"/>
          </a:xfrm>
          <a:prstGeom prst="rect">
            <a:avLst/>
          </a:prstGeom>
        </p:spPr>
      </p:pic>
    </p:spTree>
    <p:extLst>
      <p:ext uri="{BB962C8B-B14F-4D97-AF65-F5344CB8AC3E}">
        <p14:creationId xmlns:p14="http://schemas.microsoft.com/office/powerpoint/2010/main" val="2449688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D84BB02-78D2-4E5E-D16C-76CBE1391239}"/>
              </a:ext>
            </a:extLst>
          </p:cNvPr>
          <p:cNvSpPr>
            <a:spLocks noGrp="1"/>
          </p:cNvSpPr>
          <p:nvPr>
            <p:ph type="title"/>
          </p:nvPr>
        </p:nvSpPr>
        <p:spPr>
          <a:xfrm>
            <a:off x="838200" y="365126"/>
            <a:ext cx="10515600" cy="732154"/>
          </a:xfrm>
        </p:spPr>
        <p:txBody>
          <a:bodyPr>
            <a:normAutofit/>
          </a:bodyPr>
          <a:lstStyle/>
          <a:p>
            <a:r>
              <a:rPr lang="fi-FI" sz="3600" dirty="0"/>
              <a:t>4. jatkuu </a:t>
            </a:r>
          </a:p>
        </p:txBody>
      </p:sp>
      <p:sp>
        <p:nvSpPr>
          <p:cNvPr id="3" name="Sisällön paikkamerkki 2">
            <a:extLst>
              <a:ext uri="{FF2B5EF4-FFF2-40B4-BE49-F238E27FC236}">
                <a16:creationId xmlns:a16="http://schemas.microsoft.com/office/drawing/2014/main" id="{F05FB09C-F203-A88D-AF83-343DC68012D4}"/>
              </a:ext>
            </a:extLst>
          </p:cNvPr>
          <p:cNvSpPr>
            <a:spLocks noGrp="1"/>
          </p:cNvSpPr>
          <p:nvPr>
            <p:ph idx="1"/>
          </p:nvPr>
        </p:nvSpPr>
        <p:spPr>
          <a:xfrm>
            <a:off x="683455" y="1696832"/>
            <a:ext cx="10515600" cy="5436734"/>
          </a:xfrm>
        </p:spPr>
        <p:txBody>
          <a:bodyPr/>
          <a:lstStyle/>
          <a:p>
            <a:r>
              <a:rPr lang="fi-FI" dirty="0"/>
              <a:t>Työrauhaa voisi parantaa sillä, että voisi pitää pienen tauon, jolloin vaikka voisi jutella oppitunnin aiheesta</a:t>
            </a:r>
          </a:p>
          <a:p>
            <a:r>
              <a:rPr lang="fi-FI" dirty="0"/>
              <a:t>Työrauhaa parantaisi myös tehokkaampi valvonta, siitä mitä opiskelijat oikeasti tekevät koneillaan, koska se voi myös osaltaan aiheuttaa ylimääräistä hälinää. </a:t>
            </a:r>
          </a:p>
          <a:p>
            <a:r>
              <a:rPr lang="fi-FI" dirty="0"/>
              <a:t>Toisinaan myös opettajat tekevät tunnista levottomia, kun menevät aiheissa eteenpäin niin nopeasti, ettei niissä meinaa pysyä perässä, jolloin ei enää edes jaksa yrittää keskittyä.</a:t>
            </a:r>
          </a:p>
          <a:p>
            <a:r>
              <a:rPr lang="fi-FI" dirty="0"/>
              <a:t>Sanoo niille ihmisille ketkä mölyää jatkuvasti henkilökohtaisesti</a:t>
            </a:r>
          </a:p>
        </p:txBody>
      </p:sp>
    </p:spTree>
    <p:extLst>
      <p:ext uri="{BB962C8B-B14F-4D97-AF65-F5344CB8AC3E}">
        <p14:creationId xmlns:p14="http://schemas.microsoft.com/office/powerpoint/2010/main" val="2295144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FA80FAB-3995-2476-9CE7-FA13AC76FC93}"/>
              </a:ext>
            </a:extLst>
          </p:cNvPr>
          <p:cNvSpPr>
            <a:spLocks noGrp="1"/>
          </p:cNvSpPr>
          <p:nvPr>
            <p:ph type="title"/>
          </p:nvPr>
        </p:nvSpPr>
        <p:spPr/>
        <p:txBody>
          <a:bodyPr/>
          <a:lstStyle/>
          <a:p>
            <a:r>
              <a:rPr lang="fi-FI" dirty="0"/>
              <a:t> Sovitut toimenpiteet</a:t>
            </a:r>
          </a:p>
        </p:txBody>
      </p:sp>
      <p:sp>
        <p:nvSpPr>
          <p:cNvPr id="3" name="Sisällön paikkamerkki 2">
            <a:extLst>
              <a:ext uri="{FF2B5EF4-FFF2-40B4-BE49-F238E27FC236}">
                <a16:creationId xmlns:a16="http://schemas.microsoft.com/office/drawing/2014/main" id="{C9FCDE09-F172-6207-25A7-DF83BEFB80FD}"/>
              </a:ext>
            </a:extLst>
          </p:cNvPr>
          <p:cNvSpPr>
            <a:spLocks noGrp="1"/>
          </p:cNvSpPr>
          <p:nvPr>
            <p:ph idx="1"/>
          </p:nvPr>
        </p:nvSpPr>
        <p:spPr/>
        <p:txBody>
          <a:bodyPr/>
          <a:lstStyle/>
          <a:p>
            <a:r>
              <a:rPr lang="fi-FI" dirty="0"/>
              <a:t>Opettaja tekee istumajärjestyksen ja/tai muokkaa sitä tarvittaessa.</a:t>
            </a:r>
          </a:p>
          <a:p>
            <a:r>
              <a:rPr lang="fi-FI" dirty="0"/>
              <a:t>Jokainen opiskelija on itse omalta osaltaan vastuussa työrauhasta.</a:t>
            </a:r>
          </a:p>
          <a:p>
            <a:r>
              <a:rPr lang="fi-FI" dirty="0"/>
              <a:t>Opettajat pyrkivät aktiivisemmin ylläpitämään työrauhaa.</a:t>
            </a:r>
          </a:p>
          <a:p>
            <a:r>
              <a:rPr lang="fi-FI" dirty="0"/>
              <a:t>Sovitaan yhdessä toimintaodotukset.</a:t>
            </a:r>
          </a:p>
          <a:p>
            <a:r>
              <a:rPr lang="fi-FI" dirty="0"/>
              <a:t>Työrauha rakennetaan yhdessä.</a:t>
            </a:r>
          </a:p>
          <a:p>
            <a:endParaRPr lang="fi-FI" dirty="0"/>
          </a:p>
        </p:txBody>
      </p:sp>
    </p:spTree>
    <p:extLst>
      <p:ext uri="{BB962C8B-B14F-4D97-AF65-F5344CB8AC3E}">
        <p14:creationId xmlns:p14="http://schemas.microsoft.com/office/powerpoint/2010/main" val="36819257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18D483C-D602-F28E-A18B-3C3840D76F2A}"/>
              </a:ext>
            </a:extLst>
          </p:cNvPr>
          <p:cNvSpPr>
            <a:spLocks noGrp="1"/>
          </p:cNvSpPr>
          <p:nvPr>
            <p:ph type="title"/>
          </p:nvPr>
        </p:nvSpPr>
        <p:spPr/>
        <p:txBody>
          <a:bodyPr/>
          <a:lstStyle/>
          <a:p>
            <a:r>
              <a:rPr lang="fi-FI" dirty="0"/>
              <a:t>5. Tunnetko olosi turvalliseksi koulussa?</a:t>
            </a:r>
          </a:p>
        </p:txBody>
      </p:sp>
      <p:pic>
        <p:nvPicPr>
          <p:cNvPr id="5" name="Sisällön paikkamerkki 4" descr="Kuva, joka sisältää kohteen kuvakaappaus, ympyrä, diagrammi, muotoilu&#10;&#10;Tekoälyllä luotu sisältö voi olla virheellistä.">
            <a:extLst>
              <a:ext uri="{FF2B5EF4-FFF2-40B4-BE49-F238E27FC236}">
                <a16:creationId xmlns:a16="http://schemas.microsoft.com/office/drawing/2014/main" id="{051AA6FB-12A7-A7CA-716D-9FD0F369A490}"/>
              </a:ext>
            </a:extLst>
          </p:cNvPr>
          <p:cNvPicPr>
            <a:picLocks noGrp="1" noChangeAspect="1"/>
          </p:cNvPicPr>
          <p:nvPr>
            <p:ph idx="1"/>
          </p:nvPr>
        </p:nvPicPr>
        <p:blipFill>
          <a:blip r:embed="rId2"/>
          <a:stretch>
            <a:fillRect/>
          </a:stretch>
        </p:blipFill>
        <p:spPr>
          <a:xfrm>
            <a:off x="1194618" y="2310918"/>
            <a:ext cx="8779923" cy="3027997"/>
          </a:xfrm>
          <a:prstGeom prst="rect">
            <a:avLst/>
          </a:prstGeom>
        </p:spPr>
      </p:pic>
    </p:spTree>
    <p:extLst>
      <p:ext uri="{BB962C8B-B14F-4D97-AF65-F5344CB8AC3E}">
        <p14:creationId xmlns:p14="http://schemas.microsoft.com/office/powerpoint/2010/main" val="5429143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481772A-0E7A-D84B-4D97-B0DCC037E4CC}"/>
              </a:ext>
            </a:extLst>
          </p:cNvPr>
          <p:cNvSpPr>
            <a:spLocks noGrp="1"/>
          </p:cNvSpPr>
          <p:nvPr>
            <p:ph type="title"/>
          </p:nvPr>
        </p:nvSpPr>
        <p:spPr/>
        <p:txBody>
          <a:bodyPr/>
          <a:lstStyle/>
          <a:p>
            <a:r>
              <a:rPr lang="fi-FI" dirty="0"/>
              <a:t>6. Jos koet olosi turvattomaksi, mitkä seikat aiheuttavat turvattomuutta?</a:t>
            </a:r>
          </a:p>
        </p:txBody>
      </p:sp>
      <p:sp>
        <p:nvSpPr>
          <p:cNvPr id="3" name="Sisällön paikkamerkki 2">
            <a:extLst>
              <a:ext uri="{FF2B5EF4-FFF2-40B4-BE49-F238E27FC236}">
                <a16:creationId xmlns:a16="http://schemas.microsoft.com/office/drawing/2014/main" id="{78633A23-8166-7149-E391-999FEDA73020}"/>
              </a:ext>
            </a:extLst>
          </p:cNvPr>
          <p:cNvSpPr>
            <a:spLocks noGrp="1"/>
          </p:cNvSpPr>
          <p:nvPr>
            <p:ph idx="1"/>
          </p:nvPr>
        </p:nvSpPr>
        <p:spPr/>
        <p:txBody>
          <a:bodyPr>
            <a:normAutofit/>
          </a:bodyPr>
          <a:lstStyle/>
          <a:p>
            <a:r>
              <a:rPr lang="fi-FI" sz="2400" dirty="0"/>
              <a:t>Liikenne koulujen vaihdon välissä</a:t>
            </a:r>
          </a:p>
          <a:p>
            <a:r>
              <a:rPr lang="fi-FI" sz="2400" dirty="0"/>
              <a:t>Katosta tippui palohälytin, joka olisi voinut osua päähän.</a:t>
            </a:r>
          </a:p>
          <a:p>
            <a:r>
              <a:rPr lang="fi-FI" sz="2400" dirty="0"/>
              <a:t>Turvattomuuden tunne tulee siitä, että jos päivän aikana alkaa ahdistaa tai muuta, poistumista on vaikeaa selittää opettajille poissaolokäytäntöjen takia</a:t>
            </a:r>
          </a:p>
          <a:p>
            <a:r>
              <a:rPr lang="fi-FI" sz="2600" dirty="0"/>
              <a:t>Usein turvalliseksi, joskus henkilöiden käyttäytyminen saattaa herättää epäilyksiä.</a:t>
            </a:r>
          </a:p>
          <a:p>
            <a:r>
              <a:rPr lang="fi-FI" sz="2600" dirty="0"/>
              <a:t>Joskus täällä haisee pahalle</a:t>
            </a:r>
          </a:p>
          <a:p>
            <a:r>
              <a:rPr lang="fi-FI" sz="2600" dirty="0"/>
              <a:t>tunnen turvalliseksi, mutta noin viime viikolla niin kun joku oppilas katseli kuvia jostain aseesta. En tiedä oliko se koulu tehtävään (mitä epäilen, mutta voi olla mahdollistakin)</a:t>
            </a:r>
          </a:p>
        </p:txBody>
      </p:sp>
    </p:spTree>
    <p:extLst>
      <p:ext uri="{BB962C8B-B14F-4D97-AF65-F5344CB8AC3E}">
        <p14:creationId xmlns:p14="http://schemas.microsoft.com/office/powerpoint/2010/main" val="7975707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97965A8-B69E-479E-A74B-AE02C8072558}"/>
              </a:ext>
            </a:extLst>
          </p:cNvPr>
          <p:cNvSpPr>
            <a:spLocks noGrp="1"/>
          </p:cNvSpPr>
          <p:nvPr>
            <p:ph type="title"/>
          </p:nvPr>
        </p:nvSpPr>
        <p:spPr/>
        <p:txBody>
          <a:bodyPr/>
          <a:lstStyle/>
          <a:p>
            <a:r>
              <a:rPr lang="fi-FI" dirty="0"/>
              <a:t>6. jatkuu</a:t>
            </a:r>
          </a:p>
        </p:txBody>
      </p:sp>
      <p:sp>
        <p:nvSpPr>
          <p:cNvPr id="3" name="Sisällön paikkamerkki 2">
            <a:extLst>
              <a:ext uri="{FF2B5EF4-FFF2-40B4-BE49-F238E27FC236}">
                <a16:creationId xmlns:a16="http://schemas.microsoft.com/office/drawing/2014/main" id="{8AFAB44D-CB04-AEF0-6D66-B6746EEB9BA3}"/>
              </a:ext>
            </a:extLst>
          </p:cNvPr>
          <p:cNvSpPr>
            <a:spLocks noGrp="1"/>
          </p:cNvSpPr>
          <p:nvPr>
            <p:ph idx="1"/>
          </p:nvPr>
        </p:nvSpPr>
        <p:spPr/>
        <p:txBody>
          <a:bodyPr>
            <a:normAutofit/>
          </a:bodyPr>
          <a:lstStyle/>
          <a:p>
            <a:r>
              <a:rPr lang="fi-FI" sz="2400" dirty="0"/>
              <a:t>ovet ei </a:t>
            </a:r>
            <a:r>
              <a:rPr lang="fi-FI" sz="2400" dirty="0" err="1"/>
              <a:t>oo</a:t>
            </a:r>
            <a:r>
              <a:rPr lang="fi-FI" sz="2400" dirty="0"/>
              <a:t> lukossa ja sisään pääsee käytännössä kuka vaan</a:t>
            </a:r>
          </a:p>
          <a:p>
            <a:r>
              <a:rPr lang="fi-FI" sz="2400" dirty="0"/>
              <a:t>Opettajien kommentointi koskien mm. poissaoloja tai kotitehtäviä. Osa opettajista kertovat luokan edessä esimerkiksi ketkä eivät ole tehneet kotitehtäviä, kenen kurssi on vaarassa keskeytyä tai ettei tiettyä oppilasta ole näkynyt koulussa. Opettajat eivät aina anna myöskään mahdollisuutta valita paikkaa luokassa, mikä pahentaa omaa </a:t>
            </a:r>
            <a:r>
              <a:rPr lang="fi-FI" sz="2400" dirty="0" err="1"/>
              <a:t>ocd</a:t>
            </a:r>
            <a:r>
              <a:rPr lang="fi-FI" sz="2400" dirty="0"/>
              <a:t> oireiluani luokkatilassa.</a:t>
            </a:r>
          </a:p>
        </p:txBody>
      </p:sp>
    </p:spTree>
    <p:extLst>
      <p:ext uri="{BB962C8B-B14F-4D97-AF65-F5344CB8AC3E}">
        <p14:creationId xmlns:p14="http://schemas.microsoft.com/office/powerpoint/2010/main" val="4461174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D2E91CE-E7DE-BB82-F334-C3FE26D27B19}"/>
              </a:ext>
            </a:extLst>
          </p:cNvPr>
          <p:cNvSpPr>
            <a:spLocks noGrp="1"/>
          </p:cNvSpPr>
          <p:nvPr>
            <p:ph type="title"/>
          </p:nvPr>
        </p:nvSpPr>
        <p:spPr/>
        <p:txBody>
          <a:bodyPr/>
          <a:lstStyle/>
          <a:p>
            <a:r>
              <a:rPr lang="fi-FI" dirty="0"/>
              <a:t>7. Jos koet </a:t>
            </a:r>
            <a:r>
              <a:rPr lang="fi-FI"/>
              <a:t>olosi turvalliseksi</a:t>
            </a:r>
            <a:r>
              <a:rPr lang="fi-FI" dirty="0"/>
              <a:t>, mitkä seikat tuovat turvallisuudentunnetta?</a:t>
            </a:r>
          </a:p>
        </p:txBody>
      </p:sp>
      <p:sp>
        <p:nvSpPr>
          <p:cNvPr id="3" name="Sisällön paikkamerkki 2">
            <a:extLst>
              <a:ext uri="{FF2B5EF4-FFF2-40B4-BE49-F238E27FC236}">
                <a16:creationId xmlns:a16="http://schemas.microsoft.com/office/drawing/2014/main" id="{76415053-E2B3-7954-BB13-AD1510F0EB6E}"/>
              </a:ext>
            </a:extLst>
          </p:cNvPr>
          <p:cNvSpPr>
            <a:spLocks noGrp="1"/>
          </p:cNvSpPr>
          <p:nvPr>
            <p:ph idx="1"/>
          </p:nvPr>
        </p:nvSpPr>
        <p:spPr/>
        <p:txBody>
          <a:bodyPr>
            <a:normAutofit fontScale="92500" lnSpcReduction="20000"/>
          </a:bodyPr>
          <a:lstStyle/>
          <a:p>
            <a:r>
              <a:rPr lang="fi-FI" dirty="0"/>
              <a:t>ystävät, kaverit</a:t>
            </a:r>
          </a:p>
          <a:p>
            <a:r>
              <a:rPr lang="fi-FI" dirty="0"/>
              <a:t>helposti lähestyttävät opettajat ja henkilökunta</a:t>
            </a:r>
          </a:p>
          <a:p>
            <a:r>
              <a:rPr lang="fi-FI" dirty="0"/>
              <a:t>rauhallinen, hyvä ympäristö, yhteishenki ja ilmapiiri</a:t>
            </a:r>
          </a:p>
          <a:p>
            <a:r>
              <a:rPr lang="fi-FI" dirty="0"/>
              <a:t>ystävälliset oppilaat ja opettajat</a:t>
            </a:r>
          </a:p>
          <a:p>
            <a:r>
              <a:rPr lang="fi-FI" dirty="0"/>
              <a:t>luotettavat aikuiset ja turvallinen kouluympäristö</a:t>
            </a:r>
          </a:p>
          <a:p>
            <a:r>
              <a:rPr lang="fi-FI" dirty="0"/>
              <a:t>ovet lukossa</a:t>
            </a:r>
          </a:p>
          <a:p>
            <a:r>
              <a:rPr lang="fi-FI" dirty="0"/>
              <a:t>puhelin</a:t>
            </a:r>
          </a:p>
          <a:p>
            <a:r>
              <a:rPr lang="fi-FI" dirty="0"/>
              <a:t>opiskelualue ja positiivisuus</a:t>
            </a:r>
          </a:p>
          <a:p>
            <a:r>
              <a:rPr lang="fi-FI" dirty="0"/>
              <a:t>selkeät säännöt</a:t>
            </a:r>
          </a:p>
          <a:p>
            <a:r>
              <a:rPr lang="fi-FI"/>
              <a:t>Sitä ettei koulussa ole tapahtunut mitään ja se ettei kukaan ei todennäköisesti tee mitään pahaa.</a:t>
            </a:r>
            <a:endParaRPr lang="fi-FI" dirty="0"/>
          </a:p>
          <a:p>
            <a:endParaRPr lang="fi-FI" dirty="0"/>
          </a:p>
          <a:p>
            <a:endParaRPr lang="fi-FI" dirty="0"/>
          </a:p>
        </p:txBody>
      </p:sp>
    </p:spTree>
    <p:extLst>
      <p:ext uri="{BB962C8B-B14F-4D97-AF65-F5344CB8AC3E}">
        <p14:creationId xmlns:p14="http://schemas.microsoft.com/office/powerpoint/2010/main" val="13366656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2328B8F-FC2D-57E1-4B67-236560547664}"/>
              </a:ext>
            </a:extLst>
          </p:cNvPr>
          <p:cNvSpPr>
            <a:spLocks noGrp="1"/>
          </p:cNvSpPr>
          <p:nvPr>
            <p:ph type="title"/>
          </p:nvPr>
        </p:nvSpPr>
        <p:spPr/>
        <p:txBody>
          <a:bodyPr/>
          <a:lstStyle/>
          <a:p>
            <a:r>
              <a:rPr lang="fi-FI" dirty="0"/>
              <a:t>Sovitut toimenpiteet</a:t>
            </a:r>
          </a:p>
        </p:txBody>
      </p:sp>
      <p:sp>
        <p:nvSpPr>
          <p:cNvPr id="3" name="Sisällön paikkamerkki 2">
            <a:extLst>
              <a:ext uri="{FF2B5EF4-FFF2-40B4-BE49-F238E27FC236}">
                <a16:creationId xmlns:a16="http://schemas.microsoft.com/office/drawing/2014/main" id="{AB092BD3-0E47-F8EF-213F-EA6D19EE1C05}"/>
              </a:ext>
            </a:extLst>
          </p:cNvPr>
          <p:cNvSpPr>
            <a:spLocks noGrp="1"/>
          </p:cNvSpPr>
          <p:nvPr>
            <p:ph idx="1"/>
          </p:nvPr>
        </p:nvSpPr>
        <p:spPr/>
        <p:txBody>
          <a:bodyPr/>
          <a:lstStyle/>
          <a:p>
            <a:r>
              <a:rPr lang="fi-FI" dirty="0"/>
              <a:t>Jokainen huolehtii, että ulko-ovet menevät kiinni.</a:t>
            </a:r>
          </a:p>
          <a:p>
            <a:r>
              <a:rPr lang="fi-FI" dirty="0"/>
              <a:t>Jokainen noudattaa liikennesääntöjä ja erityistä varovaisuutta siirtymisissä.</a:t>
            </a:r>
          </a:p>
          <a:p>
            <a:r>
              <a:rPr lang="fi-FI" dirty="0"/>
              <a:t>Opiskelijat eivät saa parkkeerata autojaan henkilökunnan ja Kotkan opiston parkkipaikalle.</a:t>
            </a:r>
          </a:p>
          <a:p>
            <a:r>
              <a:rPr lang="fi-FI" dirty="0"/>
              <a:t>Jokaisella on velvollisuus ilmoittaa turvallisuuspoikkeamasta välittömästi.</a:t>
            </a:r>
          </a:p>
          <a:p>
            <a:endParaRPr lang="fi-FI" dirty="0"/>
          </a:p>
        </p:txBody>
      </p:sp>
    </p:spTree>
    <p:extLst>
      <p:ext uri="{BB962C8B-B14F-4D97-AF65-F5344CB8AC3E}">
        <p14:creationId xmlns:p14="http://schemas.microsoft.com/office/powerpoint/2010/main" val="30905298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37A1830-3BFF-838C-5FA2-BCB4E9554121}"/>
              </a:ext>
            </a:extLst>
          </p:cNvPr>
          <p:cNvSpPr>
            <a:spLocks noGrp="1"/>
          </p:cNvSpPr>
          <p:nvPr>
            <p:ph type="title"/>
          </p:nvPr>
        </p:nvSpPr>
        <p:spPr/>
        <p:txBody>
          <a:bodyPr/>
          <a:lstStyle/>
          <a:p>
            <a:r>
              <a:rPr lang="fi-FI" dirty="0"/>
              <a:t>8. Koetko tulleesi kiusatuksi lukiossa?</a:t>
            </a:r>
          </a:p>
        </p:txBody>
      </p:sp>
      <p:pic>
        <p:nvPicPr>
          <p:cNvPr id="5" name="Sisällön paikkamerkki 4" descr="Kuva, joka sisältää kohteen kuvakaappaus, ympyrä, diagrammi, Värikkyys&#10;&#10;Tekoälyllä luotu sisältö voi olla virheellistä.">
            <a:extLst>
              <a:ext uri="{FF2B5EF4-FFF2-40B4-BE49-F238E27FC236}">
                <a16:creationId xmlns:a16="http://schemas.microsoft.com/office/drawing/2014/main" id="{10CE8C44-37A3-6EB4-04A5-281DCE4D09ED}"/>
              </a:ext>
            </a:extLst>
          </p:cNvPr>
          <p:cNvPicPr>
            <a:picLocks noGrp="1" noChangeAspect="1"/>
          </p:cNvPicPr>
          <p:nvPr>
            <p:ph idx="1"/>
          </p:nvPr>
        </p:nvPicPr>
        <p:blipFill>
          <a:blip r:embed="rId2"/>
          <a:stretch>
            <a:fillRect/>
          </a:stretch>
        </p:blipFill>
        <p:spPr>
          <a:xfrm>
            <a:off x="1881181" y="2691318"/>
            <a:ext cx="7311586" cy="2781014"/>
          </a:xfrm>
          <a:prstGeom prst="rect">
            <a:avLst/>
          </a:prstGeom>
        </p:spPr>
      </p:pic>
    </p:spTree>
    <p:extLst>
      <p:ext uri="{BB962C8B-B14F-4D97-AF65-F5344CB8AC3E}">
        <p14:creationId xmlns:p14="http://schemas.microsoft.com/office/powerpoint/2010/main" val="25279465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303265E-302A-5EC3-62A3-20FC8F0FB6A4}"/>
              </a:ext>
            </a:extLst>
          </p:cNvPr>
          <p:cNvSpPr>
            <a:spLocks noGrp="1"/>
          </p:cNvSpPr>
          <p:nvPr>
            <p:ph type="title"/>
          </p:nvPr>
        </p:nvSpPr>
        <p:spPr/>
        <p:txBody>
          <a:bodyPr/>
          <a:lstStyle/>
          <a:p>
            <a:r>
              <a:rPr lang="fi-FI" dirty="0"/>
              <a:t>9. Jos sinua on kiusattu, niin miten ja kuinka kauan?</a:t>
            </a:r>
          </a:p>
        </p:txBody>
      </p:sp>
      <p:sp>
        <p:nvSpPr>
          <p:cNvPr id="3" name="Sisällön paikkamerkki 2">
            <a:extLst>
              <a:ext uri="{FF2B5EF4-FFF2-40B4-BE49-F238E27FC236}">
                <a16:creationId xmlns:a16="http://schemas.microsoft.com/office/drawing/2014/main" id="{63AE8383-E38A-EAD2-2F57-465FCCBFB313}"/>
              </a:ext>
            </a:extLst>
          </p:cNvPr>
          <p:cNvSpPr>
            <a:spLocks noGrp="1"/>
          </p:cNvSpPr>
          <p:nvPr>
            <p:ph idx="1"/>
          </p:nvPr>
        </p:nvSpPr>
        <p:spPr/>
        <p:txBody>
          <a:bodyPr/>
          <a:lstStyle/>
          <a:p>
            <a:r>
              <a:rPr lang="fi-FI" dirty="0"/>
              <a:t>Päivittäin</a:t>
            </a:r>
          </a:p>
          <a:p>
            <a:r>
              <a:rPr lang="fi-FI" dirty="0"/>
              <a:t>Haukkumalla</a:t>
            </a:r>
          </a:p>
          <a:p>
            <a:r>
              <a:rPr lang="fi-FI" dirty="0"/>
              <a:t>Puhutaan pahaa</a:t>
            </a:r>
          </a:p>
          <a:p>
            <a:r>
              <a:rPr lang="fi-FI" dirty="0"/>
              <a:t>Puhutaan nöyryyttävästi</a:t>
            </a:r>
          </a:p>
          <a:p>
            <a:r>
              <a:rPr lang="fi-FI" dirty="0" err="1"/>
              <a:t>Ilkeilyä</a:t>
            </a:r>
            <a:endParaRPr lang="fi-FI" dirty="0"/>
          </a:p>
          <a:p>
            <a:endParaRPr lang="fi-FI" dirty="0"/>
          </a:p>
          <a:p>
            <a:pPr marL="0" indent="0">
              <a:buNone/>
            </a:pPr>
            <a:r>
              <a:rPr lang="fi-FI" dirty="0"/>
              <a:t>Kiusaamiseen puuttumisen malli</a:t>
            </a:r>
          </a:p>
          <a:p>
            <a:endParaRPr lang="fi-FI" dirty="0"/>
          </a:p>
        </p:txBody>
      </p:sp>
    </p:spTree>
    <p:extLst>
      <p:ext uri="{BB962C8B-B14F-4D97-AF65-F5344CB8AC3E}">
        <p14:creationId xmlns:p14="http://schemas.microsoft.com/office/powerpoint/2010/main" val="3309078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998020A-09CA-3A28-2090-61C630AB5DD0}"/>
              </a:ext>
            </a:extLst>
          </p:cNvPr>
          <p:cNvSpPr>
            <a:spLocks noGrp="1"/>
          </p:cNvSpPr>
          <p:nvPr>
            <p:ph type="ctrTitle"/>
          </p:nvPr>
        </p:nvSpPr>
        <p:spPr>
          <a:xfrm>
            <a:off x="1224116" y="520402"/>
            <a:ext cx="9443884" cy="1543663"/>
          </a:xfrm>
        </p:spPr>
        <p:txBody>
          <a:bodyPr>
            <a:noAutofit/>
          </a:bodyPr>
          <a:lstStyle/>
          <a:p>
            <a:br>
              <a:rPr lang="fi-FI" sz="3600" dirty="0"/>
            </a:br>
            <a:r>
              <a:rPr lang="fi-FI" sz="3600" dirty="0"/>
              <a:t>2. Onko oppitunneilla yleensä hyvä työrauha?</a:t>
            </a:r>
            <a:br>
              <a:rPr lang="fi-FI" sz="3600" dirty="0"/>
            </a:br>
            <a:endParaRPr lang="fi-FI" sz="3600" dirty="0"/>
          </a:p>
        </p:txBody>
      </p:sp>
      <p:sp>
        <p:nvSpPr>
          <p:cNvPr id="3" name="Alaotsikko 2">
            <a:extLst>
              <a:ext uri="{FF2B5EF4-FFF2-40B4-BE49-F238E27FC236}">
                <a16:creationId xmlns:a16="http://schemas.microsoft.com/office/drawing/2014/main" id="{2983F2A3-7508-B4D6-87DE-C40BA430FAEC}"/>
              </a:ext>
            </a:extLst>
          </p:cNvPr>
          <p:cNvSpPr>
            <a:spLocks noGrp="1"/>
          </p:cNvSpPr>
          <p:nvPr>
            <p:ph type="subTitle" idx="1"/>
          </p:nvPr>
        </p:nvSpPr>
        <p:spPr>
          <a:xfrm>
            <a:off x="1224116" y="2536195"/>
            <a:ext cx="9144000" cy="3311013"/>
          </a:xfrm>
        </p:spPr>
        <p:txBody>
          <a:bodyPr/>
          <a:lstStyle/>
          <a:p>
            <a:endParaRPr lang="fi-FI" dirty="0"/>
          </a:p>
        </p:txBody>
      </p:sp>
      <p:pic>
        <p:nvPicPr>
          <p:cNvPr id="7" name="Kuva 6" descr="Kuva, joka sisältää kohteen kuvakaappaus, ympyrä, diagrammi, Värikkyys&#10;&#10;Tekoälyllä luotu sisältö voi olla virheellistä.">
            <a:extLst>
              <a:ext uri="{FF2B5EF4-FFF2-40B4-BE49-F238E27FC236}">
                <a16:creationId xmlns:a16="http://schemas.microsoft.com/office/drawing/2014/main" id="{DE4CF62A-6FA5-3A6E-4664-03A01F9E2258}"/>
              </a:ext>
            </a:extLst>
          </p:cNvPr>
          <p:cNvPicPr>
            <a:picLocks noChangeAspect="1"/>
          </p:cNvPicPr>
          <p:nvPr/>
        </p:nvPicPr>
        <p:blipFill>
          <a:blip r:embed="rId2"/>
          <a:stretch>
            <a:fillRect/>
          </a:stretch>
        </p:blipFill>
        <p:spPr>
          <a:xfrm>
            <a:off x="3064565" y="2822655"/>
            <a:ext cx="6729044" cy="2883876"/>
          </a:xfrm>
          <a:prstGeom prst="rect">
            <a:avLst/>
          </a:prstGeom>
        </p:spPr>
      </p:pic>
    </p:spTree>
    <p:extLst>
      <p:ext uri="{BB962C8B-B14F-4D97-AF65-F5344CB8AC3E}">
        <p14:creationId xmlns:p14="http://schemas.microsoft.com/office/powerpoint/2010/main" val="41931572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945BFDF-8AD3-0482-05C9-3CA4FA43B1DD}"/>
              </a:ext>
            </a:extLst>
          </p:cNvPr>
          <p:cNvSpPr>
            <a:spLocks noGrp="1"/>
          </p:cNvSpPr>
          <p:nvPr>
            <p:ph type="title"/>
          </p:nvPr>
        </p:nvSpPr>
        <p:spPr/>
        <p:txBody>
          <a:bodyPr/>
          <a:lstStyle/>
          <a:p>
            <a:r>
              <a:rPr lang="fi-FI" dirty="0"/>
              <a:t>Sovitut toimenpiteet</a:t>
            </a:r>
          </a:p>
        </p:txBody>
      </p:sp>
      <p:sp>
        <p:nvSpPr>
          <p:cNvPr id="3" name="Sisällön paikkamerkki 2">
            <a:extLst>
              <a:ext uri="{FF2B5EF4-FFF2-40B4-BE49-F238E27FC236}">
                <a16:creationId xmlns:a16="http://schemas.microsoft.com/office/drawing/2014/main" id="{F895BED9-BD7A-9403-EDD5-7CBC39448154}"/>
              </a:ext>
            </a:extLst>
          </p:cNvPr>
          <p:cNvSpPr>
            <a:spLocks noGrp="1"/>
          </p:cNvSpPr>
          <p:nvPr>
            <p:ph idx="1"/>
          </p:nvPr>
        </p:nvSpPr>
        <p:spPr/>
        <p:txBody>
          <a:bodyPr/>
          <a:lstStyle/>
          <a:p>
            <a:pPr marL="0" indent="0">
              <a:buNone/>
            </a:pPr>
            <a:endParaRPr lang="fi-FI" dirty="0"/>
          </a:p>
          <a:p>
            <a:r>
              <a:rPr lang="fi-FI" dirty="0"/>
              <a:t>Jokainen on velvollinen kohtelemaan toisia asiallisesti.</a:t>
            </a:r>
          </a:p>
          <a:p>
            <a:r>
              <a:rPr lang="fi-FI" dirty="0"/>
              <a:t>Jokainen on velvollinen ilmoittamaan kiusaamisesta henkilökunnalle välittömästi.</a:t>
            </a:r>
          </a:p>
          <a:p>
            <a:r>
              <a:rPr lang="fi-FI" dirty="0"/>
              <a:t>Opettaja kunnioittaa opiskelijoiden yksityisyyttä eikä käsittele opiskelijoiden henkilökohtaisia asioita muiden kuullen.</a:t>
            </a:r>
          </a:p>
        </p:txBody>
      </p:sp>
    </p:spTree>
    <p:extLst>
      <p:ext uri="{BB962C8B-B14F-4D97-AF65-F5344CB8AC3E}">
        <p14:creationId xmlns:p14="http://schemas.microsoft.com/office/powerpoint/2010/main" val="1179044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8152750-71D9-D0D3-459F-A9ABECE74167}"/>
              </a:ext>
            </a:extLst>
          </p:cNvPr>
          <p:cNvSpPr>
            <a:spLocks noGrp="1"/>
          </p:cNvSpPr>
          <p:nvPr>
            <p:ph type="title"/>
          </p:nvPr>
        </p:nvSpPr>
        <p:spPr/>
        <p:txBody>
          <a:bodyPr/>
          <a:lstStyle/>
          <a:p>
            <a:r>
              <a:rPr lang="fi-FI" dirty="0"/>
              <a:t>10. Onko joku henkilökunnasta kiusannut sinua lukion aikana?</a:t>
            </a:r>
          </a:p>
        </p:txBody>
      </p:sp>
      <p:pic>
        <p:nvPicPr>
          <p:cNvPr id="7" name="Sisällön paikkamerkki 6" descr="Kuva, joka sisältää kohteen kuvakaappaus, ympyrä, Värikkyys, diagrammi&#10;&#10;Tekoälyllä luotu sisältö voi olla virheellistä.">
            <a:extLst>
              <a:ext uri="{FF2B5EF4-FFF2-40B4-BE49-F238E27FC236}">
                <a16:creationId xmlns:a16="http://schemas.microsoft.com/office/drawing/2014/main" id="{759160C9-0A7B-4E6A-AB7D-83715EE73DF1}"/>
              </a:ext>
            </a:extLst>
          </p:cNvPr>
          <p:cNvPicPr>
            <a:picLocks noGrp="1" noChangeAspect="1"/>
          </p:cNvPicPr>
          <p:nvPr>
            <p:ph idx="1"/>
          </p:nvPr>
        </p:nvPicPr>
        <p:blipFill>
          <a:blip r:embed="rId2"/>
          <a:stretch>
            <a:fillRect/>
          </a:stretch>
        </p:blipFill>
        <p:spPr>
          <a:xfrm>
            <a:off x="1394567" y="2229283"/>
            <a:ext cx="9402866" cy="3242368"/>
          </a:xfrm>
          <a:prstGeom prst="rect">
            <a:avLst/>
          </a:prstGeom>
        </p:spPr>
      </p:pic>
    </p:spTree>
    <p:extLst>
      <p:ext uri="{BB962C8B-B14F-4D97-AF65-F5344CB8AC3E}">
        <p14:creationId xmlns:p14="http://schemas.microsoft.com/office/powerpoint/2010/main" val="36716819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EC69FF3-7C00-5C85-58AE-C93BC5689F09}"/>
              </a:ext>
            </a:extLst>
          </p:cNvPr>
          <p:cNvSpPr>
            <a:spLocks noGrp="1"/>
          </p:cNvSpPr>
          <p:nvPr>
            <p:ph type="title"/>
          </p:nvPr>
        </p:nvSpPr>
        <p:spPr/>
        <p:txBody>
          <a:bodyPr/>
          <a:lstStyle/>
          <a:p>
            <a:r>
              <a:rPr lang="fi-FI" dirty="0"/>
              <a:t>		Kiitos vastaajille!</a:t>
            </a:r>
          </a:p>
        </p:txBody>
      </p:sp>
      <p:sp>
        <p:nvSpPr>
          <p:cNvPr id="3" name="Sisällön paikkamerkki 2">
            <a:extLst>
              <a:ext uri="{FF2B5EF4-FFF2-40B4-BE49-F238E27FC236}">
                <a16:creationId xmlns:a16="http://schemas.microsoft.com/office/drawing/2014/main" id="{307E50F3-6DDA-176D-0E1F-F0FA6B6126C1}"/>
              </a:ext>
            </a:extLst>
          </p:cNvPr>
          <p:cNvSpPr>
            <a:spLocks noGrp="1"/>
          </p:cNvSpPr>
          <p:nvPr>
            <p:ph idx="1"/>
          </p:nvPr>
        </p:nvSpPr>
        <p:spPr/>
        <p:txBody>
          <a:bodyPr/>
          <a:lstStyle/>
          <a:p>
            <a:r>
              <a:rPr lang="fi-FI" dirty="0"/>
              <a:t>Tulokset esitellään kaikille luokille</a:t>
            </a:r>
          </a:p>
          <a:p>
            <a:r>
              <a:rPr lang="fi-FI" dirty="0"/>
              <a:t>Esiin tulleita ongelmia käsitellään ja niihin etsitään ratkaisuja opettajien sekä opiskelijoiden kanssa</a:t>
            </a:r>
          </a:p>
          <a:p>
            <a:r>
              <a:rPr lang="fi-FI" dirty="0"/>
              <a:t>Henkilökuntaan liittyvät esille tulleet asiat rehtori käsittelee opettajien kanssa.</a:t>
            </a:r>
          </a:p>
          <a:p>
            <a:endParaRPr lang="fi-FI" dirty="0"/>
          </a:p>
          <a:p>
            <a:endParaRPr lang="fi-FI" dirty="0"/>
          </a:p>
          <a:p>
            <a:pPr marL="0" indent="0">
              <a:buNone/>
            </a:pPr>
            <a:r>
              <a:rPr lang="fi-FI" dirty="0"/>
              <a:t>						Kristiina, rehtori</a:t>
            </a:r>
          </a:p>
        </p:txBody>
      </p:sp>
    </p:spTree>
    <p:extLst>
      <p:ext uri="{BB962C8B-B14F-4D97-AF65-F5344CB8AC3E}">
        <p14:creationId xmlns:p14="http://schemas.microsoft.com/office/powerpoint/2010/main" val="154323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15B51EC3-D708-CA3A-7F60-EA83669857FC}"/>
              </a:ext>
            </a:extLst>
          </p:cNvPr>
          <p:cNvSpPr>
            <a:spLocks noGrp="1"/>
          </p:cNvSpPr>
          <p:nvPr>
            <p:ph idx="1"/>
          </p:nvPr>
        </p:nvSpPr>
        <p:spPr>
          <a:xfrm>
            <a:off x="838200" y="1563329"/>
            <a:ext cx="10515600" cy="4929546"/>
          </a:xfrm>
        </p:spPr>
        <p:txBody>
          <a:bodyPr>
            <a:normAutofit/>
          </a:bodyPr>
          <a:lstStyle/>
          <a:p>
            <a:r>
              <a:rPr lang="fi-FI" sz="2000" dirty="0" err="1"/>
              <a:t>Jotku</a:t>
            </a:r>
            <a:r>
              <a:rPr lang="fi-FI" sz="2000" dirty="0"/>
              <a:t> </a:t>
            </a:r>
            <a:r>
              <a:rPr lang="fi-FI" sz="2000" dirty="0" err="1"/>
              <a:t>perseilee</a:t>
            </a:r>
            <a:endParaRPr lang="fi-FI" sz="2000" dirty="0"/>
          </a:p>
          <a:p>
            <a:r>
              <a:rPr lang="fi-FI" sz="2000" dirty="0"/>
              <a:t>höpinä opettaja puheen päälle ja ylimääräinen "</a:t>
            </a:r>
            <a:r>
              <a:rPr lang="fi-FI" sz="2000" dirty="0" err="1"/>
              <a:t>härvääminen</a:t>
            </a:r>
            <a:r>
              <a:rPr lang="fi-FI" sz="2000" dirty="0"/>
              <a:t>”</a:t>
            </a:r>
          </a:p>
          <a:p>
            <a:r>
              <a:rPr lang="fi-FI" sz="2000" dirty="0"/>
              <a:t>Suurimman osan ajasta on hyvä työrauha, mutta joillain tunneilla aina pidetään ääntä eikä opettaja huomioi asiaa tarpeeksi.</a:t>
            </a:r>
          </a:p>
          <a:p>
            <a:r>
              <a:rPr lang="fi-FI" sz="2000" dirty="0"/>
              <a:t>Opettajaa ei kiinnosta</a:t>
            </a:r>
          </a:p>
          <a:p>
            <a:r>
              <a:rPr lang="fi-FI" sz="2000" dirty="0"/>
              <a:t>Joillain tunneilla on </a:t>
            </a:r>
            <a:r>
              <a:rPr lang="fi-FI" sz="2000" dirty="0" err="1"/>
              <a:t>häritsijöitä</a:t>
            </a:r>
            <a:r>
              <a:rPr lang="fi-FI" sz="2000" dirty="0"/>
              <a:t> joiden sähläämiseen opettajan pitää puuttua monesti</a:t>
            </a:r>
          </a:p>
          <a:p>
            <a:r>
              <a:rPr lang="fi-FI" sz="2000" dirty="0"/>
              <a:t>Puhuminen ei aiheesta tai ei keskitytä tekemiseen</a:t>
            </a:r>
          </a:p>
          <a:p>
            <a:r>
              <a:rPr lang="fi-FI" sz="2000" dirty="0" err="1"/>
              <a:t>Välil</a:t>
            </a:r>
            <a:r>
              <a:rPr lang="fi-FI" sz="2000" dirty="0"/>
              <a:t> on liikaa melua ja juttelua</a:t>
            </a:r>
          </a:p>
          <a:p>
            <a:r>
              <a:rPr lang="fi-FI" sz="2000" dirty="0"/>
              <a:t>Kurittomuus</a:t>
            </a:r>
          </a:p>
          <a:p>
            <a:r>
              <a:rPr lang="fi-FI" sz="2000" dirty="0"/>
              <a:t>Osa oppilaista höpöttää tunnilla, jolloin ainakin oma keskittymiseni keskeytyy. Ei pysty kunnolla keskittymään, mitä opettaja puhuu.</a:t>
            </a:r>
          </a:p>
          <a:p>
            <a:r>
              <a:rPr lang="fi-FI" sz="2000" dirty="0"/>
              <a:t>tiettyjen opettajien tunneilla työrauha on huono ja taas toisten omilla hyvä. Meteli on työrauhan rikkoja useimmissa tapauksissa</a:t>
            </a:r>
            <a:r>
              <a:rPr lang="fi-FI" dirty="0"/>
              <a:t>.</a:t>
            </a:r>
            <a:endParaRPr lang="fi-FI" sz="2000" dirty="0"/>
          </a:p>
          <a:p>
            <a:endParaRPr lang="fi-FI" dirty="0"/>
          </a:p>
        </p:txBody>
      </p:sp>
      <p:sp>
        <p:nvSpPr>
          <p:cNvPr id="2" name="Otsikko 1">
            <a:extLst>
              <a:ext uri="{FF2B5EF4-FFF2-40B4-BE49-F238E27FC236}">
                <a16:creationId xmlns:a16="http://schemas.microsoft.com/office/drawing/2014/main" id="{900679F0-AD98-0DF2-7404-37F5C97BA7E9}"/>
              </a:ext>
            </a:extLst>
          </p:cNvPr>
          <p:cNvSpPr>
            <a:spLocks noGrp="1"/>
          </p:cNvSpPr>
          <p:nvPr>
            <p:ph type="title"/>
          </p:nvPr>
        </p:nvSpPr>
        <p:spPr/>
        <p:txBody>
          <a:bodyPr>
            <a:normAutofit/>
          </a:bodyPr>
          <a:lstStyle/>
          <a:p>
            <a:r>
              <a:rPr lang="fi-FI" sz="3600" dirty="0"/>
              <a:t>3. Jos vastasit, että työrauha ei ole hyvä, mitkä asiat ovat mielestäsi tehneet työrauhasta huonon?</a:t>
            </a:r>
          </a:p>
        </p:txBody>
      </p:sp>
    </p:spTree>
    <p:extLst>
      <p:ext uri="{BB962C8B-B14F-4D97-AF65-F5344CB8AC3E}">
        <p14:creationId xmlns:p14="http://schemas.microsoft.com/office/powerpoint/2010/main" val="2454893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1A59E96-01F3-7290-753C-64B10A74AFD4}"/>
              </a:ext>
            </a:extLst>
          </p:cNvPr>
          <p:cNvSpPr>
            <a:spLocks noGrp="1"/>
          </p:cNvSpPr>
          <p:nvPr>
            <p:ph type="title"/>
          </p:nvPr>
        </p:nvSpPr>
        <p:spPr>
          <a:xfrm>
            <a:off x="838200" y="365125"/>
            <a:ext cx="10252587" cy="475533"/>
          </a:xfrm>
        </p:spPr>
        <p:txBody>
          <a:bodyPr>
            <a:normAutofit/>
          </a:bodyPr>
          <a:lstStyle/>
          <a:p>
            <a:r>
              <a:rPr lang="fi-FI" sz="2400" dirty="0"/>
              <a:t>3. avoimet jatkuu</a:t>
            </a:r>
          </a:p>
        </p:txBody>
      </p:sp>
      <p:sp>
        <p:nvSpPr>
          <p:cNvPr id="3" name="Sisällön paikkamerkki 2">
            <a:extLst>
              <a:ext uri="{FF2B5EF4-FFF2-40B4-BE49-F238E27FC236}">
                <a16:creationId xmlns:a16="http://schemas.microsoft.com/office/drawing/2014/main" id="{8EDCB926-A35A-97A9-305A-34050EED3D4E}"/>
              </a:ext>
            </a:extLst>
          </p:cNvPr>
          <p:cNvSpPr>
            <a:spLocks noGrp="1"/>
          </p:cNvSpPr>
          <p:nvPr>
            <p:ph idx="1"/>
          </p:nvPr>
        </p:nvSpPr>
        <p:spPr>
          <a:xfrm>
            <a:off x="838200" y="973394"/>
            <a:ext cx="10473813" cy="5633883"/>
          </a:xfrm>
        </p:spPr>
        <p:txBody>
          <a:bodyPr>
            <a:normAutofit/>
          </a:bodyPr>
          <a:lstStyle/>
          <a:p>
            <a:r>
              <a:rPr lang="fi-FI" sz="2000" dirty="0"/>
              <a:t>muiden oppilaiden keskustelu</a:t>
            </a:r>
          </a:p>
          <a:p>
            <a:r>
              <a:rPr lang="fi-FI" sz="2000" dirty="0"/>
              <a:t>Välillä oppilaat eivät kuuntele opettajaa tai opettajaa ei kiinnosta ja kaikki puhuvat luokassa liian kovalla äänellä.</a:t>
            </a:r>
          </a:p>
          <a:p>
            <a:r>
              <a:rPr lang="fi-FI" sz="2000" dirty="0"/>
              <a:t>Tavallaan on, mutta on paljon meteliä ainakin joissain tunneilla, ja puhumista ja naurua aika kovalla äänellä, joka häiritsee kovin</a:t>
            </a:r>
          </a:p>
          <a:p>
            <a:r>
              <a:rPr lang="fi-FI" sz="2000" dirty="0"/>
              <a:t>vastasin kyllä, mutta joskus ärsyttää kun on hiljaista työskentelyä (itsenäistä) ja jotkut supisevat ympärillä. Häiritsee varsinkin jos supisiat istuvat jossain lähellä tai vieressä.</a:t>
            </a:r>
          </a:p>
          <a:p>
            <a:r>
              <a:rPr lang="fi-FI" sz="2000" dirty="0"/>
              <a:t>Välillä kuitenkin työrauha häiriintyy. Se johtuu siitä, että opettaja ei aina kykene huomioimaan häiriötä aiheuttavia tekijöitä ja ei tee niiden estämiseen liittyviä toimenpiteitä.</a:t>
            </a:r>
          </a:p>
          <a:p>
            <a:r>
              <a:rPr lang="fi-FI" sz="2000" dirty="0"/>
              <a:t>Keskustelu, etenkin takapenkeillä, ja tästä johtuva vaikeus keskittymiseen.</a:t>
            </a:r>
          </a:p>
          <a:p>
            <a:r>
              <a:rPr lang="fi-FI" sz="2000" dirty="0"/>
              <a:t>Oppilaat mölisee koko ajan</a:t>
            </a:r>
          </a:p>
          <a:p>
            <a:r>
              <a:rPr lang="fi-FI" sz="2000" dirty="0"/>
              <a:t>vaikkei kuuluisi höpötystä niin näytöillä pyörivät pelit häiritsevät </a:t>
            </a:r>
            <a:r>
              <a:rPr lang="fi-FI" sz="2000" dirty="0" err="1"/>
              <a:t>muidekin</a:t>
            </a:r>
            <a:r>
              <a:rPr lang="fi-FI" sz="2000" dirty="0"/>
              <a:t> opiskelua sillä siihen kiinnittää helposti vahingossa huomion.</a:t>
            </a:r>
          </a:p>
          <a:p>
            <a:r>
              <a:rPr lang="fi-FI" sz="2000" dirty="0"/>
              <a:t>huutavat pojat</a:t>
            </a:r>
          </a:p>
          <a:p>
            <a:endParaRPr lang="fi-FI" sz="2000" dirty="0"/>
          </a:p>
          <a:p>
            <a:endParaRPr lang="fi-FI" sz="2000" dirty="0"/>
          </a:p>
          <a:p>
            <a:endParaRPr lang="fi-FI" sz="2000" dirty="0"/>
          </a:p>
          <a:p>
            <a:endParaRPr lang="fi-FI" sz="2200" dirty="0"/>
          </a:p>
          <a:p>
            <a:endParaRPr lang="fi-FI" sz="2400" dirty="0"/>
          </a:p>
          <a:p>
            <a:endParaRPr lang="fi-FI" dirty="0"/>
          </a:p>
        </p:txBody>
      </p:sp>
    </p:spTree>
    <p:extLst>
      <p:ext uri="{BB962C8B-B14F-4D97-AF65-F5344CB8AC3E}">
        <p14:creationId xmlns:p14="http://schemas.microsoft.com/office/powerpoint/2010/main" val="738239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6347474-DE4B-0C29-F9D3-705D921F71EF}"/>
              </a:ext>
            </a:extLst>
          </p:cNvPr>
          <p:cNvSpPr>
            <a:spLocks noGrp="1"/>
          </p:cNvSpPr>
          <p:nvPr>
            <p:ph type="title"/>
          </p:nvPr>
        </p:nvSpPr>
        <p:spPr>
          <a:xfrm>
            <a:off x="838200" y="365126"/>
            <a:ext cx="10515600" cy="505030"/>
          </a:xfrm>
        </p:spPr>
        <p:txBody>
          <a:bodyPr>
            <a:normAutofit/>
          </a:bodyPr>
          <a:lstStyle/>
          <a:p>
            <a:r>
              <a:rPr lang="fi-FI" sz="2400" dirty="0"/>
              <a:t>3. avoimet jatkuu</a:t>
            </a:r>
          </a:p>
        </p:txBody>
      </p:sp>
      <p:sp>
        <p:nvSpPr>
          <p:cNvPr id="3" name="Sisällön paikkamerkki 2">
            <a:extLst>
              <a:ext uri="{FF2B5EF4-FFF2-40B4-BE49-F238E27FC236}">
                <a16:creationId xmlns:a16="http://schemas.microsoft.com/office/drawing/2014/main" id="{ED92480A-AAB8-99ED-4D89-DDCFAAB99331}"/>
              </a:ext>
            </a:extLst>
          </p:cNvPr>
          <p:cNvSpPr>
            <a:spLocks noGrp="1"/>
          </p:cNvSpPr>
          <p:nvPr>
            <p:ph idx="1"/>
          </p:nvPr>
        </p:nvSpPr>
        <p:spPr>
          <a:xfrm>
            <a:off x="698090" y="893582"/>
            <a:ext cx="10675374" cy="5599291"/>
          </a:xfrm>
        </p:spPr>
        <p:txBody>
          <a:bodyPr>
            <a:normAutofit lnSpcReduction="10000"/>
          </a:bodyPr>
          <a:lstStyle/>
          <a:p>
            <a:r>
              <a:rPr lang="fi-FI" sz="2000" dirty="0"/>
              <a:t>Muut opiskelijat, jotka usein ovat poikia, jotka juttelevat läpi koko tunnin. Ei ole ongelma kaikkien opettajien tunneilla mutta joidenkin.</a:t>
            </a:r>
          </a:p>
          <a:p>
            <a:r>
              <a:rPr lang="fi-FI" sz="2000" dirty="0"/>
              <a:t>kovaääninen juttelu</a:t>
            </a:r>
          </a:p>
          <a:p>
            <a:r>
              <a:rPr lang="fi-FI" sz="2000" dirty="0"/>
              <a:t>Oppilaat eivät kunnioita opettajan auktoriteettia, jolloin opettajan jatkuva huomauttaminen ei enää auta. Opettajat varmaan turtuvat tähän, eivätkä jaksa enää yrittää olla tiukempia. Oppilaat pelaavat tunneilla esimerkiksi pelejä, jotka saattavat häiritä takana olevien keskittymistä. Myös juttelu muista kuin aiheeseen liittyvistä asioista, kun oppilaat eivät jaksa keskittyä laajoihin aiheisiin.</a:t>
            </a:r>
          </a:p>
          <a:p>
            <a:r>
              <a:rPr lang="fi-FI" sz="2000" dirty="0"/>
              <a:t>Työrauha on usein todella hyvä mutta joskus löytyy opiskelijoita jotka ovat vähän levottomia nämä </a:t>
            </a:r>
            <a:r>
              <a:rPr lang="fi-FI" sz="2000" dirty="0" err="1"/>
              <a:t>useiten</a:t>
            </a:r>
            <a:r>
              <a:rPr lang="fi-FI" sz="2000" dirty="0"/>
              <a:t> kakkosvuotisten </a:t>
            </a:r>
            <a:r>
              <a:rPr lang="fi-FI" sz="2000" dirty="0" err="1"/>
              <a:t>kohdall</a:t>
            </a:r>
            <a:endParaRPr lang="fi-FI" sz="2000" dirty="0"/>
          </a:p>
          <a:p>
            <a:r>
              <a:rPr lang="fi-FI" sz="2000" dirty="0"/>
              <a:t>Osa opettajista ei edes yritä hiljentää äänekkäitä oppilaita.</a:t>
            </a:r>
          </a:p>
          <a:p>
            <a:r>
              <a:rPr lang="fi-FI" sz="2000" dirty="0"/>
              <a:t>tunneilla puhutaan paljon</a:t>
            </a:r>
          </a:p>
          <a:p>
            <a:r>
              <a:rPr lang="fi-FI" sz="2000" dirty="0" err="1"/>
              <a:t>jotkun</a:t>
            </a:r>
            <a:r>
              <a:rPr lang="fi-FI" sz="2000" dirty="0"/>
              <a:t> puhuu kokoaika varsinkin matikassa</a:t>
            </a:r>
          </a:p>
          <a:p>
            <a:r>
              <a:rPr lang="fi-FI" sz="2000" dirty="0"/>
              <a:t>Jatkuva keskustelu tunneilla. Myös oppilainen satunnainen rauhattomuus.</a:t>
            </a:r>
          </a:p>
          <a:p>
            <a:r>
              <a:rPr lang="fi-FI" sz="2000" dirty="0"/>
              <a:t>kaikki hölöttävät</a:t>
            </a:r>
          </a:p>
          <a:p>
            <a:r>
              <a:rPr lang="fi-FI" sz="2000" dirty="0"/>
              <a:t>jotkut puhuu omiaan usein</a:t>
            </a:r>
          </a:p>
          <a:p>
            <a:endParaRPr lang="fi-FI" sz="2000" dirty="0"/>
          </a:p>
          <a:p>
            <a:endParaRPr lang="fi-FI" sz="2000" dirty="0"/>
          </a:p>
          <a:p>
            <a:endParaRPr lang="fi-FI" dirty="0"/>
          </a:p>
          <a:p>
            <a:endParaRPr lang="fi-FI" dirty="0"/>
          </a:p>
        </p:txBody>
      </p:sp>
      <p:graphicFrame>
        <p:nvGraphicFramePr>
          <p:cNvPr id="8" name="Taulukko 7">
            <a:extLst>
              <a:ext uri="{FF2B5EF4-FFF2-40B4-BE49-F238E27FC236}">
                <a16:creationId xmlns:a16="http://schemas.microsoft.com/office/drawing/2014/main" id="{0D702989-7442-C10F-EAA5-8B180634CCCF}"/>
              </a:ext>
            </a:extLst>
          </p:cNvPr>
          <p:cNvGraphicFramePr>
            <a:graphicFrameLocks noGrp="1"/>
          </p:cNvGraphicFramePr>
          <p:nvPr>
            <p:extLst>
              <p:ext uri="{D42A27DB-BD31-4B8C-83A1-F6EECF244321}">
                <p14:modId xmlns:p14="http://schemas.microsoft.com/office/powerpoint/2010/main" val="1476333436"/>
              </p:ext>
            </p:extLst>
          </p:nvPr>
        </p:nvGraphicFramePr>
        <p:xfrm>
          <a:off x="10194464" y="1866217"/>
          <a:ext cx="940569" cy="426720"/>
        </p:xfrm>
        <a:graphic>
          <a:graphicData uri="http://schemas.openxmlformats.org/drawingml/2006/table">
            <a:tbl>
              <a:tblPr/>
              <a:tblGrid>
                <a:gridCol w="940569">
                  <a:extLst>
                    <a:ext uri="{9D8B030D-6E8A-4147-A177-3AD203B41FA5}">
                      <a16:colId xmlns:a16="http://schemas.microsoft.com/office/drawing/2014/main" val="799143853"/>
                    </a:ext>
                  </a:extLst>
                </a:gridCol>
              </a:tblGrid>
              <a:tr h="0">
                <a:tc>
                  <a:txBody>
                    <a:bodyPr/>
                    <a:lstStyle/>
                    <a:p>
                      <a:pPr>
                        <a:buNone/>
                      </a:pPr>
                      <a:endParaRPr lang="fi-FI" dirty="0">
                        <a:effectLst/>
                      </a:endParaRPr>
                    </a:p>
                  </a:txBody>
                  <a:tcPr marL="95250" marR="95250" marT="76200" marB="76200" anchor="ctr">
                    <a:lnL>
                      <a:noFill/>
                    </a:lnL>
                    <a:lnR w="9525" cap="flat" cmpd="sng" algn="ctr">
                      <a:solidFill>
                        <a:srgbClr val="E1E1E1"/>
                      </a:solidFill>
                      <a:prstDash val="solid"/>
                      <a:round/>
                      <a:headEnd type="none" w="med" len="med"/>
                      <a:tailEnd type="none" w="med" len="med"/>
                    </a:lnR>
                    <a:lnT w="9525" cap="flat" cmpd="sng" algn="ctr">
                      <a:solidFill>
                        <a:srgbClr val="E1E1E1"/>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759878059"/>
                  </a:ext>
                </a:extLst>
              </a:tr>
            </a:tbl>
          </a:graphicData>
        </a:graphic>
      </p:graphicFrame>
    </p:spTree>
    <p:extLst>
      <p:ext uri="{BB962C8B-B14F-4D97-AF65-F5344CB8AC3E}">
        <p14:creationId xmlns:p14="http://schemas.microsoft.com/office/powerpoint/2010/main" val="3272192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3A5CEE1-30C4-7D24-14CF-4E32833532D8}"/>
              </a:ext>
            </a:extLst>
          </p:cNvPr>
          <p:cNvSpPr>
            <a:spLocks noGrp="1"/>
          </p:cNvSpPr>
          <p:nvPr>
            <p:ph type="title"/>
          </p:nvPr>
        </p:nvSpPr>
        <p:spPr/>
        <p:txBody>
          <a:bodyPr/>
          <a:lstStyle/>
          <a:p>
            <a:r>
              <a:rPr lang="fi-FI" dirty="0"/>
              <a:t>4. Millä asioilla työrauhaa voitaisiin mielestäsi parantaa?</a:t>
            </a:r>
          </a:p>
        </p:txBody>
      </p:sp>
      <p:sp>
        <p:nvSpPr>
          <p:cNvPr id="3" name="Sisällön paikkamerkki 2">
            <a:extLst>
              <a:ext uri="{FF2B5EF4-FFF2-40B4-BE49-F238E27FC236}">
                <a16:creationId xmlns:a16="http://schemas.microsoft.com/office/drawing/2014/main" id="{B00D01EF-FE80-ED94-8CAD-152AF55FDD91}"/>
              </a:ext>
            </a:extLst>
          </p:cNvPr>
          <p:cNvSpPr>
            <a:spLocks noGrp="1"/>
          </p:cNvSpPr>
          <p:nvPr>
            <p:ph idx="1"/>
          </p:nvPr>
        </p:nvSpPr>
        <p:spPr>
          <a:xfrm>
            <a:off x="838200" y="1825625"/>
            <a:ext cx="10515600" cy="4566466"/>
          </a:xfrm>
        </p:spPr>
        <p:txBody>
          <a:bodyPr>
            <a:normAutofit fontScale="92500" lnSpcReduction="20000"/>
          </a:bodyPr>
          <a:lstStyle/>
          <a:p>
            <a:r>
              <a:rPr lang="fi-FI" dirty="0"/>
              <a:t>Huudolla</a:t>
            </a:r>
          </a:p>
          <a:p>
            <a:r>
              <a:rPr lang="fi-FI" dirty="0"/>
              <a:t>Opettaja tiukempi ja puuttuu enemmän häiriköintiin ja kovempi kuri (19x)</a:t>
            </a:r>
          </a:p>
          <a:p>
            <a:r>
              <a:rPr lang="fi-FI" dirty="0"/>
              <a:t>Opettajan auktoriteetti/aura (2x)</a:t>
            </a:r>
          </a:p>
          <a:p>
            <a:r>
              <a:rPr lang="fi-FI" dirty="0"/>
              <a:t>Lisäämällä hiljaista ja itsenäistä työskentelyä (4x)</a:t>
            </a:r>
          </a:p>
          <a:p>
            <a:r>
              <a:rPr lang="fi-FI" dirty="0"/>
              <a:t>Opettaja tekee istumajärjestyksen ja häiriköijät sijoitetaan eripuolille luokkaa (18x)</a:t>
            </a:r>
          </a:p>
          <a:p>
            <a:r>
              <a:rPr lang="fi-FI" dirty="0"/>
              <a:t>Jos ei olla hiljaa ja puhuta aiheesta, heitetään opiskelija ulos luokasta. (6x)</a:t>
            </a:r>
          </a:p>
          <a:p>
            <a:r>
              <a:rPr lang="fi-FI" dirty="0"/>
              <a:t>Pulpetit/Pöydät sijoitetaan yksittäin</a:t>
            </a:r>
          </a:p>
          <a:p>
            <a:r>
              <a:rPr lang="fi-FI" dirty="0"/>
              <a:t>Työrauhaa voi parantaa suunnittelemalla tunneille monipuolisia ja mielenkiintoisia tehtäviä niin, että jaksaa keskittyä (3x)</a:t>
            </a:r>
          </a:p>
          <a:p>
            <a:endParaRPr lang="fi-FI" dirty="0"/>
          </a:p>
          <a:p>
            <a:endParaRPr lang="fi-FI" dirty="0"/>
          </a:p>
        </p:txBody>
      </p:sp>
      <p:graphicFrame>
        <p:nvGraphicFramePr>
          <p:cNvPr id="4" name="Taulukko 3">
            <a:extLst>
              <a:ext uri="{FF2B5EF4-FFF2-40B4-BE49-F238E27FC236}">
                <a16:creationId xmlns:a16="http://schemas.microsoft.com/office/drawing/2014/main" id="{AD001F31-BCCE-884A-7BA6-2B69B44CB7F7}"/>
              </a:ext>
            </a:extLst>
          </p:cNvPr>
          <p:cNvGraphicFramePr>
            <a:graphicFrameLocks noGrp="1"/>
          </p:cNvGraphicFramePr>
          <p:nvPr/>
        </p:nvGraphicFramePr>
        <p:xfrm>
          <a:off x="0" y="0"/>
          <a:ext cx="10515600" cy="142930"/>
        </p:xfrm>
        <a:graphic>
          <a:graphicData uri="http://schemas.openxmlformats.org/drawingml/2006/table">
            <a:tbl>
              <a:tblPr>
                <a:tableStyleId>{5C22544A-7EE6-4342-B048-85BDC9FD1C3A}</a:tableStyleId>
              </a:tblPr>
              <a:tblGrid>
                <a:gridCol w="10515600">
                  <a:extLst>
                    <a:ext uri="{9D8B030D-6E8A-4147-A177-3AD203B41FA5}">
                      <a16:colId xmlns:a16="http://schemas.microsoft.com/office/drawing/2014/main" val="1038038981"/>
                    </a:ext>
                  </a:extLst>
                </a:gridCol>
              </a:tblGrid>
              <a:tr h="142930">
                <a:tc>
                  <a:txBody>
                    <a:bodyPr/>
                    <a:lstStyle/>
                    <a:p>
                      <a:pPr algn="l" fontAlgn="b">
                        <a:buNone/>
                      </a:pPr>
                      <a:r>
                        <a:rPr lang="fi-FI" sz="900" u="none" strike="noStrike" dirty="0">
                          <a:effectLst/>
                        </a:rPr>
                        <a:t>Muistuttamalla oppilaita, että he ovat vapaaehtoisesti koulussa ja että oppiminen on heidän vastuullaan.</a:t>
                      </a:r>
                      <a:endParaRPr lang="fi-FI" sz="900" b="0" i="0" u="none" strike="noStrike" dirty="0">
                        <a:solidFill>
                          <a:srgbClr val="000000"/>
                        </a:solidFill>
                        <a:effectLst/>
                        <a:latin typeface="Arial" panose="020B0604020202020204" pitchFamily="34" charset="0"/>
                      </a:endParaRPr>
                    </a:p>
                  </a:txBody>
                  <a:tcPr marL="5105" marR="5105" marT="5105" marB="0" anchor="b"/>
                </a:tc>
                <a:extLst>
                  <a:ext uri="{0D108BD9-81ED-4DB2-BD59-A6C34878D82A}">
                    <a16:rowId xmlns:a16="http://schemas.microsoft.com/office/drawing/2014/main" val="1212672518"/>
                  </a:ext>
                </a:extLst>
              </a:tr>
            </a:tbl>
          </a:graphicData>
        </a:graphic>
      </p:graphicFrame>
    </p:spTree>
    <p:extLst>
      <p:ext uri="{BB962C8B-B14F-4D97-AF65-F5344CB8AC3E}">
        <p14:creationId xmlns:p14="http://schemas.microsoft.com/office/powerpoint/2010/main" val="3422737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5FB859A-3CEF-537C-2A41-C32AD771A40E}"/>
              </a:ext>
            </a:extLst>
          </p:cNvPr>
          <p:cNvSpPr>
            <a:spLocks noGrp="1"/>
          </p:cNvSpPr>
          <p:nvPr>
            <p:ph type="title"/>
          </p:nvPr>
        </p:nvSpPr>
        <p:spPr>
          <a:xfrm>
            <a:off x="838200" y="308855"/>
            <a:ext cx="10515600" cy="633680"/>
          </a:xfrm>
        </p:spPr>
        <p:txBody>
          <a:bodyPr>
            <a:normAutofit/>
          </a:bodyPr>
          <a:lstStyle/>
          <a:p>
            <a:r>
              <a:rPr lang="fi-FI" sz="3600" dirty="0"/>
              <a:t>4. jatkuu</a:t>
            </a:r>
          </a:p>
        </p:txBody>
      </p:sp>
      <p:sp>
        <p:nvSpPr>
          <p:cNvPr id="3" name="Sisällön paikkamerkki 2">
            <a:extLst>
              <a:ext uri="{FF2B5EF4-FFF2-40B4-BE49-F238E27FC236}">
                <a16:creationId xmlns:a16="http://schemas.microsoft.com/office/drawing/2014/main" id="{FF4C03C4-6877-7020-A395-9C70DA42C8EA}"/>
              </a:ext>
            </a:extLst>
          </p:cNvPr>
          <p:cNvSpPr>
            <a:spLocks noGrp="1"/>
          </p:cNvSpPr>
          <p:nvPr>
            <p:ph idx="1"/>
          </p:nvPr>
        </p:nvSpPr>
        <p:spPr>
          <a:xfrm>
            <a:off x="838200" y="1286859"/>
            <a:ext cx="10515600" cy="5410609"/>
          </a:xfrm>
        </p:spPr>
        <p:txBody>
          <a:bodyPr>
            <a:normAutofit/>
          </a:bodyPr>
          <a:lstStyle/>
          <a:p>
            <a:r>
              <a:rPr lang="fi-FI" dirty="0"/>
              <a:t>Muistuttamalla oppilaita, että he ovat vapaaehtoisesti koulussa ja että oppiminen on heidän vastuullaan.</a:t>
            </a:r>
          </a:p>
          <a:p>
            <a:r>
              <a:rPr lang="fi-FI" dirty="0"/>
              <a:t>Melua vähennettäisiin ja hiljaisuutta enemmän, jotta on helpompi keskittyä ja tehdä tehtäviä (2x)</a:t>
            </a:r>
          </a:p>
          <a:p>
            <a:r>
              <a:rPr lang="fi-FI" dirty="0"/>
              <a:t>No ei </a:t>
            </a:r>
            <a:r>
              <a:rPr lang="fi-FI" dirty="0" err="1"/>
              <a:t>tarvii</a:t>
            </a:r>
            <a:r>
              <a:rPr lang="fi-FI" dirty="0"/>
              <a:t> </a:t>
            </a:r>
            <a:r>
              <a:rPr lang="fi-FI" dirty="0" err="1"/>
              <a:t>parannust</a:t>
            </a:r>
            <a:r>
              <a:rPr lang="fi-FI" dirty="0"/>
              <a:t> </a:t>
            </a:r>
            <a:r>
              <a:rPr lang="fi-FI" dirty="0" err="1"/>
              <a:t>mut</a:t>
            </a:r>
            <a:r>
              <a:rPr lang="fi-FI" dirty="0"/>
              <a:t> jos pakko sanoo nii </a:t>
            </a:r>
            <a:r>
              <a:rPr lang="fi-FI" dirty="0" err="1"/>
              <a:t>ite</a:t>
            </a:r>
            <a:r>
              <a:rPr lang="fi-FI" dirty="0"/>
              <a:t> </a:t>
            </a:r>
            <a:r>
              <a:rPr lang="fi-FI" dirty="0" err="1"/>
              <a:t>päätety</a:t>
            </a:r>
            <a:r>
              <a:rPr lang="fi-FI" dirty="0"/>
              <a:t> </a:t>
            </a:r>
            <a:r>
              <a:rPr lang="fi-FI" dirty="0" err="1"/>
              <a:t>mut</a:t>
            </a:r>
            <a:r>
              <a:rPr lang="fi-FI" dirty="0"/>
              <a:t> vähän muunneltu </a:t>
            </a:r>
            <a:r>
              <a:rPr lang="fi-FI" dirty="0" err="1"/>
              <a:t>istumajärkkä</a:t>
            </a:r>
            <a:endParaRPr lang="fi-FI" dirty="0"/>
          </a:p>
          <a:p>
            <a:r>
              <a:rPr lang="fi-FI" dirty="0"/>
              <a:t>Opiskelijoilta kysyttäisiin mikä olisi paras tapa oppia luokassa ja se mikä todetaan parhaaksi alettaisiin käyttämään nii opiskelijat jaksaisi keskittyä</a:t>
            </a:r>
          </a:p>
          <a:p>
            <a:r>
              <a:rPr lang="fi-FI" dirty="0"/>
              <a:t>Jokainen huolehtisi siitä, että oma suu pysyisi kiinni, jolloin työrauha toteutuisi (10x)</a:t>
            </a:r>
          </a:p>
          <a:p>
            <a:endParaRPr lang="fi-FI" dirty="0"/>
          </a:p>
          <a:p>
            <a:endParaRPr lang="fi-FI" dirty="0"/>
          </a:p>
          <a:p>
            <a:endParaRPr lang="fi-FI" dirty="0"/>
          </a:p>
          <a:p>
            <a:endParaRPr lang="fi-FI" dirty="0"/>
          </a:p>
        </p:txBody>
      </p:sp>
    </p:spTree>
    <p:extLst>
      <p:ext uri="{BB962C8B-B14F-4D97-AF65-F5344CB8AC3E}">
        <p14:creationId xmlns:p14="http://schemas.microsoft.com/office/powerpoint/2010/main" val="4056663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2C0C77E-3239-ABEB-E28F-A2BE92043DEA}"/>
              </a:ext>
            </a:extLst>
          </p:cNvPr>
          <p:cNvSpPr>
            <a:spLocks noGrp="1"/>
          </p:cNvSpPr>
          <p:nvPr>
            <p:ph type="title"/>
          </p:nvPr>
        </p:nvSpPr>
        <p:spPr>
          <a:xfrm>
            <a:off x="838200" y="365125"/>
            <a:ext cx="10515600" cy="209641"/>
          </a:xfrm>
        </p:spPr>
        <p:txBody>
          <a:bodyPr>
            <a:noAutofit/>
          </a:bodyPr>
          <a:lstStyle/>
          <a:p>
            <a:r>
              <a:rPr lang="fi-FI" sz="3600" dirty="0"/>
              <a:t>4. jatkuu </a:t>
            </a:r>
          </a:p>
        </p:txBody>
      </p:sp>
      <p:sp>
        <p:nvSpPr>
          <p:cNvPr id="3" name="Sisällön paikkamerkki 2">
            <a:extLst>
              <a:ext uri="{FF2B5EF4-FFF2-40B4-BE49-F238E27FC236}">
                <a16:creationId xmlns:a16="http://schemas.microsoft.com/office/drawing/2014/main" id="{46F84C6F-A4FC-88AD-FC0C-E79FA23B00FA}"/>
              </a:ext>
            </a:extLst>
          </p:cNvPr>
          <p:cNvSpPr>
            <a:spLocks noGrp="1"/>
          </p:cNvSpPr>
          <p:nvPr>
            <p:ph idx="1"/>
          </p:nvPr>
        </p:nvSpPr>
        <p:spPr>
          <a:xfrm>
            <a:off x="838200" y="1125809"/>
            <a:ext cx="10515600" cy="5367066"/>
          </a:xfrm>
        </p:spPr>
        <p:txBody>
          <a:bodyPr/>
          <a:lstStyle/>
          <a:p>
            <a:r>
              <a:rPr lang="fi-FI" dirty="0"/>
              <a:t>Vanhemmat vois kasvattaa lapsensa paremmin</a:t>
            </a:r>
          </a:p>
          <a:p>
            <a:r>
              <a:rPr lang="fi-FI" dirty="0"/>
              <a:t>Keskittymällä opetukseen (2x)</a:t>
            </a:r>
          </a:p>
          <a:p>
            <a:r>
              <a:rPr lang="fi-FI" dirty="0"/>
              <a:t>Pienemmät ryhmäkoot (3x)</a:t>
            </a:r>
          </a:p>
          <a:p>
            <a:r>
              <a:rPr lang="fi-FI" dirty="0"/>
              <a:t>Valtuuksia opettajalle rangaista työrauhan häiriötekijöitä</a:t>
            </a:r>
          </a:p>
          <a:p>
            <a:r>
              <a:rPr lang="fi-FI" dirty="0"/>
              <a:t>Opettajat voisi painottaa tehtävien tärkeyttä arvioinnin suhteen, niin useammat saattaisivat keskittyä tehtäviin paremmin ja vähemmän häiritsemiseen (ja </a:t>
            </a:r>
            <a:r>
              <a:rPr lang="fi-FI" dirty="0" err="1"/>
              <a:t>ku</a:t>
            </a:r>
            <a:r>
              <a:rPr lang="fi-FI" dirty="0"/>
              <a:t> tottahan se on että tehtävillä on merkitystä </a:t>
            </a:r>
            <a:r>
              <a:rPr lang="fi-FI" dirty="0" err="1"/>
              <a:t>mut</a:t>
            </a:r>
            <a:r>
              <a:rPr lang="fi-FI" dirty="0"/>
              <a:t> ei opettajat </a:t>
            </a:r>
            <a:r>
              <a:rPr lang="fi-FI" dirty="0" err="1"/>
              <a:t>oikee</a:t>
            </a:r>
            <a:r>
              <a:rPr lang="fi-FI" dirty="0"/>
              <a:t> mainitse siitä)</a:t>
            </a:r>
          </a:p>
          <a:p>
            <a:r>
              <a:rPr lang="fi-FI" dirty="0"/>
              <a:t>mieluisa istumapaikka (2x)</a:t>
            </a:r>
          </a:p>
          <a:p>
            <a:r>
              <a:rPr lang="fi-FI" dirty="0"/>
              <a:t>Pätevämmät opet</a:t>
            </a:r>
          </a:p>
          <a:p>
            <a:endParaRPr lang="fi-FI" dirty="0"/>
          </a:p>
          <a:p>
            <a:endParaRPr lang="fi-FI" dirty="0"/>
          </a:p>
          <a:p>
            <a:endParaRPr lang="fi-FI" dirty="0"/>
          </a:p>
        </p:txBody>
      </p:sp>
    </p:spTree>
    <p:extLst>
      <p:ext uri="{BB962C8B-B14F-4D97-AF65-F5344CB8AC3E}">
        <p14:creationId xmlns:p14="http://schemas.microsoft.com/office/powerpoint/2010/main" val="2625567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9667204-45BA-E2F6-0BBB-7D11C519BC23}"/>
              </a:ext>
            </a:extLst>
          </p:cNvPr>
          <p:cNvSpPr>
            <a:spLocks noGrp="1"/>
          </p:cNvSpPr>
          <p:nvPr>
            <p:ph type="title"/>
          </p:nvPr>
        </p:nvSpPr>
        <p:spPr>
          <a:xfrm>
            <a:off x="838200" y="365125"/>
            <a:ext cx="10515600" cy="788425"/>
          </a:xfrm>
        </p:spPr>
        <p:txBody>
          <a:bodyPr>
            <a:normAutofit/>
          </a:bodyPr>
          <a:lstStyle/>
          <a:p>
            <a:r>
              <a:rPr lang="fi-FI" sz="3600" dirty="0"/>
              <a:t>4. jatkuu</a:t>
            </a:r>
          </a:p>
        </p:txBody>
      </p:sp>
      <p:sp>
        <p:nvSpPr>
          <p:cNvPr id="3" name="Sisällön paikkamerkki 2">
            <a:extLst>
              <a:ext uri="{FF2B5EF4-FFF2-40B4-BE49-F238E27FC236}">
                <a16:creationId xmlns:a16="http://schemas.microsoft.com/office/drawing/2014/main" id="{7138EFEC-9879-B8A1-D292-880559455D47}"/>
              </a:ext>
            </a:extLst>
          </p:cNvPr>
          <p:cNvSpPr>
            <a:spLocks noGrp="1"/>
          </p:cNvSpPr>
          <p:nvPr>
            <p:ph idx="1"/>
          </p:nvPr>
        </p:nvSpPr>
        <p:spPr>
          <a:xfrm>
            <a:off x="838200" y="1403848"/>
            <a:ext cx="10515600" cy="5454152"/>
          </a:xfrm>
        </p:spPr>
        <p:txBody>
          <a:bodyPr>
            <a:normAutofit fontScale="92500" lnSpcReduction="10000"/>
          </a:bodyPr>
          <a:lstStyle/>
          <a:p>
            <a:r>
              <a:rPr lang="fi-FI" dirty="0"/>
              <a:t>En näe paljoa parantamisen varaa, mutta ehkä sellainen opettajan kuuntelu ja open kanssa tekeminen vähentäisi sitä, jos rauhasta tulisi ongelma. vähemmän itsekseen (koska se yleensä kehittyy kaverin kanssa tekemiseen) ja enemmän open juttuja (sitten asia pysyy aika paljon oppilaiden ja open välisenä, eikä ystävysten)</a:t>
            </a:r>
          </a:p>
          <a:p>
            <a:r>
              <a:rPr lang="fi-FI" dirty="0"/>
              <a:t>Siitä voisi tulla pieniä rangaistuksia, jos ei anna työrauhaa ollenkaan. Voisi tulla esim. poissaolomerkintä tai negatiivisia merkintöjä Wilmaan, jos häiritsee tunnilla liikaa. (4x)</a:t>
            </a:r>
          </a:p>
          <a:p>
            <a:r>
              <a:rPr lang="fi-FI" dirty="0"/>
              <a:t>Ihan hyvällä mallilla jo nyt (2x)</a:t>
            </a:r>
          </a:p>
          <a:p>
            <a:r>
              <a:rPr lang="fi-FI" dirty="0"/>
              <a:t>No enemmän just </a:t>
            </a:r>
            <a:r>
              <a:rPr lang="fi-FI" dirty="0" err="1"/>
              <a:t>tehtävii</a:t>
            </a:r>
            <a:r>
              <a:rPr lang="fi-FI" dirty="0"/>
              <a:t>, </a:t>
            </a:r>
            <a:r>
              <a:rPr lang="fi-FI" dirty="0" err="1"/>
              <a:t>mis</a:t>
            </a:r>
            <a:r>
              <a:rPr lang="fi-FI" dirty="0"/>
              <a:t> pohdintaa vaikka viereisen kaverin kanssa, koska jos koko tunti on </a:t>
            </a:r>
            <a:r>
              <a:rPr lang="fi-FI" dirty="0" err="1"/>
              <a:t>sellast</a:t>
            </a:r>
            <a:r>
              <a:rPr lang="fi-FI" dirty="0"/>
              <a:t> opettajan </a:t>
            </a:r>
            <a:r>
              <a:rPr lang="fi-FI" dirty="0" err="1"/>
              <a:t>puhumist</a:t>
            </a:r>
            <a:r>
              <a:rPr lang="fi-FI" dirty="0"/>
              <a:t> alkaa oppilaat tylsistyy. (2x)</a:t>
            </a:r>
          </a:p>
          <a:p>
            <a:r>
              <a:rPr lang="fi-FI" dirty="0"/>
              <a:t>Työrauhaa voi parantaa antamalla oppilaille stressileluja ja järjestämällä meditaatio hetkiä</a:t>
            </a:r>
          </a:p>
          <a:p>
            <a:endParaRPr lang="fi-FI" dirty="0"/>
          </a:p>
          <a:p>
            <a:endParaRPr lang="fi-FI" dirty="0"/>
          </a:p>
          <a:p>
            <a:endParaRPr lang="fi-FI" dirty="0"/>
          </a:p>
          <a:p>
            <a:endParaRPr lang="fi-FI" dirty="0"/>
          </a:p>
          <a:p>
            <a:endParaRPr lang="fi-FI" dirty="0"/>
          </a:p>
        </p:txBody>
      </p:sp>
    </p:spTree>
    <p:extLst>
      <p:ext uri="{BB962C8B-B14F-4D97-AF65-F5344CB8AC3E}">
        <p14:creationId xmlns:p14="http://schemas.microsoft.com/office/powerpoint/2010/main" val="2794794731"/>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432</TotalTime>
  <Words>1261</Words>
  <Application>Microsoft Office PowerPoint</Application>
  <PresentationFormat>Laajakuva</PresentationFormat>
  <Paragraphs>137</Paragraphs>
  <Slides>22</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22</vt:i4>
      </vt:variant>
    </vt:vector>
  </HeadingPairs>
  <TitlesOfParts>
    <vt:vector size="26" baseType="lpstr">
      <vt:lpstr>Aptos</vt:lpstr>
      <vt:lpstr>Aptos Display</vt:lpstr>
      <vt:lpstr>Arial</vt:lpstr>
      <vt:lpstr>Office-teema</vt:lpstr>
      <vt:lpstr>Hyvinvointikyselyn tarkennetut kysymykset ja vastaukset</vt:lpstr>
      <vt:lpstr> 2. Onko oppitunneilla yleensä hyvä työrauha? </vt:lpstr>
      <vt:lpstr>3. Jos vastasit, että työrauha ei ole hyvä, mitkä asiat ovat mielestäsi tehneet työrauhasta huonon?</vt:lpstr>
      <vt:lpstr>3. avoimet jatkuu</vt:lpstr>
      <vt:lpstr>3. avoimet jatkuu</vt:lpstr>
      <vt:lpstr>4. Millä asioilla työrauhaa voitaisiin mielestäsi parantaa?</vt:lpstr>
      <vt:lpstr>4. jatkuu</vt:lpstr>
      <vt:lpstr>4. jatkuu </vt:lpstr>
      <vt:lpstr>4. jatkuu</vt:lpstr>
      <vt:lpstr>4. jatkuu</vt:lpstr>
      <vt:lpstr>4. jatkuu </vt:lpstr>
      <vt:lpstr> Sovitut toimenpiteet</vt:lpstr>
      <vt:lpstr>5. Tunnetko olosi turvalliseksi koulussa?</vt:lpstr>
      <vt:lpstr>6. Jos koet olosi turvattomaksi, mitkä seikat aiheuttavat turvattomuutta?</vt:lpstr>
      <vt:lpstr>6. jatkuu</vt:lpstr>
      <vt:lpstr>7. Jos koet olosi turvalliseksi, mitkä seikat tuovat turvallisuudentunnetta?</vt:lpstr>
      <vt:lpstr>Sovitut toimenpiteet</vt:lpstr>
      <vt:lpstr>8. Koetko tulleesi kiusatuksi lukiossa?</vt:lpstr>
      <vt:lpstr>9. Jos sinua on kiusattu, niin miten ja kuinka kauan?</vt:lpstr>
      <vt:lpstr>Sovitut toimenpiteet</vt:lpstr>
      <vt:lpstr>10. Onko joku henkilökunnasta kiusannut sinua lukion aikana?</vt:lpstr>
      <vt:lpstr>  Kiitos vastaajille!</vt:lpstr>
    </vt:vector>
  </TitlesOfParts>
  <Company>Kotkan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Juvonen Kristiina</dc:creator>
  <cp:lastModifiedBy>Sirola Sannaleena</cp:lastModifiedBy>
  <cp:revision>21</cp:revision>
  <dcterms:created xsi:type="dcterms:W3CDTF">2026-01-20T12:18:13Z</dcterms:created>
  <dcterms:modified xsi:type="dcterms:W3CDTF">2026-03-11T14:40:23Z</dcterms:modified>
</cp:coreProperties>
</file>