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7" r:id="rId4"/>
    <p:sldId id="259" r:id="rId5"/>
    <p:sldId id="271" r:id="rId6"/>
    <p:sldId id="272" r:id="rId7"/>
    <p:sldId id="273" r:id="rId8"/>
    <p:sldId id="274" r:id="rId9"/>
    <p:sldId id="275" r:id="rId10"/>
    <p:sldId id="276" r:id="rId11"/>
    <p:sldId id="260" r:id="rId12"/>
    <p:sldId id="288" r:id="rId13"/>
    <p:sldId id="277" r:id="rId14"/>
    <p:sldId id="278" r:id="rId15"/>
    <p:sldId id="289" r:id="rId16"/>
    <p:sldId id="262" r:id="rId17"/>
    <p:sldId id="290" r:id="rId18"/>
    <p:sldId id="279" r:id="rId19"/>
    <p:sldId id="280" r:id="rId20"/>
    <p:sldId id="265" r:id="rId21"/>
    <p:sldId id="266" r:id="rId22"/>
    <p:sldId id="267" r:id="rId23"/>
    <p:sldId id="291" r:id="rId24"/>
    <p:sldId id="269" r:id="rId25"/>
    <p:sldId id="292" r:id="rId26"/>
    <p:sldId id="293" r:id="rId27"/>
    <p:sldId id="27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91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D2C033-3052-4A1B-AA3C-6DAE3E00C8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925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C8EDF-1E11-4510-8E9A-2BD6E5330B0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0462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F41BD2-52A5-4E34-B236-E761DB4AF5F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83905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CA94B-537F-46AB-9B8A-59FAAF3C93C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177879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Otsikko sekä teksti sisällön yläpuol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5E75-8959-4377-B224-53317E42674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281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7004-C2B8-4580-B5B9-3931B83D5B8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6877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E22D9-CD13-4184-B468-EAE320B705D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0805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CCC77A-1B58-484F-B2E0-9D02FB9C89EB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58957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A97C6-BF97-4677-A835-CF009D655DD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55958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73D1F-D570-47DB-B29A-E692B7AD422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1173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46C903-85EB-4ED9-8ED0-8471BCDC199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599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6E1EE-69B8-4A4A-B1F7-FCBFDAABEF4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36812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A954B-2634-40FF-9B8C-01058A88AEB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7318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Muokkaa tekstin perustyylejä napsauttamalla</a:t>
            </a:r>
          </a:p>
          <a:p>
            <a:pPr lvl="1"/>
            <a:r>
              <a:rPr lang="en-US" altLang="fi-FI" smtClean="0"/>
              <a:t>toinen taso</a:t>
            </a:r>
          </a:p>
          <a:p>
            <a:pPr lvl="2"/>
            <a:r>
              <a:rPr lang="en-US" altLang="fi-FI" smtClean="0"/>
              <a:t>kolmas taso</a:t>
            </a:r>
          </a:p>
          <a:p>
            <a:pPr lvl="3"/>
            <a:r>
              <a:rPr lang="en-US" altLang="fi-FI" smtClean="0"/>
              <a:t>neljäs taso</a:t>
            </a:r>
          </a:p>
          <a:p>
            <a:pPr lvl="4"/>
            <a:r>
              <a:rPr lang="en-US" altLang="fi-FI" smtClean="0"/>
              <a:t>viides taso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D8D484-8700-4107-B84F-081EF524E2D2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pload.wikimedia.org/wikipedia/fi/d/df/NATO_lippu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shsu.edu/~his_ncp/Warpac1.GI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iruutu 6"/>
          <p:cNvSpPr txBox="1">
            <a:spLocks noChangeArrowheads="1"/>
          </p:cNvSpPr>
          <p:nvPr/>
        </p:nvSpPr>
        <p:spPr bwMode="auto">
          <a:xfrm>
            <a:off x="6553200" y="76200"/>
            <a:ext cx="205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i-FI" altLang="fi-FI" sz="8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Aineisto on vapaasti muokattavissa. </a:t>
            </a:r>
            <a:br>
              <a:rPr lang="fi-FI" altLang="fi-FI" sz="8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sz="8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Sen jakaminen eteenpäin on kielletty. 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-152400" y="2362200"/>
            <a:ext cx="10058400" cy="1981200"/>
          </a:xfrm>
          <a:prstGeom prst="rect">
            <a:avLst/>
          </a:prstGeom>
          <a:gradFill rotWithShape="0">
            <a:gsLst>
              <a:gs pos="0">
                <a:srgbClr val="053953"/>
              </a:gs>
              <a:gs pos="100000">
                <a:srgbClr val="07496A">
                  <a:alpha val="28998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i-FI" altLang="fi-FI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uva 6" descr="Yalta_summit_1945_with_Churchill_Roosevelt_Stal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49400"/>
            <a:ext cx="57912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52400" y="2644775"/>
            <a:ext cx="8763000" cy="1470025"/>
          </a:xfrm>
          <a:prstGeom prst="rect">
            <a:avLst/>
          </a:prstGeom>
          <a:noFill/>
          <a:ln>
            <a:noFill/>
          </a:ln>
          <a:effectLst>
            <a:outerShdw dist="19049" dir="2700000" algn="ctr" rotWithShape="0">
              <a:schemeClr val="tx1">
                <a:alpha val="68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fi-FI" altLang="fi-FI" sz="5000">
                <a:solidFill>
                  <a:schemeClr val="bg1"/>
                </a:solidFill>
                <a:latin typeface="Times New Roman" panose="02020603050405020304" pitchFamily="18" charset="0"/>
              </a:rPr>
              <a:t>KYLMÄN SODAN </a:t>
            </a:r>
            <a:br>
              <a:rPr lang="fi-FI" altLang="fi-FI" sz="5000">
                <a:solidFill>
                  <a:schemeClr val="bg1"/>
                </a:solidFill>
                <a:latin typeface="Times New Roman" panose="02020603050405020304" pitchFamily="18" charset="0"/>
              </a:rPr>
            </a:br>
            <a:r>
              <a:rPr lang="fi-FI" altLang="fi-FI" sz="5000">
                <a:solidFill>
                  <a:schemeClr val="bg1"/>
                </a:solidFill>
                <a:latin typeface="Times New Roman" panose="02020603050405020304" pitchFamily="18" charset="0"/>
              </a:rPr>
              <a:t>SYTTYMINEN</a:t>
            </a:r>
            <a:endParaRPr lang="fi-FI" altLang="fi-FI" sz="4400" i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Pariisin rauha 1947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10.2.1947</a:t>
            </a:r>
          </a:p>
          <a:p>
            <a:pPr eaLnBrk="1" hangingPunct="1"/>
            <a:r>
              <a:rPr lang="sv-SE" altLang="fi-FI" smtClean="0"/>
              <a:t>Voittajavallat ja Saksan liittolaiset</a:t>
            </a:r>
          </a:p>
          <a:p>
            <a:pPr eaLnBrk="1" hangingPunct="1"/>
            <a:r>
              <a:rPr lang="sv-SE" altLang="fi-FI" smtClean="0"/>
              <a:t>Ei kuitenkaan voittajien ja Saksan välillä eikä Neuvostoliiton ja Japanin välillä</a:t>
            </a:r>
          </a:p>
          <a:p>
            <a:pPr eaLnBrk="1" hangingPunct="1"/>
            <a:r>
              <a:rPr lang="sv-SE" altLang="fi-FI" smtClean="0"/>
              <a:t>Sotakorvaukset ja rajamuutokset</a:t>
            </a:r>
          </a:p>
          <a:p>
            <a:pPr eaLnBrk="1" hangingPunct="1">
              <a:buFontTx/>
              <a:buNone/>
            </a:pPr>
            <a:endParaRPr lang="sv-SE" alt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s.88_kartta_euroop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1" t="40883" r="31657" b="12660"/>
          <a:stretch>
            <a:fillRect/>
          </a:stretch>
        </p:blipFill>
        <p:spPr bwMode="auto">
          <a:xfrm>
            <a:off x="1979613" y="26988"/>
            <a:ext cx="7019925" cy="6748462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fi-FI" altLang="fi-FI" smtClean="0"/>
              <a:t>2. NL vaikutusvalta Euroopassa kasvoi</a:t>
            </a:r>
            <a:br>
              <a:rPr lang="fi-FI" altLang="fi-FI" smtClean="0"/>
            </a:br>
            <a:endParaRPr lang="fi-FI" altLang="fi-FI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fi-FI" dirty="0" smtClean="0"/>
              <a:t>Liitti itseensä mm. Baltian maat ja osia Suomesta.</a:t>
            </a:r>
          </a:p>
          <a:p>
            <a:pPr>
              <a:defRPr/>
            </a:pPr>
            <a:r>
              <a:rPr lang="fi-FI" dirty="0" smtClean="0"/>
              <a:t>Tuki miehittämiensä alueiden siirtymistä kommunismiin.</a:t>
            </a:r>
          </a:p>
          <a:p>
            <a:pPr marL="0" indent="0">
              <a:buFontTx/>
              <a:buNone/>
              <a:defRPr/>
            </a:pPr>
            <a:r>
              <a:rPr lang="fi-FI" sz="5400" dirty="0" smtClean="0"/>
              <a:t>→ </a:t>
            </a:r>
            <a:r>
              <a:rPr lang="fi-FI" dirty="0" smtClean="0"/>
              <a:t>ns. kansandemokratiat syntyvät</a:t>
            </a:r>
          </a:p>
          <a:p>
            <a:pPr>
              <a:defRPr/>
            </a:pPr>
            <a:r>
              <a:rPr lang="fi-FI" dirty="0" smtClean="0"/>
              <a:t>Churchill: ”rautaesirippu on laskeutunut”</a:t>
            </a:r>
            <a:endParaRPr lang="fi-FI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s. 93 kartta + s. 95</a:t>
            </a: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>
          <a:solidFill>
            <a:srgbClr val="FF9900"/>
          </a:solidFill>
          <a:ln>
            <a:solidFill>
              <a:schemeClr val="bg1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/>
          <a:lstStyle/>
          <a:p>
            <a:pPr eaLnBrk="1" hangingPunct="1"/>
            <a:r>
              <a:rPr lang="fi-FI" altLang="fi-FI" smtClean="0">
                <a:sym typeface="Wingdings" panose="05000000000000000000" pitchFamily="2" charset="2"/>
              </a:rPr>
              <a:t> </a:t>
            </a:r>
            <a:r>
              <a:rPr lang="fi-FI" altLang="fi-FI" b="1" smtClean="0">
                <a:sym typeface="Wingdings" panose="05000000000000000000" pitchFamily="2" charset="2"/>
              </a:rPr>
              <a:t>Neuvostoliiton valtapiiriin jääneitä valtioita ryhdyttiin kutsumaan kansandemokratioiksi.</a:t>
            </a:r>
          </a:p>
          <a:p>
            <a:pPr marL="701675" lvl="1" indent="-342900" eaLnBrk="1" hangingPunct="1"/>
            <a:r>
              <a:rPr lang="fi-FI" altLang="fi-FI" smtClean="0">
                <a:sym typeface="Wingdings" panose="05000000000000000000" pitchFamily="2" charset="2"/>
              </a:rPr>
              <a:t>Luettele muodostuneet kansandemokratiat.</a:t>
            </a:r>
          </a:p>
          <a:p>
            <a:pPr marL="701675" lvl="1" indent="-342900" eaLnBrk="1" hangingPunct="1"/>
            <a:r>
              <a:rPr lang="fi-FI" altLang="fi-FI" smtClean="0">
                <a:sym typeface="Wingdings" panose="05000000000000000000" pitchFamily="2" charset="2"/>
              </a:rPr>
              <a:t>Miten ne kytkettiin tiukasti Neuvostoliiton vaikutuspiiriin? </a:t>
            </a:r>
          </a:p>
          <a:p>
            <a:pPr marL="701675" lvl="1" indent="-342900" eaLnBrk="1" hangingPunct="1"/>
            <a:r>
              <a:rPr lang="fi-FI" altLang="fi-FI" smtClean="0">
                <a:sym typeface="Wingdings" panose="05000000000000000000" pitchFamily="2" charset="2"/>
              </a:rPr>
              <a:t>Miksi kansandemokratiat eivät nimestään huolimatta olleet demokratioita?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712200" cy="6192837"/>
          </a:xfrm>
        </p:spPr>
        <p:txBody>
          <a:bodyPr/>
          <a:lstStyle/>
          <a:p>
            <a:pPr eaLnBrk="1" hangingPunct="1"/>
            <a:r>
              <a:rPr lang="fi-FI" altLang="fi-FI" smtClean="0"/>
              <a:t>Kansandemokratiat</a:t>
            </a:r>
          </a:p>
          <a:p>
            <a:pPr lvl="1" eaLnBrk="1" hangingPunct="1"/>
            <a:r>
              <a:rPr lang="fi-FI" altLang="fi-FI" smtClean="0"/>
              <a:t>Puola, Unkari, Romania, Bulgaria, Albania, Jugoslavia, Tsekkoslovakia</a:t>
            </a:r>
          </a:p>
          <a:p>
            <a:pPr eaLnBrk="1" hangingPunct="1"/>
            <a:r>
              <a:rPr lang="fi-FI" altLang="fi-FI" smtClean="0"/>
              <a:t>Miten kytkettiin NL:n?</a:t>
            </a:r>
          </a:p>
          <a:p>
            <a:pPr lvl="1" eaLnBrk="1" hangingPunct="1"/>
            <a:r>
              <a:rPr lang="fi-FI" altLang="fi-FI" smtClean="0"/>
              <a:t>puna-armeijan salaisen poliisin painostus</a:t>
            </a:r>
          </a:p>
          <a:p>
            <a:pPr lvl="1" eaLnBrk="1" hangingPunct="1"/>
            <a:r>
              <a:rPr lang="fi-FI" altLang="fi-FI" smtClean="0"/>
              <a:t>kommunistiset puolueet valtaan, ne NL:n valvonnassa</a:t>
            </a:r>
          </a:p>
          <a:p>
            <a:pPr eaLnBrk="1" hangingPunct="1"/>
            <a:r>
              <a:rPr lang="fi-FI" altLang="fi-FI" smtClean="0"/>
              <a:t>Miksi eivät demokratioita?</a:t>
            </a:r>
          </a:p>
          <a:p>
            <a:pPr lvl="1" eaLnBrk="1" hangingPunct="1"/>
            <a:r>
              <a:rPr lang="fi-FI" altLang="fi-FI" smtClean="0"/>
              <a:t>ei vapaita vaaleja, yksi puolue, ei sananvapautta, salaisen poliisin mielivalta, valtion kontrolli maatalouteen ja talouteen</a:t>
            </a:r>
          </a:p>
          <a:p>
            <a:pPr eaLnBrk="1" hangingPunct="1"/>
            <a:endParaRPr lang="en-US" alt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3. Saksan tilanne</a:t>
            </a:r>
          </a:p>
        </p:txBody>
      </p:sp>
      <p:sp>
        <p:nvSpPr>
          <p:cNvPr id="17411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/>
              <a:t>Jaettiin miehitysvyöhykkeisiin (s. 103)</a:t>
            </a:r>
          </a:p>
          <a:p>
            <a:pPr lvl="1"/>
            <a:r>
              <a:rPr lang="fi-FI" altLang="fi-FI" smtClean="0"/>
              <a:t>USA, Ranska, I-B ja NL</a:t>
            </a:r>
          </a:p>
          <a:p>
            <a:pPr lvl="2"/>
            <a:r>
              <a:rPr lang="fi-FI" altLang="fi-FI" smtClean="0"/>
              <a:t>Länsivallat yhdistivät omansa 1947 yhdeksi vyöhykkeeksi, Marshall-apu, valuuttauudistus</a:t>
            </a:r>
          </a:p>
          <a:p>
            <a:pPr lvl="2"/>
            <a:r>
              <a:rPr lang="fi-FI" altLang="fi-FI" smtClean="0"/>
              <a:t>NL protestoi: Berliinin saarto 1948 (huolto ilmateitse)</a:t>
            </a:r>
          </a:p>
          <a:p>
            <a:pPr algn="just"/>
            <a:r>
              <a:rPr lang="fi-FI" altLang="fi-FI" smtClean="0"/>
              <a:t>Johtaa viimein kahden Saksan syntyyn</a:t>
            </a:r>
          </a:p>
          <a:p>
            <a:pPr lvl="1" algn="just"/>
            <a:r>
              <a:rPr lang="fi-FI" altLang="fi-FI" smtClean="0"/>
              <a:t>Länsi-Saksa (GBR)</a:t>
            </a:r>
          </a:p>
          <a:p>
            <a:pPr lvl="1" algn="just"/>
            <a:r>
              <a:rPr lang="fi-FI" altLang="fi-FI" smtClean="0"/>
              <a:t>Itä-Saksa (DDR)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s.95_saksan_ja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875"/>
            <a:ext cx="7019925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uolivapaa piirto 10"/>
          <p:cNvSpPr>
            <a:spLocks noChangeArrowheads="1"/>
          </p:cNvSpPr>
          <p:nvPr/>
        </p:nvSpPr>
        <p:spPr bwMode="auto">
          <a:xfrm>
            <a:off x="2312988" y="1268413"/>
            <a:ext cx="2979737" cy="4719637"/>
          </a:xfrm>
          <a:custGeom>
            <a:avLst/>
            <a:gdLst>
              <a:gd name="T0" fmla="*/ 0 w 1533887"/>
              <a:gd name="T1" fmla="*/ 0 h 2399722"/>
              <a:gd name="T2" fmla="*/ 1533887 w 1533887"/>
              <a:gd name="T3" fmla="*/ 2399722 h 2399722"/>
            </a:gdLst>
            <a:ahLst/>
            <a:cxnLst/>
            <a:rect l="T0" t="T1" r="T2" b="T3"/>
            <a:pathLst>
              <a:path w="1533887" h="2399722">
                <a:moveTo>
                  <a:pt x="56869" y="976160"/>
                </a:moveTo>
                <a:cubicBezTo>
                  <a:pt x="50550" y="966683"/>
                  <a:pt x="43007" y="957916"/>
                  <a:pt x="37912" y="947728"/>
                </a:cubicBezTo>
                <a:cubicBezTo>
                  <a:pt x="33444" y="938793"/>
                  <a:pt x="28434" y="929286"/>
                  <a:pt x="28434" y="919296"/>
                </a:cubicBezTo>
                <a:cubicBezTo>
                  <a:pt x="28434" y="903188"/>
                  <a:pt x="29919" y="885895"/>
                  <a:pt x="37912" y="871910"/>
                </a:cubicBezTo>
                <a:cubicBezTo>
                  <a:pt x="43564" y="862020"/>
                  <a:pt x="56158" y="858049"/>
                  <a:pt x="66347" y="852955"/>
                </a:cubicBezTo>
                <a:cubicBezTo>
                  <a:pt x="100504" y="835878"/>
                  <a:pt x="162383" y="836719"/>
                  <a:pt x="189562" y="834001"/>
                </a:cubicBezTo>
                <a:cubicBezTo>
                  <a:pt x="199040" y="830842"/>
                  <a:pt x="210194" y="830765"/>
                  <a:pt x="217996" y="824524"/>
                </a:cubicBezTo>
                <a:cubicBezTo>
                  <a:pt x="238479" y="808139"/>
                  <a:pt x="250115" y="756608"/>
                  <a:pt x="255909" y="739228"/>
                </a:cubicBezTo>
                <a:lnTo>
                  <a:pt x="265387" y="710796"/>
                </a:lnTo>
                <a:cubicBezTo>
                  <a:pt x="262228" y="701319"/>
                  <a:pt x="260377" y="691299"/>
                  <a:pt x="255909" y="682364"/>
                </a:cubicBezTo>
                <a:cubicBezTo>
                  <a:pt x="250815" y="672176"/>
                  <a:pt x="234482" y="665051"/>
                  <a:pt x="236953" y="653932"/>
                </a:cubicBezTo>
                <a:cubicBezTo>
                  <a:pt x="241895" y="631694"/>
                  <a:pt x="267661" y="618681"/>
                  <a:pt x="274865" y="597069"/>
                </a:cubicBezTo>
                <a:cubicBezTo>
                  <a:pt x="286180" y="563126"/>
                  <a:pt x="284895" y="569403"/>
                  <a:pt x="293821" y="530728"/>
                </a:cubicBezTo>
                <a:cubicBezTo>
                  <a:pt x="300371" y="502348"/>
                  <a:pt x="305272" y="473574"/>
                  <a:pt x="312777" y="445432"/>
                </a:cubicBezTo>
                <a:cubicBezTo>
                  <a:pt x="317926" y="426127"/>
                  <a:pt x="315109" y="399650"/>
                  <a:pt x="331734" y="388568"/>
                </a:cubicBezTo>
                <a:lnTo>
                  <a:pt x="388602" y="350659"/>
                </a:lnTo>
                <a:lnTo>
                  <a:pt x="417037" y="331705"/>
                </a:lnTo>
                <a:cubicBezTo>
                  <a:pt x="484828" y="336224"/>
                  <a:pt x="565599" y="350640"/>
                  <a:pt x="635033" y="331705"/>
                </a:cubicBezTo>
                <a:cubicBezTo>
                  <a:pt x="646023" y="328708"/>
                  <a:pt x="653989" y="319068"/>
                  <a:pt x="663467" y="312750"/>
                </a:cubicBezTo>
                <a:cubicBezTo>
                  <a:pt x="669786" y="303273"/>
                  <a:pt x="675307" y="293212"/>
                  <a:pt x="682423" y="284318"/>
                </a:cubicBezTo>
                <a:cubicBezTo>
                  <a:pt x="688005" y="277341"/>
                  <a:pt x="699968" y="274187"/>
                  <a:pt x="701380" y="265364"/>
                </a:cubicBezTo>
                <a:cubicBezTo>
                  <a:pt x="705034" y="242532"/>
                  <a:pt x="682422" y="75819"/>
                  <a:pt x="739292" y="18954"/>
                </a:cubicBezTo>
                <a:cubicBezTo>
                  <a:pt x="747347" y="10900"/>
                  <a:pt x="758248" y="6318"/>
                  <a:pt x="767726" y="0"/>
                </a:cubicBezTo>
                <a:cubicBezTo>
                  <a:pt x="799320" y="6318"/>
                  <a:pt x="833175" y="5623"/>
                  <a:pt x="862507" y="18954"/>
                </a:cubicBezTo>
                <a:cubicBezTo>
                  <a:pt x="871602" y="23088"/>
                  <a:pt x="866845" y="38820"/>
                  <a:pt x="871985" y="47386"/>
                </a:cubicBezTo>
                <a:cubicBezTo>
                  <a:pt x="876583" y="55048"/>
                  <a:pt x="884623" y="60023"/>
                  <a:pt x="890942" y="66341"/>
                </a:cubicBezTo>
                <a:cubicBezTo>
                  <a:pt x="891024" y="66669"/>
                  <a:pt x="905366" y="128150"/>
                  <a:pt x="909898" y="132682"/>
                </a:cubicBezTo>
                <a:cubicBezTo>
                  <a:pt x="930842" y="153625"/>
                  <a:pt x="964553" y="173258"/>
                  <a:pt x="995201" y="180068"/>
                </a:cubicBezTo>
                <a:cubicBezTo>
                  <a:pt x="1013961" y="184237"/>
                  <a:pt x="1033113" y="186387"/>
                  <a:pt x="1052069" y="189546"/>
                </a:cubicBezTo>
                <a:cubicBezTo>
                  <a:pt x="1105958" y="216487"/>
                  <a:pt x="1098312" y="197679"/>
                  <a:pt x="1080504" y="274841"/>
                </a:cubicBezTo>
                <a:cubicBezTo>
                  <a:pt x="1076011" y="294309"/>
                  <a:pt x="1067867" y="312750"/>
                  <a:pt x="1061548" y="331705"/>
                </a:cubicBezTo>
                <a:lnTo>
                  <a:pt x="1052069" y="360137"/>
                </a:lnTo>
                <a:cubicBezTo>
                  <a:pt x="1061110" y="362397"/>
                  <a:pt x="1114052" y="371115"/>
                  <a:pt x="1118416" y="388568"/>
                </a:cubicBezTo>
                <a:cubicBezTo>
                  <a:pt x="1123077" y="407210"/>
                  <a:pt x="1116743" y="427872"/>
                  <a:pt x="1108938" y="445432"/>
                </a:cubicBezTo>
                <a:cubicBezTo>
                  <a:pt x="1103494" y="457680"/>
                  <a:pt x="1089982" y="464387"/>
                  <a:pt x="1080504" y="473864"/>
                </a:cubicBezTo>
                <a:cubicBezTo>
                  <a:pt x="1063821" y="523908"/>
                  <a:pt x="1062714" y="496755"/>
                  <a:pt x="1127894" y="540205"/>
                </a:cubicBezTo>
                <a:lnTo>
                  <a:pt x="1156329" y="559160"/>
                </a:lnTo>
                <a:cubicBezTo>
                  <a:pt x="1162931" y="569061"/>
                  <a:pt x="1187379" y="600327"/>
                  <a:pt x="1184763" y="616023"/>
                </a:cubicBezTo>
                <a:cubicBezTo>
                  <a:pt x="1182890" y="627259"/>
                  <a:pt x="1173862" y="636401"/>
                  <a:pt x="1165807" y="644455"/>
                </a:cubicBezTo>
                <a:cubicBezTo>
                  <a:pt x="1134182" y="676077"/>
                  <a:pt x="1082673" y="676639"/>
                  <a:pt x="1042591" y="682364"/>
                </a:cubicBezTo>
                <a:cubicBezTo>
                  <a:pt x="1036272" y="691841"/>
                  <a:pt x="1023635" y="699405"/>
                  <a:pt x="1023635" y="710796"/>
                </a:cubicBezTo>
                <a:cubicBezTo>
                  <a:pt x="1023635" y="754359"/>
                  <a:pt x="1038203" y="763273"/>
                  <a:pt x="1061548" y="786614"/>
                </a:cubicBezTo>
                <a:cubicBezTo>
                  <a:pt x="1076777" y="832298"/>
                  <a:pt x="1074118" y="799385"/>
                  <a:pt x="1052069" y="843478"/>
                </a:cubicBezTo>
                <a:cubicBezTo>
                  <a:pt x="1047601" y="852413"/>
                  <a:pt x="1049655" y="864846"/>
                  <a:pt x="1042591" y="871910"/>
                </a:cubicBezTo>
                <a:cubicBezTo>
                  <a:pt x="1026481" y="888019"/>
                  <a:pt x="985723" y="909819"/>
                  <a:pt x="985723" y="909819"/>
                </a:cubicBezTo>
                <a:cubicBezTo>
                  <a:pt x="982564" y="919296"/>
                  <a:pt x="981385" y="929685"/>
                  <a:pt x="976245" y="938251"/>
                </a:cubicBezTo>
                <a:cubicBezTo>
                  <a:pt x="971647" y="945913"/>
                  <a:pt x="960607" y="948909"/>
                  <a:pt x="957288" y="957206"/>
                </a:cubicBezTo>
                <a:cubicBezTo>
                  <a:pt x="947612" y="981393"/>
                  <a:pt x="945187" y="1007891"/>
                  <a:pt x="938332" y="1033024"/>
                </a:cubicBezTo>
                <a:cubicBezTo>
                  <a:pt x="935703" y="1042662"/>
                  <a:pt x="936984" y="1055650"/>
                  <a:pt x="928854" y="1061456"/>
                </a:cubicBezTo>
                <a:cubicBezTo>
                  <a:pt x="912594" y="1073069"/>
                  <a:pt x="889857" y="1071474"/>
                  <a:pt x="871985" y="1080410"/>
                </a:cubicBezTo>
                <a:lnTo>
                  <a:pt x="834073" y="1099365"/>
                </a:lnTo>
                <a:cubicBezTo>
                  <a:pt x="830914" y="1130956"/>
                  <a:pt x="829423" y="1162759"/>
                  <a:pt x="824595" y="1194138"/>
                </a:cubicBezTo>
                <a:cubicBezTo>
                  <a:pt x="823076" y="1204012"/>
                  <a:pt x="815117" y="1212580"/>
                  <a:pt x="815117" y="1222570"/>
                </a:cubicBezTo>
                <a:cubicBezTo>
                  <a:pt x="815117" y="1254318"/>
                  <a:pt x="819767" y="1285963"/>
                  <a:pt x="824595" y="1317342"/>
                </a:cubicBezTo>
                <a:cubicBezTo>
                  <a:pt x="826114" y="1327216"/>
                  <a:pt x="827832" y="1337973"/>
                  <a:pt x="834073" y="1345774"/>
                </a:cubicBezTo>
                <a:cubicBezTo>
                  <a:pt x="841189" y="1354669"/>
                  <a:pt x="853612" y="1357614"/>
                  <a:pt x="862507" y="1364729"/>
                </a:cubicBezTo>
                <a:cubicBezTo>
                  <a:pt x="869485" y="1370311"/>
                  <a:pt x="874486" y="1378101"/>
                  <a:pt x="881464" y="1383683"/>
                </a:cubicBezTo>
                <a:cubicBezTo>
                  <a:pt x="890359" y="1390798"/>
                  <a:pt x="901147" y="1395346"/>
                  <a:pt x="909898" y="1402638"/>
                </a:cubicBezTo>
                <a:cubicBezTo>
                  <a:pt x="920195" y="1411218"/>
                  <a:pt x="926615" y="1424561"/>
                  <a:pt x="938332" y="1431070"/>
                </a:cubicBezTo>
                <a:cubicBezTo>
                  <a:pt x="955799" y="1440773"/>
                  <a:pt x="995201" y="1450024"/>
                  <a:pt x="995201" y="1450024"/>
                </a:cubicBezTo>
                <a:cubicBezTo>
                  <a:pt x="1049374" y="1431968"/>
                  <a:pt x="1039417" y="1431066"/>
                  <a:pt x="1127894" y="1450024"/>
                </a:cubicBezTo>
                <a:cubicBezTo>
                  <a:pt x="1139032" y="1452411"/>
                  <a:pt x="1146851" y="1462661"/>
                  <a:pt x="1156329" y="1468979"/>
                </a:cubicBezTo>
                <a:cubicBezTo>
                  <a:pt x="1168349" y="1505037"/>
                  <a:pt x="1170209" y="1527240"/>
                  <a:pt x="1194241" y="1554274"/>
                </a:cubicBezTo>
                <a:cubicBezTo>
                  <a:pt x="1213306" y="1575720"/>
                  <a:pt x="1255725" y="1607305"/>
                  <a:pt x="1270066" y="1639570"/>
                </a:cubicBezTo>
                <a:cubicBezTo>
                  <a:pt x="1278181" y="1657828"/>
                  <a:pt x="1277938" y="1679810"/>
                  <a:pt x="1289022" y="1696434"/>
                </a:cubicBezTo>
                <a:cubicBezTo>
                  <a:pt x="1295341" y="1705911"/>
                  <a:pt x="1302326" y="1714976"/>
                  <a:pt x="1307978" y="1724866"/>
                </a:cubicBezTo>
                <a:cubicBezTo>
                  <a:pt x="1314988" y="1737132"/>
                  <a:pt x="1316080" y="1753731"/>
                  <a:pt x="1326934" y="1762775"/>
                </a:cubicBezTo>
                <a:cubicBezTo>
                  <a:pt x="1336942" y="1771114"/>
                  <a:pt x="1352209" y="1769093"/>
                  <a:pt x="1364847" y="1772252"/>
                </a:cubicBezTo>
                <a:cubicBezTo>
                  <a:pt x="1371166" y="1781729"/>
                  <a:pt x="1375748" y="1792630"/>
                  <a:pt x="1383803" y="1800684"/>
                </a:cubicBezTo>
                <a:cubicBezTo>
                  <a:pt x="1421109" y="1837986"/>
                  <a:pt x="1403055" y="1801078"/>
                  <a:pt x="1431194" y="1838593"/>
                </a:cubicBezTo>
                <a:cubicBezTo>
                  <a:pt x="1486484" y="1912306"/>
                  <a:pt x="1444621" y="1879135"/>
                  <a:pt x="1497540" y="1914411"/>
                </a:cubicBezTo>
                <a:cubicBezTo>
                  <a:pt x="1500699" y="1923888"/>
                  <a:pt x="1501878" y="1934277"/>
                  <a:pt x="1507018" y="1942843"/>
                </a:cubicBezTo>
                <a:cubicBezTo>
                  <a:pt x="1511616" y="1950505"/>
                  <a:pt x="1524988" y="1952917"/>
                  <a:pt x="1525975" y="1961798"/>
                </a:cubicBezTo>
                <a:cubicBezTo>
                  <a:pt x="1533887" y="2033005"/>
                  <a:pt x="1520719" y="2017386"/>
                  <a:pt x="1488062" y="2056571"/>
                </a:cubicBezTo>
                <a:cubicBezTo>
                  <a:pt x="1480770" y="2065321"/>
                  <a:pt x="1478001" y="2077887"/>
                  <a:pt x="1469106" y="2085002"/>
                </a:cubicBezTo>
                <a:cubicBezTo>
                  <a:pt x="1461304" y="2091243"/>
                  <a:pt x="1449406" y="2089628"/>
                  <a:pt x="1440672" y="2094480"/>
                </a:cubicBezTo>
                <a:cubicBezTo>
                  <a:pt x="1420757" y="2105543"/>
                  <a:pt x="1383803" y="2132389"/>
                  <a:pt x="1383803" y="2132389"/>
                </a:cubicBezTo>
                <a:cubicBezTo>
                  <a:pt x="1342045" y="2195021"/>
                  <a:pt x="1337824" y="2172312"/>
                  <a:pt x="1355369" y="2236639"/>
                </a:cubicBezTo>
                <a:cubicBezTo>
                  <a:pt x="1360626" y="2255915"/>
                  <a:pt x="1368006" y="2274548"/>
                  <a:pt x="1374325" y="2293503"/>
                </a:cubicBezTo>
                <a:lnTo>
                  <a:pt x="1383803" y="2321935"/>
                </a:lnTo>
                <a:cubicBezTo>
                  <a:pt x="1380644" y="2340889"/>
                  <a:pt x="1383859" y="2362114"/>
                  <a:pt x="1374325" y="2378798"/>
                </a:cubicBezTo>
                <a:cubicBezTo>
                  <a:pt x="1362367" y="2399722"/>
                  <a:pt x="1304476" y="2379993"/>
                  <a:pt x="1298500" y="2378798"/>
                </a:cubicBezTo>
                <a:cubicBezTo>
                  <a:pt x="1292181" y="2369321"/>
                  <a:pt x="1288439" y="2357481"/>
                  <a:pt x="1279544" y="2350366"/>
                </a:cubicBezTo>
                <a:cubicBezTo>
                  <a:pt x="1271742" y="2344125"/>
                  <a:pt x="1260046" y="2345356"/>
                  <a:pt x="1251110" y="2340889"/>
                </a:cubicBezTo>
                <a:cubicBezTo>
                  <a:pt x="1186026" y="2308351"/>
                  <a:pt x="1266718" y="2330744"/>
                  <a:pt x="1175285" y="2312457"/>
                </a:cubicBezTo>
                <a:cubicBezTo>
                  <a:pt x="1102619" y="2315616"/>
                  <a:pt x="1029824" y="2316562"/>
                  <a:pt x="957288" y="2321935"/>
                </a:cubicBezTo>
                <a:cubicBezTo>
                  <a:pt x="894996" y="2326549"/>
                  <a:pt x="942999" y="2332881"/>
                  <a:pt x="890942" y="2340889"/>
                </a:cubicBezTo>
                <a:cubicBezTo>
                  <a:pt x="859560" y="2345716"/>
                  <a:pt x="827755" y="2347207"/>
                  <a:pt x="796161" y="2350366"/>
                </a:cubicBezTo>
                <a:cubicBezTo>
                  <a:pt x="781144" y="2365381"/>
                  <a:pt x="773378" y="2378798"/>
                  <a:pt x="748770" y="2378798"/>
                </a:cubicBezTo>
                <a:cubicBezTo>
                  <a:pt x="738779" y="2378798"/>
                  <a:pt x="729814" y="2372480"/>
                  <a:pt x="720336" y="2369321"/>
                </a:cubicBezTo>
                <a:cubicBezTo>
                  <a:pt x="714017" y="2359844"/>
                  <a:pt x="706474" y="2351077"/>
                  <a:pt x="701380" y="2340889"/>
                </a:cubicBezTo>
                <a:cubicBezTo>
                  <a:pt x="690569" y="2319269"/>
                  <a:pt x="697631" y="2305845"/>
                  <a:pt x="672945" y="2293503"/>
                </a:cubicBezTo>
                <a:cubicBezTo>
                  <a:pt x="661294" y="2287678"/>
                  <a:pt x="647558" y="2287603"/>
                  <a:pt x="635033" y="2284025"/>
                </a:cubicBezTo>
                <a:cubicBezTo>
                  <a:pt x="625427" y="2281281"/>
                  <a:pt x="616077" y="2277707"/>
                  <a:pt x="606599" y="2274548"/>
                </a:cubicBezTo>
                <a:cubicBezTo>
                  <a:pt x="600280" y="2268230"/>
                  <a:pt x="595634" y="2259590"/>
                  <a:pt x="587642" y="2255594"/>
                </a:cubicBezTo>
                <a:cubicBezTo>
                  <a:pt x="547498" y="2235524"/>
                  <a:pt x="498477" y="2230271"/>
                  <a:pt x="454949" y="2227162"/>
                </a:cubicBezTo>
                <a:cubicBezTo>
                  <a:pt x="391843" y="2222655"/>
                  <a:pt x="328574" y="2220843"/>
                  <a:pt x="265387" y="2217684"/>
                </a:cubicBezTo>
                <a:cubicBezTo>
                  <a:pt x="212395" y="2182360"/>
                  <a:pt x="230637" y="2206610"/>
                  <a:pt x="246431" y="2103957"/>
                </a:cubicBezTo>
                <a:cubicBezTo>
                  <a:pt x="249136" y="2086376"/>
                  <a:pt x="267338" y="2050160"/>
                  <a:pt x="274865" y="2037616"/>
                </a:cubicBezTo>
                <a:cubicBezTo>
                  <a:pt x="286586" y="2018082"/>
                  <a:pt x="300140" y="1999707"/>
                  <a:pt x="312777" y="1980752"/>
                </a:cubicBezTo>
                <a:cubicBezTo>
                  <a:pt x="319096" y="1971275"/>
                  <a:pt x="322256" y="1958638"/>
                  <a:pt x="331734" y="1952320"/>
                </a:cubicBezTo>
                <a:lnTo>
                  <a:pt x="360168" y="1933366"/>
                </a:lnTo>
                <a:lnTo>
                  <a:pt x="379124" y="1876502"/>
                </a:lnTo>
                <a:lnTo>
                  <a:pt x="388602" y="1848070"/>
                </a:lnTo>
                <a:cubicBezTo>
                  <a:pt x="385443" y="1832275"/>
                  <a:pt x="389014" y="1813399"/>
                  <a:pt x="379124" y="1800684"/>
                </a:cubicBezTo>
                <a:cubicBezTo>
                  <a:pt x="347697" y="1760281"/>
                  <a:pt x="317126" y="1762688"/>
                  <a:pt x="274865" y="1753297"/>
                </a:cubicBezTo>
                <a:cubicBezTo>
                  <a:pt x="239159" y="1745363"/>
                  <a:pt x="240185" y="1744897"/>
                  <a:pt x="208518" y="1734343"/>
                </a:cubicBezTo>
                <a:cubicBezTo>
                  <a:pt x="189562" y="1721707"/>
                  <a:pt x="167760" y="1712542"/>
                  <a:pt x="151650" y="1696434"/>
                </a:cubicBezTo>
                <a:cubicBezTo>
                  <a:pt x="145331" y="1690116"/>
                  <a:pt x="140356" y="1682076"/>
                  <a:pt x="132693" y="1677479"/>
                </a:cubicBezTo>
                <a:cubicBezTo>
                  <a:pt x="124126" y="1672339"/>
                  <a:pt x="113737" y="1671161"/>
                  <a:pt x="104259" y="1668002"/>
                </a:cubicBezTo>
                <a:cubicBezTo>
                  <a:pt x="39078" y="1624552"/>
                  <a:pt x="54595" y="1651706"/>
                  <a:pt x="37912" y="1601661"/>
                </a:cubicBezTo>
                <a:cubicBezTo>
                  <a:pt x="51409" y="1439710"/>
                  <a:pt x="53529" y="1471288"/>
                  <a:pt x="37912" y="1260479"/>
                </a:cubicBezTo>
                <a:cubicBezTo>
                  <a:pt x="35840" y="1232515"/>
                  <a:pt x="21424" y="1227505"/>
                  <a:pt x="9478" y="1203615"/>
                </a:cubicBezTo>
                <a:cubicBezTo>
                  <a:pt x="5010" y="1194680"/>
                  <a:pt x="3159" y="1184660"/>
                  <a:pt x="0" y="1175183"/>
                </a:cubicBezTo>
                <a:cubicBezTo>
                  <a:pt x="82" y="1174855"/>
                  <a:pt x="14424" y="1113374"/>
                  <a:pt x="18956" y="1108842"/>
                </a:cubicBezTo>
                <a:cubicBezTo>
                  <a:pt x="28947" y="1098852"/>
                  <a:pt x="44231" y="1096206"/>
                  <a:pt x="56869" y="1089888"/>
                </a:cubicBezTo>
                <a:cubicBezTo>
                  <a:pt x="60028" y="1080411"/>
                  <a:pt x="59283" y="1068520"/>
                  <a:pt x="66347" y="1061456"/>
                </a:cubicBezTo>
                <a:cubicBezTo>
                  <a:pt x="73412" y="1054392"/>
                  <a:pt x="91621" y="1061456"/>
                  <a:pt x="94781" y="1051978"/>
                </a:cubicBezTo>
                <a:cubicBezTo>
                  <a:pt x="99875" y="1036697"/>
                  <a:pt x="90959" y="1019674"/>
                  <a:pt x="85303" y="1004592"/>
                </a:cubicBezTo>
                <a:cubicBezTo>
                  <a:pt x="75005" y="977133"/>
                  <a:pt x="63721" y="977618"/>
                  <a:pt x="47390" y="957206"/>
                </a:cubicBezTo>
                <a:cubicBezTo>
                  <a:pt x="40274" y="948312"/>
                  <a:pt x="34753" y="938251"/>
                  <a:pt x="28434" y="928774"/>
                </a:cubicBezTo>
                <a:cubicBezTo>
                  <a:pt x="31593" y="912978"/>
                  <a:pt x="28976" y="894790"/>
                  <a:pt x="37912" y="881387"/>
                </a:cubicBezTo>
                <a:cubicBezTo>
                  <a:pt x="43454" y="873074"/>
                  <a:pt x="66347" y="871910"/>
                  <a:pt x="66347" y="8719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250825" y="4797425"/>
            <a:ext cx="4095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i-FI" altLang="fi-FI" sz="2200">
              <a:solidFill>
                <a:srgbClr val="FF3300"/>
              </a:solidFill>
              <a:latin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4. Yhdysvaltojen patoamispolitiikka</a:t>
            </a:r>
          </a:p>
        </p:txBody>
      </p:sp>
      <p:sp>
        <p:nvSpPr>
          <p:cNvPr id="19459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/>
              <a:t>Selvitä mitä tarkoittavat:</a:t>
            </a:r>
          </a:p>
          <a:p>
            <a:pPr lvl="1"/>
            <a:r>
              <a:rPr lang="fi-FI" altLang="fi-FI" smtClean="0"/>
              <a:t>Trumanin oppi</a:t>
            </a:r>
          </a:p>
          <a:p>
            <a:pPr lvl="1"/>
            <a:r>
              <a:rPr lang="fi-FI" altLang="fi-FI" smtClean="0"/>
              <a:t>Dominoteoria</a:t>
            </a:r>
          </a:p>
          <a:p>
            <a:r>
              <a:rPr lang="fi-FI" altLang="fi-FI" smtClean="0"/>
              <a:t>Miten USA lähti patoamaan kommunismin leviämistä?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Trumanin oppi: Usa tukee kaikkia vapaita kansoja ja demokraattisia hallituksia taistelussa ulkoista painostusta vastaan. </a:t>
            </a:r>
          </a:p>
          <a:p>
            <a:pPr eaLnBrk="1" hangingPunct="1"/>
            <a:r>
              <a:rPr lang="fi-FI" altLang="fi-FI" smtClean="0"/>
              <a:t>Dominoteoria:Usa:n teoria, jonka mukaan kommunismin leviäminen yhteen maahan saisi myös sen naapurimaat kääntymään kommunismiin.</a:t>
            </a:r>
            <a:endParaRPr lang="en-US" alt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smtClean="0"/>
              <a:t>USA:n keinoja padota kommunismia</a:t>
            </a:r>
          </a:p>
          <a:p>
            <a:pPr lvl="1" eaLnBrk="1" hangingPunct="1"/>
            <a:r>
              <a:rPr lang="fi-FI" altLang="fi-FI" smtClean="0"/>
              <a:t>Trumanin oppi</a:t>
            </a:r>
          </a:p>
          <a:p>
            <a:pPr lvl="1" eaLnBrk="1" hangingPunct="1"/>
            <a:r>
              <a:rPr lang="fi-FI" altLang="fi-FI" smtClean="0"/>
              <a:t>Marshall-apu:</a:t>
            </a:r>
          </a:p>
          <a:p>
            <a:pPr lvl="2" eaLnBrk="1" hangingPunct="1"/>
            <a:r>
              <a:rPr lang="fi-FI" altLang="fi-FI" smtClean="0"/>
              <a:t>USA:n rahallinen tuki Euroopan valtioille kaikille haluaville.</a:t>
            </a:r>
          </a:p>
          <a:p>
            <a:pPr lvl="3" eaLnBrk="1" hangingPunct="1"/>
            <a:r>
              <a:rPr lang="fi-FI" altLang="fi-FI" smtClean="0"/>
              <a:t>Annettiin elintarvikkeina, raaka-aineina, koneina, laitteina.</a:t>
            </a:r>
          </a:p>
          <a:p>
            <a:pPr lvl="4" eaLnBrk="1" hangingPunct="1"/>
            <a:r>
              <a:rPr lang="fi-FI" altLang="fi-FI" smtClean="0"/>
              <a:t>Auttoi jälleenrakentamista – lainojen maksua takaisin USA:lle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ikehys 1"/>
          <p:cNvSpPr txBox="1">
            <a:spLocks noChangeArrowheads="1"/>
          </p:cNvSpPr>
          <p:nvPr/>
        </p:nvSpPr>
        <p:spPr bwMode="auto">
          <a:xfrm>
            <a:off x="785813" y="571500"/>
            <a:ext cx="7500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3200"/>
              <a:t>Neuvostoliiton ja Yhdysvaltojen sekä niiden liittolaisten välinen jännitteinen tila toisesta maailmansodasta (1945) Neuvostoliiton romahtamiseen (1991) saakka.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3200"/>
              <a:t>EI koskaan varsinaista sotaa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altLang="fi-FI" sz="3200"/>
              <a:t>Tukivat taustalla liittolaisiaan.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942975"/>
            <a:ext cx="8142288" cy="914400"/>
          </a:xfrm>
        </p:spPr>
        <p:txBody>
          <a:bodyPr/>
          <a:lstStyle/>
          <a:p>
            <a:pPr marL="358775" indent="-457200" algn="l" eaLnBrk="1" hangingPunct="1"/>
            <a:r>
              <a:rPr lang="fi-FI" altLang="fi-FI" sz="2800" b="1" smtClean="0">
                <a:latin typeface="Times New Roman" panose="02020603050405020304" pitchFamily="18" charset="0"/>
              </a:rPr>
              <a:t>5.	Asevarustelukilpailu johti kauhun tasapainoon.</a:t>
            </a:r>
            <a:endParaRPr lang="fi-FI" altLang="fi-FI" sz="2800" b="1" smtClean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s.99_asevarustel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524000"/>
            <a:ext cx="3656013" cy="3879850"/>
          </a:xfrm>
          <a:prstGeom prst="rect">
            <a:avLst/>
          </a:prstGeom>
          <a:noFill/>
          <a:ln w="3175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" name="Kuva 3" descr="s.112_ydinaseiden_maara.jpg"/>
          <p:cNvPicPr>
            <a:picLocks noChangeAspect="1"/>
          </p:cNvPicPr>
          <p:nvPr/>
        </p:nvPicPr>
        <p:blipFill>
          <a:blip r:embed="rId3"/>
          <a:srcRect l="327"/>
          <a:stretch>
            <a:fillRect/>
          </a:stretch>
        </p:blipFill>
        <p:spPr bwMode="auto">
          <a:xfrm>
            <a:off x="4071938" y="2000250"/>
            <a:ext cx="4840287" cy="2973388"/>
          </a:xfrm>
          <a:prstGeom prst="rect">
            <a:avLst/>
          </a:prstGeom>
          <a:noFill/>
          <a:ln w="3175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s.102_liittoum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25500"/>
            <a:ext cx="7412038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763713" y="260350"/>
            <a:ext cx="5976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200"/>
              <a:t> 6.Sotilasliitot syntyvät</a:t>
            </a:r>
            <a:endParaRPr lang="en-US" altLang="fi-FI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altLang="fi-FI" smtClean="0"/>
          </a:p>
        </p:txBody>
      </p:sp>
      <p:sp>
        <p:nvSpPr>
          <p:cNvPr id="2560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smtClean="0"/>
              <a:t>Nato: North Atlantic Treaty (1949)</a:t>
            </a:r>
          </a:p>
          <a:p>
            <a:pPr lvl="1"/>
            <a:r>
              <a:rPr lang="fi-FI" altLang="fi-FI" smtClean="0"/>
              <a:t>USA:n johdolla</a:t>
            </a:r>
          </a:p>
          <a:p>
            <a:r>
              <a:rPr lang="fi-FI" altLang="fi-FI" smtClean="0"/>
              <a:t>Varsovan liitto (1955) </a:t>
            </a:r>
          </a:p>
          <a:p>
            <a:pPr lvl="1"/>
            <a:r>
              <a:rPr lang="fi-FI" altLang="fi-FI" smtClean="0"/>
              <a:t>NL johdolla </a:t>
            </a:r>
          </a:p>
        </p:txBody>
      </p:sp>
      <p:pic>
        <p:nvPicPr>
          <p:cNvPr id="4" name="Picture 8" descr="Kuva:NATO lippu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41338"/>
            <a:ext cx="16398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Näytä täysikokoinen kuva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1428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uoli oikealle 5"/>
          <p:cNvSpPr/>
          <p:nvPr/>
        </p:nvSpPr>
        <p:spPr>
          <a:xfrm>
            <a:off x="3024188" y="4600575"/>
            <a:ext cx="13684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5607" name="Tekstiruutu 6"/>
          <p:cNvSpPr txBox="1">
            <a:spLocks noChangeArrowheads="1"/>
          </p:cNvSpPr>
          <p:nvPr/>
        </p:nvSpPr>
        <p:spPr bwMode="auto">
          <a:xfrm>
            <a:off x="4572000" y="4511675"/>
            <a:ext cx="4292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/>
              <a:t>MAAILMASTA TULEE KAKSI-</a:t>
            </a:r>
          </a:p>
          <a:p>
            <a:pPr eaLnBrk="1" hangingPunct="1"/>
            <a:r>
              <a:rPr lang="fi-FI" altLang="fi-FI" sz="2400"/>
              <a:t>NAPAINEN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-252413" y="908050"/>
            <a:ext cx="2605088" cy="16446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Sotilasliitot</a:t>
            </a:r>
          </a:p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Aasiassa, </a:t>
            </a:r>
            <a:br>
              <a:rPr lang="fi-FI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</a:br>
            <a:r>
              <a:rPr lang="fi-FI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Lähi-idässä ja</a:t>
            </a:r>
          </a:p>
          <a:p>
            <a:pPr algn="ctr">
              <a:defRPr/>
            </a:pPr>
            <a:r>
              <a:rPr lang="fi-FI" sz="20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Tyynellämerellä</a:t>
            </a:r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547813" y="211138"/>
            <a:ext cx="2405062" cy="13938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YHDYSVALLAT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4800600" y="473075"/>
            <a:ext cx="2171700" cy="1439863"/>
          </a:xfrm>
          <a:prstGeom prst="ellipse">
            <a:avLst/>
          </a:prstGeom>
          <a:solidFill>
            <a:srgbClr val="92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0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Euroopan</a:t>
            </a:r>
          </a:p>
          <a:p>
            <a:pPr algn="ctr" eaLnBrk="1" hangingPunct="1"/>
            <a:r>
              <a:rPr lang="fi-FI" altLang="fi-FI" sz="20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kansan-</a:t>
            </a:r>
          </a:p>
          <a:p>
            <a:pPr algn="ctr" eaLnBrk="1" hangingPunct="1"/>
            <a:r>
              <a:rPr lang="fi-FI" altLang="fi-FI" sz="20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demokratiat</a:t>
            </a:r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324600" y="1404938"/>
            <a:ext cx="1757363" cy="1016000"/>
          </a:xfrm>
          <a:prstGeom prst="ellipse">
            <a:avLst/>
          </a:prstGeom>
          <a:solidFill>
            <a:srgbClr val="92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0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Vietnam ja</a:t>
            </a:r>
          </a:p>
          <a:p>
            <a:pPr algn="ctr" eaLnBrk="1" hangingPunct="1"/>
            <a:r>
              <a:rPr lang="fi-FI" altLang="fi-FI" sz="20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Pohjois-Korea</a:t>
            </a:r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6516688" y="260350"/>
            <a:ext cx="2514600" cy="1296988"/>
          </a:xfrm>
          <a:prstGeom prst="ellipse">
            <a:avLst/>
          </a:prstGeom>
          <a:solidFill>
            <a:srgbClr val="92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4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NEUVOSTOLIITTO</a:t>
            </a:r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949450" y="1463675"/>
            <a:ext cx="1600200" cy="1219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i-FI" sz="24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Nato</a:t>
            </a:r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7885113" y="1404938"/>
            <a:ext cx="1265237" cy="871537"/>
          </a:xfrm>
          <a:prstGeom prst="ellipse">
            <a:avLst/>
          </a:prstGeom>
          <a:solidFill>
            <a:srgbClr val="920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400" b="1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Kiina</a:t>
            </a:r>
          </a:p>
        </p:txBody>
      </p:sp>
      <p:sp>
        <p:nvSpPr>
          <p:cNvPr id="14" name="Suorakulmio 13"/>
          <p:cNvSpPr>
            <a:spLocks noChangeArrowheads="1"/>
          </p:cNvSpPr>
          <p:nvPr/>
        </p:nvSpPr>
        <p:spPr bwMode="auto">
          <a:xfrm>
            <a:off x="609600" y="3352800"/>
            <a:ext cx="3675063" cy="32448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LÄNSIBLOKKI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Yhdysvallat</a:t>
            </a:r>
            <a:endParaRPr lang="fi-FI" sz="2400" b="1" dirty="0">
              <a:solidFill>
                <a:srgbClr val="FF3300"/>
              </a:solidFill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Kapitalismi ja markkinatalous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Demokratia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Monipuoluejärjestelmä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Nato</a:t>
            </a:r>
          </a:p>
        </p:txBody>
      </p:sp>
      <p:sp>
        <p:nvSpPr>
          <p:cNvPr id="15" name="Suorakulmio 14"/>
          <p:cNvSpPr>
            <a:spLocks noChangeArrowheads="1"/>
          </p:cNvSpPr>
          <p:nvPr/>
        </p:nvSpPr>
        <p:spPr bwMode="auto">
          <a:xfrm>
            <a:off x="4800600" y="3352800"/>
            <a:ext cx="3803650" cy="3244850"/>
          </a:xfrm>
          <a:prstGeom prst="rect">
            <a:avLst/>
          </a:prstGeom>
          <a:solidFill>
            <a:srgbClr val="92000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ITÄBLOKKI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Neuvostoliitto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Sosialismi ja suunnitelmatalous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Kansandemokratia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Yksipuoluejärjestelmä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fi-FI" sz="2400" b="1" dirty="0">
                <a:solidFill>
                  <a:srgbClr val="FFFFFF"/>
                </a:solidFill>
                <a:cs typeface="Arial" pitchFamily="34" charset="0"/>
              </a:rPr>
              <a:t> Varsovan liitto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solidFill>
                <a:srgbClr val="FFFFFF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 animBg="1"/>
      <p:bldP spid="29712" grpId="0" animBg="1"/>
      <p:bldP spid="29713" grpId="0" animBg="1"/>
      <p:bldP spid="29715" grpId="0" animBg="1"/>
      <p:bldP spid="29716" grpId="0" animBg="1"/>
      <p:bldP spid="29710" grpId="0" animBg="1"/>
      <p:bldP spid="29714" grpId="0" animBg="1"/>
      <p:bldP spid="14" grpId="0" build="p" bldLvl="2" animBg="1"/>
      <p:bldP spid="15" grpId="0" build="p" bldLvl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 descr="s.105_kriisien_luon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447800"/>
            <a:ext cx="717867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755650" y="333375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/>
              <a:t>7. Korean sodassa kylmä sota muuttui kuumaksi sodaksi</a:t>
            </a:r>
            <a:endParaRPr lang="en-US" altLang="fi-FI" sz="2400"/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116013" y="1052513"/>
            <a:ext cx="508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/>
              <a:t>Kaaviota ei tarvitse kirjoittaa, saatte monisteena!</a:t>
            </a:r>
            <a:endParaRPr lang="en-US" alt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i-FI" altLang="fi-FI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i-FI" altLang="fi-FI" sz="2800" smtClean="0"/>
              <a:t>KILPAILU KAIKESSA: Avaruus, kulttuuri, viihde, urheilu</a:t>
            </a:r>
          </a:p>
          <a:p>
            <a:pPr eaLnBrk="1" hangingPunct="1">
              <a:buFontTx/>
              <a:buNone/>
            </a:pPr>
            <a:endParaRPr lang="fi-FI" altLang="fi-FI" sz="2800" smtClean="0"/>
          </a:p>
        </p:txBody>
      </p:sp>
      <p:pic>
        <p:nvPicPr>
          <p:cNvPr id="5124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838" y="3284538"/>
            <a:ext cx="4479925" cy="32242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333375"/>
            <a:ext cx="8423275" cy="64087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fi-FI" sz="4400" b="1" dirty="0" smtClean="0">
                <a:latin typeface="Times New Roman" pitchFamily="18" charset="0"/>
              </a:rPr>
              <a:t>Liittoutuneet olivat jo sodan aikana erimielisiä siitä, miten Euroopan asiat tulisi järjestää sodan jälkeen. </a:t>
            </a:r>
          </a:p>
          <a:p>
            <a:pPr marL="857250" lvl="1" indent="-457200" eaLnBrk="1" hangingPunct="1">
              <a:lnSpc>
                <a:spcPct val="80000"/>
              </a:lnSpc>
              <a:spcAft>
                <a:spcPts val="600"/>
              </a:spcAft>
              <a:defRPr/>
            </a:pPr>
            <a:r>
              <a:rPr lang="fi-FI" sz="4400" b="1" dirty="0" smtClean="0">
                <a:latin typeface="Times New Roman" pitchFamily="18" charset="0"/>
              </a:rPr>
              <a:t>Vain yhteiset viholliset yhdistivät </a:t>
            </a:r>
          </a:p>
          <a:p>
            <a:pPr marL="790575" lvl="1" indent="-215900" eaLnBrk="1" hangingPunct="1">
              <a:lnSpc>
                <a:spcPct val="80000"/>
              </a:lnSpc>
              <a:buFontTx/>
              <a:buNone/>
              <a:defRPr/>
            </a:pPr>
            <a:endParaRPr lang="fi-FI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90575" lvl="1" indent="-215900" eaLnBrk="1" hangingPunct="1">
              <a:lnSpc>
                <a:spcPct val="80000"/>
              </a:lnSpc>
              <a:buFontTx/>
              <a:buNone/>
              <a:defRPr/>
            </a:pPr>
            <a:endParaRPr lang="fi-FI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790575" lvl="1" indent="-215900" eaLnBrk="1" hangingPunct="1">
              <a:lnSpc>
                <a:spcPct val="80000"/>
              </a:lnSpc>
              <a:buFontTx/>
              <a:buNone/>
              <a:defRPr/>
            </a:pPr>
            <a:endParaRPr lang="fi-FI" sz="17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7" name="AutoShape 10"/>
          <p:cNvCxnSpPr>
            <a:cxnSpLocks noChangeShapeType="1"/>
            <a:stCxn id="17415" idx="2"/>
            <a:endCxn id="17415" idx="2"/>
          </p:cNvCxnSpPr>
          <p:nvPr/>
        </p:nvCxnSpPr>
        <p:spPr bwMode="auto">
          <a:xfrm>
            <a:off x="4464050" y="6742113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Kuva 7" descr="Yalta_summit_1945_with_Churchill_Roosevelt_Stal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>
            <a:fillRect/>
          </a:stretch>
        </p:blipFill>
        <p:spPr bwMode="auto">
          <a:xfrm>
            <a:off x="5219700" y="3927475"/>
            <a:ext cx="3714750" cy="28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z="4000" smtClean="0"/>
              <a:t>Rauhaa edeltäneet konferenssit sodan aikana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altLang="fi-FI" sz="2800" smtClean="0"/>
              <a:t>Teheran 1943</a:t>
            </a:r>
          </a:p>
          <a:p>
            <a:pPr lvl="1" eaLnBrk="1" hangingPunct="1"/>
            <a:r>
              <a:rPr lang="sv-SE" altLang="fi-FI" sz="2400" smtClean="0"/>
              <a:t>NL, USA,I-B</a:t>
            </a:r>
          </a:p>
          <a:p>
            <a:pPr lvl="1" eaLnBrk="1" hangingPunct="1"/>
            <a:r>
              <a:rPr lang="sv-SE" altLang="fi-FI" sz="2400" smtClean="0"/>
              <a:t>Sodan aloitus länsirintamalla</a:t>
            </a:r>
          </a:p>
          <a:p>
            <a:pPr lvl="1" eaLnBrk="1" hangingPunct="1"/>
            <a:r>
              <a:rPr lang="sv-SE" altLang="fi-FI" sz="2400" smtClean="0"/>
              <a:t>Saksan ehdoton antautuminen</a:t>
            </a:r>
          </a:p>
          <a:p>
            <a:pPr lvl="1" eaLnBrk="1" hangingPunct="1"/>
            <a:r>
              <a:rPr lang="sv-SE" altLang="fi-FI" sz="2400" smtClean="0"/>
              <a:t>Puola lännemmäksi</a:t>
            </a:r>
          </a:p>
          <a:p>
            <a:pPr lvl="1" eaLnBrk="1" hangingPunct="1">
              <a:buFontTx/>
              <a:buNone/>
            </a:pPr>
            <a:endParaRPr lang="sv-SE" altLang="fi-FI" sz="2400" smtClean="0"/>
          </a:p>
        </p:txBody>
      </p:sp>
      <p:pic>
        <p:nvPicPr>
          <p:cNvPr id="7172" name="Picture 4" descr="Tehran_Conference,_194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700213"/>
            <a:ext cx="4038600" cy="3282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Jalta 1945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altLang="fi-FI" sz="2800" smtClean="0"/>
              <a:t>Puolan rajaksi Oder-Niesse linja?</a:t>
            </a:r>
          </a:p>
          <a:p>
            <a:pPr eaLnBrk="1" hangingPunct="1"/>
            <a:r>
              <a:rPr lang="sv-SE" altLang="fi-FI" sz="2800" smtClean="0"/>
              <a:t>Saksan jako miehitysvyöhykkeisiin</a:t>
            </a:r>
          </a:p>
          <a:p>
            <a:pPr eaLnBrk="1" hangingPunct="1"/>
            <a:r>
              <a:rPr lang="sv-SE" altLang="fi-FI" sz="2800" smtClean="0"/>
              <a:t>Ranska mukaan neljänneksi miehittäjäksi</a:t>
            </a:r>
          </a:p>
        </p:txBody>
      </p:sp>
      <p:pic>
        <p:nvPicPr>
          <p:cNvPr id="8196" name="Picture 4" descr="Yalta_Conferenc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268413"/>
            <a:ext cx="4038600" cy="3262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der-neis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00100"/>
            <a:ext cx="80676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Potsdam 1945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sv-SE" altLang="fi-FI" sz="2800" smtClean="0"/>
              <a:t>Saksa taloudellisesti yhtenäiseksi</a:t>
            </a:r>
          </a:p>
          <a:p>
            <a:pPr eaLnBrk="1" hangingPunct="1"/>
            <a:r>
              <a:rPr lang="sv-SE" altLang="fi-FI" sz="2800" smtClean="0"/>
              <a:t>Sotakorvaukset omilta vyöhykkeiltä</a:t>
            </a:r>
          </a:p>
          <a:p>
            <a:pPr eaLnBrk="1" hangingPunct="1"/>
            <a:r>
              <a:rPr lang="sv-SE" altLang="fi-FI" sz="2800" smtClean="0"/>
              <a:t>Oder-Niesse linja Puolan itärajaksi</a:t>
            </a:r>
          </a:p>
        </p:txBody>
      </p:sp>
      <p:pic>
        <p:nvPicPr>
          <p:cNvPr id="10244" name="Picture 4" descr="727px-Potsdam_conference_1945-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557338"/>
            <a:ext cx="4038600" cy="32400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fi-FI" smtClean="0"/>
              <a:t>Puolan uudet rajat </a:t>
            </a:r>
          </a:p>
        </p:txBody>
      </p:sp>
      <p:pic>
        <p:nvPicPr>
          <p:cNvPr id="11267" name="Picture 3" descr="Map_of_Poland_(1945)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9438" y="1600200"/>
            <a:ext cx="5443537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etusraken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473</Words>
  <Application>Microsoft Office PowerPoint</Application>
  <PresentationFormat>Näytössä katseltava diaesitys (4:3)</PresentationFormat>
  <Paragraphs>101</Paragraphs>
  <Slides>27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Oletusrakenne</vt:lpstr>
      <vt:lpstr>PowerPoint-esitys</vt:lpstr>
      <vt:lpstr>PowerPoint-esitys</vt:lpstr>
      <vt:lpstr>PowerPoint-esitys</vt:lpstr>
      <vt:lpstr>PowerPoint-esitys</vt:lpstr>
      <vt:lpstr>Rauhaa edeltäneet konferenssit sodan aikana</vt:lpstr>
      <vt:lpstr>Jalta 1945</vt:lpstr>
      <vt:lpstr>PowerPoint-esitys</vt:lpstr>
      <vt:lpstr>Potsdam 1945</vt:lpstr>
      <vt:lpstr>Puolan uudet rajat </vt:lpstr>
      <vt:lpstr>Pariisin rauha 1947</vt:lpstr>
      <vt:lpstr>PowerPoint-esitys</vt:lpstr>
      <vt:lpstr>2. NL vaikutusvalta Euroopassa kasvoi </vt:lpstr>
      <vt:lpstr>s. 93 kartta + s. 95</vt:lpstr>
      <vt:lpstr>PowerPoint-esitys</vt:lpstr>
      <vt:lpstr>3. Saksan tilanne</vt:lpstr>
      <vt:lpstr>PowerPoint-esitys</vt:lpstr>
      <vt:lpstr>4. Yhdysvaltojen patoamispolitiikka</vt:lpstr>
      <vt:lpstr>PowerPoint-esitys</vt:lpstr>
      <vt:lpstr>PowerPoint-esitys</vt:lpstr>
      <vt:lpstr>5. Asevarustelukilpailu johti kauhun tasapainoon.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Jani Ylönen</dc:creator>
  <cp:lastModifiedBy>Jani Ylönen</cp:lastModifiedBy>
  <cp:revision>20</cp:revision>
  <dcterms:created xsi:type="dcterms:W3CDTF">2012-02-24T16:04:40Z</dcterms:created>
  <dcterms:modified xsi:type="dcterms:W3CDTF">2020-03-15T18:54:54Z</dcterms:modified>
</cp:coreProperties>
</file>