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5" r:id="rId9"/>
    <p:sldId id="264" r:id="rId10"/>
    <p:sldId id="266" r:id="rId11"/>
    <p:sldId id="267" r:id="rId12"/>
    <p:sldId id="269" r:id="rId13"/>
    <p:sldId id="262" r:id="rId14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75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0D2C-850A-40B3-901E-3870CAFE4160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C5F4-939E-44D2-853A-A9BF285DFE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102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0D2C-850A-40B3-901E-3870CAFE4160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C5F4-939E-44D2-853A-A9BF285DFE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340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0D2C-850A-40B3-901E-3870CAFE4160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C5F4-939E-44D2-853A-A9BF285DFE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2864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0D2C-850A-40B3-901E-3870CAFE4160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C5F4-939E-44D2-853A-A9BF285DFE6A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871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0D2C-850A-40B3-901E-3870CAFE4160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C5F4-939E-44D2-853A-A9BF285DFE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8304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0D2C-850A-40B3-901E-3870CAFE4160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C5F4-939E-44D2-853A-A9BF285DFE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9577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0D2C-850A-40B3-901E-3870CAFE4160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C5F4-939E-44D2-853A-A9BF285DFE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5675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0D2C-850A-40B3-901E-3870CAFE4160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C5F4-939E-44D2-853A-A9BF285DFE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7571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0D2C-850A-40B3-901E-3870CAFE4160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C5F4-939E-44D2-853A-A9BF285DFE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73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0D2C-850A-40B3-901E-3870CAFE4160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C5F4-939E-44D2-853A-A9BF285DFE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937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0D2C-850A-40B3-901E-3870CAFE4160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C5F4-939E-44D2-853A-A9BF285DFE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135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0D2C-850A-40B3-901E-3870CAFE4160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C5F4-939E-44D2-853A-A9BF285DFE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007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0D2C-850A-40B3-901E-3870CAFE4160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C5F4-939E-44D2-853A-A9BF285DFE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652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0D2C-850A-40B3-901E-3870CAFE4160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C5F4-939E-44D2-853A-A9BF285DFE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617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0D2C-850A-40B3-901E-3870CAFE4160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C5F4-939E-44D2-853A-A9BF285DFE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343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0D2C-850A-40B3-901E-3870CAFE4160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C5F4-939E-44D2-853A-A9BF285DFE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078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0D2C-850A-40B3-901E-3870CAFE4160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C5F4-939E-44D2-853A-A9BF285DFE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865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6F40D2C-850A-40B3-901E-3870CAFE4160}" type="datetimeFigureOut">
              <a:rPr lang="fi-FI" smtClean="0"/>
              <a:t>14.10.2019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8C5F4-939E-44D2-853A-A9BF285DFE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707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2.png"/><Relationship Id="rId7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vnet.fi/index.php?osio=Tutkielmat&amp;luokka=Lukio&amp;sivu=UE2_-_Keskiajan_kirkkorakennuks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>
          <a:xfrm>
            <a:off x="1154955" y="5469774"/>
            <a:ext cx="8825658" cy="1022465"/>
          </a:xfrm>
        </p:spPr>
        <p:txBody>
          <a:bodyPr>
            <a:noAutofit/>
          </a:bodyPr>
          <a:lstStyle/>
          <a:p>
            <a:r>
              <a:rPr lang="fi-FI" sz="5400" dirty="0"/>
              <a:t>KIRKKOARKKITEHTUURI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631767"/>
            <a:ext cx="9144000" cy="483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1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8923"/>
          </a:xfrm>
        </p:spPr>
        <p:txBody>
          <a:bodyPr/>
          <a:lstStyle/>
          <a:p>
            <a:r>
              <a:rPr lang="fi-FI" sz="3600" b="1" smtClean="0"/>
              <a:t>BAROKIN </a:t>
            </a:r>
            <a:r>
              <a:rPr lang="fi-FI" sz="3600" b="1" dirty="0"/>
              <a:t>TYYLI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1707502"/>
            <a:ext cx="10671921" cy="4836174"/>
          </a:xfrm>
        </p:spPr>
        <p:txBody>
          <a:bodyPr>
            <a:noAutofit/>
          </a:bodyPr>
          <a:lstStyle/>
          <a:p>
            <a:r>
              <a:rPr lang="fi-FI" sz="2800" dirty="0"/>
              <a:t>Barokkiarkkitehtuuri syntyi 1500- ja 1600-luvulla Italiassa.</a:t>
            </a:r>
          </a:p>
          <a:p>
            <a:r>
              <a:rPr lang="fi-FI" sz="2800" dirty="0"/>
              <a:t>Tyypillistä mahtipontinen koristelu (taideteokset, patsaat, koristeelliset pylväät) ja symmetria.</a:t>
            </a:r>
          </a:p>
          <a:p>
            <a:r>
              <a:rPr lang="fi-FI" sz="2800" dirty="0"/>
              <a:t>Kirkoissa tärkeäksi nousi kupoli (liikkeen päätepiste ja taivaan symboli). </a:t>
            </a:r>
          </a:p>
          <a:p>
            <a:r>
              <a:rPr lang="fi-FI" sz="2800" dirty="0"/>
              <a:t>Perspektiivimaalauksilla saatiin tasakatot näyttämään holveilta ja holvit ja kupolit todellisuutta korkeammilta.</a:t>
            </a:r>
          </a:p>
          <a:p>
            <a:r>
              <a:rPr lang="fi-FI" sz="2800" dirty="0"/>
              <a:t>Julkisivun osista tehtiin kuperia ja koveria ja ikkunoiden sekä ovien päälle tehtiin päätykolmioita.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673263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4D1D81C-FBE3-42A9-8A98-EC2C4BEE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30" y="629266"/>
            <a:ext cx="4037012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 err="1"/>
              <a:t>Melkin</a:t>
            </a:r>
            <a:r>
              <a:rPr lang="en-US" sz="3300" dirty="0"/>
              <a:t> </a:t>
            </a:r>
            <a:r>
              <a:rPr lang="en-US" sz="3300" dirty="0" err="1"/>
              <a:t>benediktiiniläis-luostari</a:t>
            </a:r>
            <a:r>
              <a:rPr lang="en-US" sz="3300" dirty="0"/>
              <a:t> </a:t>
            </a:r>
            <a:r>
              <a:rPr lang="en-US" sz="3300" dirty="0" err="1"/>
              <a:t>Itävallassa</a:t>
            </a:r>
            <a:endParaRPr lang="en-US" sz="3300" dirty="0"/>
          </a:p>
        </p:txBody>
      </p:sp>
      <p:pic>
        <p:nvPicPr>
          <p:cNvPr id="8" name="Sisällön paikkamerkki 7" descr="Kuva, joka sisältää kohteen ulko, rakennus, ruoho, vuori&#10;&#10;Kuvaus luotu automaattisesti">
            <a:extLst>
              <a:ext uri="{FF2B5EF4-FFF2-40B4-BE49-F238E27FC236}">
                <a16:creationId xmlns:a16="http://schemas.microsoft.com/office/drawing/2014/main" id="{0ECD56C2-2AEF-4EC8-8995-67EF97A065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r="7903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72CA692-893C-44DC-BC6F-08249A0A4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669" y="2438400"/>
            <a:ext cx="3330328" cy="380999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 err="1"/>
              <a:t>Nykyinen</a:t>
            </a:r>
            <a:r>
              <a:rPr lang="en-US" dirty="0"/>
              <a:t> </a:t>
            </a:r>
            <a:r>
              <a:rPr lang="en-US" dirty="0" err="1"/>
              <a:t>luostari</a:t>
            </a:r>
            <a:r>
              <a:rPr lang="en-US" dirty="0"/>
              <a:t> on </a:t>
            </a:r>
            <a:r>
              <a:rPr lang="en-US" dirty="0" err="1"/>
              <a:t>rakennettu</a:t>
            </a:r>
            <a:r>
              <a:rPr lang="en-US" dirty="0"/>
              <a:t> </a:t>
            </a:r>
            <a:r>
              <a:rPr lang="en-US" dirty="0" err="1"/>
              <a:t>vuosina</a:t>
            </a:r>
            <a:r>
              <a:rPr lang="en-US" dirty="0"/>
              <a:t> 1702-1736.</a:t>
            </a:r>
          </a:p>
        </p:txBody>
      </p:sp>
    </p:spTree>
    <p:extLst>
      <p:ext uri="{BB962C8B-B14F-4D97-AF65-F5344CB8AC3E}">
        <p14:creationId xmlns:p14="http://schemas.microsoft.com/office/powerpoint/2010/main" val="3512124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5">
            <a:extLst>
              <a:ext uri="{FF2B5EF4-FFF2-40B4-BE49-F238E27FC236}">
                <a16:creationId xmlns:a16="http://schemas.microsoft.com/office/drawing/2014/main" id="{94DDC893-E5EF-4CDE-B040-BA5B53AADD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9" name="Picture 17">
            <a:extLst>
              <a:ext uri="{FF2B5EF4-FFF2-40B4-BE49-F238E27FC236}">
                <a16:creationId xmlns:a16="http://schemas.microsoft.com/office/drawing/2014/main" id="{85F1A06D-D369-4974-8208-56120C5E7A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0" name="Oval 19">
            <a:extLst>
              <a:ext uri="{FF2B5EF4-FFF2-40B4-BE49-F238E27FC236}">
                <a16:creationId xmlns:a16="http://schemas.microsoft.com/office/drawing/2014/main" id="{DAD27A50-88D7-4E2A-8488-F2879768AF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1" name="Picture 21">
            <a:extLst>
              <a:ext uri="{FF2B5EF4-FFF2-40B4-BE49-F238E27FC236}">
                <a16:creationId xmlns:a16="http://schemas.microsoft.com/office/drawing/2014/main" id="{A47C6ACD-2325-48C6-B9F3-C21563A05E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2" name="Picture 23">
            <a:extLst>
              <a:ext uri="{FF2B5EF4-FFF2-40B4-BE49-F238E27FC236}">
                <a16:creationId xmlns:a16="http://schemas.microsoft.com/office/drawing/2014/main" id="{1081DF83-4F35-4560-87E6-0DE8AAAC33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3" name="Rectangle 25">
            <a:extLst>
              <a:ext uri="{FF2B5EF4-FFF2-40B4-BE49-F238E27FC236}">
                <a16:creationId xmlns:a16="http://schemas.microsoft.com/office/drawing/2014/main" id="{7C704F0F-1CD8-4DC1-AEE9-2259582324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DA7643A0-4C7F-4841-831F-7761931AA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8" y="4542502"/>
            <a:ext cx="9186063" cy="118998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err="1"/>
              <a:t>Barokin</a:t>
            </a:r>
            <a:r>
              <a:rPr lang="en-US" sz="3200" dirty="0"/>
              <a:t> </a:t>
            </a:r>
            <a:r>
              <a:rPr lang="en-US" sz="3200" dirty="0" err="1"/>
              <a:t>kirkkoarkkitehtuurissa</a:t>
            </a:r>
            <a:r>
              <a:rPr lang="en-US" sz="3200" dirty="0"/>
              <a:t> </a:t>
            </a:r>
            <a:r>
              <a:rPr lang="en-US" sz="3200" dirty="0" err="1"/>
              <a:t>tyypillistä</a:t>
            </a:r>
            <a:r>
              <a:rPr lang="en-US" sz="3200" dirty="0"/>
              <a:t> </a:t>
            </a:r>
            <a:r>
              <a:rPr lang="en-US" sz="3200" dirty="0" err="1"/>
              <a:t>ovat</a:t>
            </a:r>
            <a:r>
              <a:rPr lang="en-US" sz="3200" dirty="0"/>
              <a:t> </a:t>
            </a:r>
            <a:r>
              <a:rPr lang="en-US" sz="3200" dirty="0" err="1"/>
              <a:t>komeat</a:t>
            </a:r>
            <a:r>
              <a:rPr lang="en-US" sz="3200" dirty="0"/>
              <a:t> </a:t>
            </a:r>
            <a:r>
              <a:rPr lang="en-US" sz="3200" dirty="0" err="1"/>
              <a:t>kattomaalaukset</a:t>
            </a:r>
            <a:endParaRPr lang="en-US" sz="3200" dirty="0"/>
          </a:p>
        </p:txBody>
      </p:sp>
      <p:pic>
        <p:nvPicPr>
          <p:cNvPr id="11" name="Sisällön paikkamerkki 10" descr="Kuva, joka sisältää kohteen rakennus, sisä, istuminen, kirkko&#10;&#10;Kuvaus luotu automaattisesti">
            <a:extLst>
              <a:ext uri="{FF2B5EF4-FFF2-40B4-BE49-F238E27FC236}">
                <a16:creationId xmlns:a16="http://schemas.microsoft.com/office/drawing/2014/main" id="{3823DA67-8966-4798-84BE-044A3FDA6B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6" r="3" b="3200"/>
          <a:stretch/>
        </p:blipFill>
        <p:spPr>
          <a:xfrm>
            <a:off x="525295" y="789923"/>
            <a:ext cx="3572412" cy="360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isällön paikkamerkki 8" descr="Kuva, joka sisältää kohteen sisä, rakennus, pöytä, vanha&#10;&#10;Kuvaus luotu automaattisesti">
            <a:extLst>
              <a:ext uri="{FF2B5EF4-FFF2-40B4-BE49-F238E27FC236}">
                <a16:creationId xmlns:a16="http://schemas.microsoft.com/office/drawing/2014/main" id="{A1231A9C-807E-4D04-88D7-CE983290A3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" r="2" b="11550"/>
          <a:stretch/>
        </p:blipFill>
        <p:spPr>
          <a:xfrm>
            <a:off x="4515213" y="640080"/>
            <a:ext cx="5815561" cy="360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6522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http://www.mvnet.fi/index.php?osio=Tutkielmat&amp;luokka=Lukio&amp;sivu=UE2_-_Keskiajan_kirkkorakennukset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96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7318"/>
          </a:xfrm>
        </p:spPr>
        <p:txBody>
          <a:bodyPr/>
          <a:lstStyle/>
          <a:p>
            <a:r>
              <a:rPr lang="fi-FI" sz="3600" dirty="0"/>
              <a:t>BASILIKA-TYYLI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49136" y="2060575"/>
            <a:ext cx="5150516" cy="4195763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fi-FI" sz="2800" dirty="0"/>
              <a:t>käytössä ensimmäisinä vuosisatoina</a:t>
            </a:r>
          </a:p>
          <a:p>
            <a:pPr>
              <a:buFontTx/>
              <a:buChar char="-"/>
            </a:pPr>
            <a:r>
              <a:rPr lang="fi-FI" sz="2800" dirty="0"/>
              <a:t>ulkoapäin yksinkertainen, suorakaiteen muotoinen</a:t>
            </a:r>
          </a:p>
          <a:p>
            <a:pPr>
              <a:buFontTx/>
              <a:buChar char="-"/>
            </a:pPr>
            <a:r>
              <a:rPr lang="fi-FI" sz="2800" dirty="0"/>
              <a:t>pilarit jakavat huoneen 3-5 laivaan, keskimmäinen on korkein</a:t>
            </a:r>
          </a:p>
          <a:p>
            <a:pPr>
              <a:buFontTx/>
              <a:buChar char="-"/>
            </a:pPr>
            <a:r>
              <a:rPr lang="fi-FI" sz="2800" dirty="0"/>
              <a:t>kuvassa Santa </a:t>
            </a:r>
            <a:r>
              <a:rPr lang="fi-FI" sz="2800" dirty="0" err="1"/>
              <a:t>Crocen</a:t>
            </a:r>
            <a:r>
              <a:rPr lang="fi-FI" sz="2800" dirty="0"/>
              <a:t> basilika Firenzessä</a:t>
            </a:r>
          </a:p>
          <a:p>
            <a:pPr>
              <a:buFontTx/>
              <a:buChar char="-"/>
            </a:pPr>
            <a:endParaRPr lang="fi-FI" sz="2800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630" y="3328988"/>
            <a:ext cx="4802408" cy="292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11" y="452718"/>
            <a:ext cx="3901523" cy="2419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103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/>
              <a:t>BYSANTTILAINEN TYYLI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578" y="1714500"/>
            <a:ext cx="5029201" cy="4533899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fi-FI" sz="2800" dirty="0"/>
              <a:t>vallalla itäisessä kristikunnassa 330-luvulta lähtien</a:t>
            </a:r>
          </a:p>
          <a:p>
            <a:pPr>
              <a:buFontTx/>
              <a:buChar char="-"/>
            </a:pPr>
            <a:r>
              <a:rPr lang="fi-FI" sz="2800" dirty="0"/>
              <a:t>tyypillistä suuri keskuskupoli</a:t>
            </a:r>
          </a:p>
          <a:p>
            <a:pPr>
              <a:buFontTx/>
              <a:buChar char="-"/>
            </a:pPr>
            <a:r>
              <a:rPr lang="fi-FI" sz="2800" dirty="0"/>
              <a:t>kirkon pohjakaavana on usein neliön sisään piirretty risti</a:t>
            </a:r>
          </a:p>
          <a:p>
            <a:pPr>
              <a:buFontTx/>
              <a:buChar char="-"/>
            </a:pPr>
            <a:r>
              <a:rPr lang="fi-FI" sz="2800" dirty="0"/>
              <a:t>kuvassa Hagia Sofia Istanbulissa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494" y="2185584"/>
            <a:ext cx="4872037" cy="3482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41258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270588" y="452718"/>
            <a:ext cx="10818099" cy="1400530"/>
          </a:xfrm>
        </p:spPr>
        <p:txBody>
          <a:bodyPr/>
          <a:lstStyle/>
          <a:p>
            <a:r>
              <a:rPr lang="fi-FI" sz="3600" dirty="0"/>
              <a:t>BYSANTTILAISTA KIRKKOARKKITEHTUURIA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idx="1"/>
          </p:nvPr>
        </p:nvSpPr>
        <p:spPr>
          <a:xfrm>
            <a:off x="1103313" y="1385888"/>
            <a:ext cx="4396338" cy="1095374"/>
          </a:xfrm>
        </p:spPr>
        <p:txBody>
          <a:bodyPr/>
          <a:lstStyle/>
          <a:p>
            <a:r>
              <a:rPr lang="fi-FI" sz="2800" dirty="0"/>
              <a:t>PYHÄN MARKUKSEN BASILIKA VENETSIASSA</a:t>
            </a:r>
          </a:p>
        </p:txBody>
      </p:sp>
      <p:pic>
        <p:nvPicPr>
          <p:cNvPr id="10" name="Sisällön paikkamerkk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459" y="2786418"/>
            <a:ext cx="4873036" cy="3469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kstin paikkamerkki 7"/>
          <p:cNvSpPr>
            <a:spLocks noGrp="1"/>
          </p:cNvSpPr>
          <p:nvPr>
            <p:ph type="body" sz="quarter" idx="3"/>
          </p:nvPr>
        </p:nvSpPr>
        <p:spPr>
          <a:xfrm>
            <a:off x="5654495" y="1614488"/>
            <a:ext cx="4396339" cy="900112"/>
          </a:xfrm>
        </p:spPr>
        <p:txBody>
          <a:bodyPr/>
          <a:lstStyle/>
          <a:p>
            <a:r>
              <a:rPr lang="fi-FI" sz="2800" dirty="0"/>
              <a:t>USPENSKIN KATEDRAALI HELSINGISSÄ</a:t>
            </a:r>
          </a:p>
        </p:txBody>
      </p:sp>
      <p:pic>
        <p:nvPicPr>
          <p:cNvPr id="11" name="Sisällön paikkamerkki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2786419"/>
            <a:ext cx="4079810" cy="3377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97835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b="1" dirty="0"/>
              <a:t>ROMAANINEN TYYLI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128588" y="1443038"/>
            <a:ext cx="5371063" cy="541496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sz="2800" dirty="0"/>
              <a:t>pyörökaarityyli</a:t>
            </a:r>
          </a:p>
          <a:p>
            <a:pPr>
              <a:buFontTx/>
              <a:buChar char="-"/>
            </a:pPr>
            <a:r>
              <a:rPr lang="fi-FI" sz="2800" dirty="0"/>
              <a:t>syntyi 900-luvulla</a:t>
            </a:r>
          </a:p>
          <a:p>
            <a:pPr>
              <a:buFontTx/>
              <a:buChar char="-"/>
            </a:pPr>
            <a:r>
              <a:rPr lang="fi-FI" sz="2800" dirty="0"/>
              <a:t>jyhkeitä linnamaisia rakennuksia</a:t>
            </a:r>
          </a:p>
          <a:p>
            <a:pPr>
              <a:buFontTx/>
              <a:buChar char="-"/>
            </a:pPr>
            <a:r>
              <a:rPr lang="fi-FI" sz="2800" dirty="0"/>
              <a:t>seinillä opettavia maalauksia</a:t>
            </a:r>
          </a:p>
          <a:p>
            <a:pPr>
              <a:buFontTx/>
              <a:buChar char="-"/>
            </a:pPr>
            <a:r>
              <a:rPr lang="fi-FI" sz="2800" dirty="0"/>
              <a:t>freskot</a:t>
            </a:r>
          </a:p>
          <a:p>
            <a:pPr>
              <a:buFontTx/>
              <a:buChar char="-"/>
            </a:pPr>
            <a:r>
              <a:rPr lang="fi-FI" sz="2800" dirty="0"/>
              <a:t>kuvassa Saint-Savin-</a:t>
            </a:r>
            <a:r>
              <a:rPr lang="fi-FI" sz="2800" dirty="0" err="1"/>
              <a:t>Sur</a:t>
            </a:r>
            <a:r>
              <a:rPr lang="fi-FI" sz="2800" dirty="0"/>
              <a:t>-</a:t>
            </a:r>
          </a:p>
          <a:p>
            <a:pPr marL="0" indent="0">
              <a:buNone/>
            </a:pPr>
            <a:r>
              <a:rPr lang="fi-FI" sz="2800" dirty="0"/>
              <a:t>    </a:t>
            </a:r>
            <a:r>
              <a:rPr lang="fi-FI" sz="2800" dirty="0" err="1"/>
              <a:t>Gartempe</a:t>
            </a:r>
            <a:r>
              <a:rPr lang="fi-FI" sz="2800" dirty="0"/>
              <a:t> kirkko 1100-</a:t>
            </a:r>
          </a:p>
          <a:p>
            <a:pPr marL="0" indent="0">
              <a:buNone/>
            </a:pPr>
            <a:r>
              <a:rPr lang="fi-FI" sz="2800" dirty="0"/>
              <a:t>    luvulta Ranskasta</a:t>
            </a:r>
          </a:p>
        </p:txBody>
      </p:sp>
      <p:pic>
        <p:nvPicPr>
          <p:cNvPr id="12" name="Sisällön paikkamerkki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13" y="2128839"/>
            <a:ext cx="6057900" cy="3857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4965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306DEBE7-8CF0-4289-B89E-1AF284752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6915"/>
          </a:xfrm>
        </p:spPr>
        <p:txBody>
          <a:bodyPr/>
          <a:lstStyle/>
          <a:p>
            <a:r>
              <a:rPr lang="fi-FI" sz="3600" dirty="0"/>
              <a:t>Romaanisen tyylin piirteitä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idx="1"/>
          </p:nvPr>
        </p:nvSpPr>
        <p:spPr>
          <a:xfrm>
            <a:off x="1103313" y="2052735"/>
            <a:ext cx="4396338" cy="428527"/>
          </a:xfrm>
        </p:spPr>
        <p:txBody>
          <a:bodyPr>
            <a:noAutofit/>
          </a:bodyPr>
          <a:lstStyle/>
          <a:p>
            <a:r>
              <a:rPr lang="fi-FI" dirty="0"/>
              <a:t>PAKSUT PYLVÄÄT, PIENET IKKUNAT JA RUODEHOLVIT</a:t>
            </a:r>
          </a:p>
        </p:txBody>
      </p:sp>
      <p:pic>
        <p:nvPicPr>
          <p:cNvPr id="10" name="Sisällön paikkamerkk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727891"/>
            <a:ext cx="4395787" cy="3315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kstin paikkamerkki 7"/>
          <p:cNvSpPr>
            <a:spLocks noGrp="1"/>
          </p:cNvSpPr>
          <p:nvPr>
            <p:ph type="body" sz="quarter" idx="3"/>
          </p:nvPr>
        </p:nvSpPr>
        <p:spPr>
          <a:xfrm>
            <a:off x="5654495" y="1147665"/>
            <a:ext cx="5523578" cy="1333597"/>
          </a:xfrm>
        </p:spPr>
        <p:txBody>
          <a:bodyPr>
            <a:noAutofit/>
          </a:bodyPr>
          <a:lstStyle/>
          <a:p>
            <a:r>
              <a:rPr lang="fi-FI" dirty="0"/>
              <a:t> RUODEHOLVI DURHAMIN KATEDRAALISTA(ISO-BRITANNIA)</a:t>
            </a:r>
          </a:p>
        </p:txBody>
      </p:sp>
      <p:pic>
        <p:nvPicPr>
          <p:cNvPr id="11" name="Sisällön paikkamerkki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17" y="2514600"/>
            <a:ext cx="3562446" cy="3741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2302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252920" y="629266"/>
            <a:ext cx="4253766" cy="12078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/>
              <a:t>GOOTTILAINEN TYYLI</a:t>
            </a:r>
          </a:p>
        </p:txBody>
      </p:sp>
      <p:pic>
        <p:nvPicPr>
          <p:cNvPr id="10" name="Sisällön paikkamerkki 9"/>
          <p:cNvPicPr>
            <a:picLocks noGrp="1" noChangeAspect="1"/>
          </p:cNvPicPr>
          <p:nvPr>
            <p:ph sz="half" idx="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" r="11259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sp>
        <p:nvSpPr>
          <p:cNvPr id="43" name="Rectangle 26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isällön paikkamerkki 7"/>
          <p:cNvSpPr>
            <a:spLocks noGrp="1"/>
          </p:cNvSpPr>
          <p:nvPr>
            <p:ph sz="half" idx="1"/>
          </p:nvPr>
        </p:nvSpPr>
        <p:spPr>
          <a:xfrm>
            <a:off x="252919" y="2177935"/>
            <a:ext cx="4124528" cy="407046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 err="1"/>
              <a:t>suippokaarityyli</a:t>
            </a:r>
            <a:endParaRPr lang="en-US" sz="2400" dirty="0"/>
          </a:p>
          <a:p>
            <a:r>
              <a:rPr lang="en-US" sz="2400" dirty="0" err="1"/>
              <a:t>syntyi</a:t>
            </a:r>
            <a:r>
              <a:rPr lang="en-US" sz="2400" dirty="0"/>
              <a:t> 1200-luvulla</a:t>
            </a:r>
          </a:p>
          <a:p>
            <a:r>
              <a:rPr lang="en-US" sz="2400" dirty="0" err="1"/>
              <a:t>uusi</a:t>
            </a:r>
            <a:r>
              <a:rPr lang="en-US" sz="2400" dirty="0"/>
              <a:t> </a:t>
            </a:r>
            <a:r>
              <a:rPr lang="en-US" sz="2400" dirty="0" err="1"/>
              <a:t>rakennustekniikka</a:t>
            </a:r>
            <a:r>
              <a:rPr lang="en-US" sz="2400" dirty="0"/>
              <a:t> </a:t>
            </a:r>
            <a:r>
              <a:rPr lang="en-US" sz="2400" dirty="0" err="1"/>
              <a:t>mahdollisti</a:t>
            </a:r>
            <a:r>
              <a:rPr lang="en-US" sz="2400" dirty="0"/>
              <a:t> </a:t>
            </a:r>
            <a:r>
              <a:rPr lang="en-US" sz="2400" dirty="0" err="1"/>
              <a:t>korkeat</a:t>
            </a:r>
            <a:r>
              <a:rPr lang="en-US" sz="2400" dirty="0"/>
              <a:t> </a:t>
            </a:r>
            <a:r>
              <a:rPr lang="en-US" sz="2400" dirty="0" err="1"/>
              <a:t>tornit</a:t>
            </a:r>
            <a:endParaRPr lang="en-US" sz="2400" dirty="0"/>
          </a:p>
          <a:p>
            <a:r>
              <a:rPr lang="en-US" sz="2400" dirty="0" err="1"/>
              <a:t>harras</a:t>
            </a:r>
            <a:r>
              <a:rPr lang="en-US" sz="2400" dirty="0"/>
              <a:t> ja </a:t>
            </a:r>
            <a:r>
              <a:rPr lang="en-US" sz="2400" dirty="0" err="1"/>
              <a:t>mystinen</a:t>
            </a:r>
            <a:r>
              <a:rPr lang="en-US" sz="2400" dirty="0"/>
              <a:t> </a:t>
            </a:r>
            <a:r>
              <a:rPr lang="en-US" sz="2400" dirty="0" err="1"/>
              <a:t>tunnelma</a:t>
            </a:r>
            <a:endParaRPr lang="en-US" sz="2400" dirty="0"/>
          </a:p>
          <a:p>
            <a:r>
              <a:rPr lang="en-US" sz="2400" dirty="0" err="1"/>
              <a:t>lasimaalaukset</a:t>
            </a:r>
            <a:endParaRPr lang="en-US" sz="2400" dirty="0"/>
          </a:p>
          <a:p>
            <a:r>
              <a:rPr lang="en-US" sz="2400" dirty="0" err="1"/>
              <a:t>kuvassa</a:t>
            </a:r>
            <a:r>
              <a:rPr lang="en-US" sz="2400" dirty="0"/>
              <a:t> Norte Dame </a:t>
            </a:r>
            <a:r>
              <a:rPr lang="en-US" sz="2400" dirty="0" err="1"/>
              <a:t>Pariisissa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8947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2319057"/>
          </a:xfrm>
        </p:spPr>
        <p:txBody>
          <a:bodyPr/>
          <a:lstStyle/>
          <a:p>
            <a:r>
              <a:rPr lang="fi-FI" sz="2400" b="1" dirty="0"/>
              <a:t>Kölnin tuomiokirkon </a:t>
            </a:r>
            <a:r>
              <a:rPr lang="fi-FI" sz="2400" dirty="0"/>
              <a:t>rakennustyöt aloitettiin 1248, mutta kirkko valmistui vasta 600 vuotta myöhemmin. Se on </a:t>
            </a:r>
            <a:r>
              <a:rPr lang="fi-FI" sz="2400" dirty="0" err="1"/>
              <a:t>Pohjois</a:t>
            </a:r>
            <a:r>
              <a:rPr lang="fi-FI" sz="2400" dirty="0"/>
              <a:t>-Euroopan suurin goottilainen kirkko ja sen kaksoistornit kohoavat 157 m korkeuteen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428873"/>
            <a:ext cx="4729162" cy="420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13" y="2428874"/>
            <a:ext cx="4500561" cy="420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0048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Goottilaisessa kirkkoarkkitehtuurissa tyypillistä ovat lasimaalaukset</a:t>
            </a:r>
          </a:p>
        </p:txBody>
      </p:sp>
      <p:pic>
        <p:nvPicPr>
          <p:cNvPr id="13" name="Sisällön paikkamerkki 1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66" y="2243137"/>
            <a:ext cx="4057650" cy="4243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isällön paikkamerkki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551" y="2048192"/>
            <a:ext cx="4358481" cy="4633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1819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Ioni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i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166</Words>
  <Application>Microsoft Office PowerPoint</Application>
  <PresentationFormat>Laajakuva</PresentationFormat>
  <Paragraphs>45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Ioni</vt:lpstr>
      <vt:lpstr>PowerPoint-esitys</vt:lpstr>
      <vt:lpstr>BASILIKA-TYYLI</vt:lpstr>
      <vt:lpstr>BYSANTTILAINEN TYYLI</vt:lpstr>
      <vt:lpstr>BYSANTTILAISTA KIRKKOARKKITEHTUURIA</vt:lpstr>
      <vt:lpstr>ROMAANINEN TYYLI</vt:lpstr>
      <vt:lpstr>Romaanisen tyylin piirteitä</vt:lpstr>
      <vt:lpstr>GOOTTILAINEN TYYLI</vt:lpstr>
      <vt:lpstr>Kölnin tuomiokirkon rakennustyöt aloitettiin 1248, mutta kirkko valmistui vasta 600 vuotta myöhemmin. Se on Pohjois-Euroopan suurin goottilainen kirkko ja sen kaksoistornit kohoavat 157 m korkeuteen</vt:lpstr>
      <vt:lpstr>Goottilaisessa kirkkoarkkitehtuurissa tyypillistä ovat lasimaalaukset</vt:lpstr>
      <vt:lpstr>BAROKIN TYYLI</vt:lpstr>
      <vt:lpstr>Melkin benediktiiniläis-luostari Itävallassa</vt:lpstr>
      <vt:lpstr>Barokin kirkkoarkkitehtuurissa tyypillistä ovat komeat kattomaalaukset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juho räsänen</dc:creator>
  <cp:lastModifiedBy>Dahl Kirsi Tuulikki</cp:lastModifiedBy>
  <cp:revision>7</cp:revision>
  <cp:lastPrinted>2019-10-11T09:33:33Z</cp:lastPrinted>
  <dcterms:created xsi:type="dcterms:W3CDTF">2019-10-10T11:44:32Z</dcterms:created>
  <dcterms:modified xsi:type="dcterms:W3CDTF">2019-10-14T08:32:11Z</dcterms:modified>
</cp:coreProperties>
</file>