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60" r:id="rId4"/>
    <p:sldId id="259" r:id="rId5"/>
    <p:sldId id="261" r:id="rId6"/>
    <p:sldId id="264" r:id="rId7"/>
    <p:sldId id="265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00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479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266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19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9124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6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9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20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785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425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245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826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U05BviY0N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Verbien modukset eli tapaluokat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788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Millainen vaikutelma käytetystä verbin moduksesta syntyy?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3200" dirty="0" smtClean="0"/>
              <a:t>1. Hän menee mielellään kouluun.</a:t>
            </a:r>
          </a:p>
          <a:p>
            <a:r>
              <a:rPr lang="fi-FI" sz="3200" dirty="0" smtClean="0"/>
              <a:t>2. Hän menisi mielellään kouluun.</a:t>
            </a:r>
          </a:p>
          <a:p>
            <a:r>
              <a:rPr lang="fi-FI" sz="3200" dirty="0" smtClean="0"/>
              <a:t>3. Hän mennee mielellään kouluun.</a:t>
            </a:r>
          </a:p>
          <a:p>
            <a:r>
              <a:rPr lang="fi-FI" sz="3200" dirty="0" smtClean="0"/>
              <a:t>4. Hän menköön mielellään kouluun.</a:t>
            </a:r>
          </a:p>
          <a:p>
            <a:endParaRPr lang="fi-FI" sz="3200" dirty="0"/>
          </a:p>
          <a:p>
            <a:r>
              <a:rPr lang="fi-FI" sz="3200" dirty="0" smtClean="0">
                <a:sym typeface="Wingdings" panose="05000000000000000000" pitchFamily="2" charset="2"/>
              </a:rPr>
              <a:t> Käytetty verbi on kaikissa virkkeissä sama, ”mennä”.</a:t>
            </a:r>
            <a:endParaRPr lang="fi-FI" sz="32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157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Indikatiivi, ’menen’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0911" y="2420983"/>
            <a:ext cx="8596668" cy="3785842"/>
          </a:xfrm>
        </p:spPr>
        <p:txBody>
          <a:bodyPr>
            <a:normAutofit/>
          </a:bodyPr>
          <a:lstStyle/>
          <a:p>
            <a:r>
              <a:rPr lang="fi-FI" sz="2000" dirty="0" smtClean="0"/>
              <a:t>Ilmaisee asian varmana.</a:t>
            </a:r>
          </a:p>
          <a:p>
            <a:r>
              <a:rPr lang="fi-FI" sz="2000" dirty="0" smtClean="0"/>
              <a:t>Taipuu kaikissa aikamuodoissa ja persoonissa.</a:t>
            </a:r>
          </a:p>
          <a:p>
            <a:endParaRPr lang="fi-FI" sz="2000" dirty="0"/>
          </a:p>
          <a:p>
            <a:endParaRPr lang="fi-FI" sz="2000" dirty="0" smtClean="0"/>
          </a:p>
          <a:p>
            <a:r>
              <a:rPr lang="fi-FI" sz="2000" dirty="0" smtClean="0"/>
              <a:t>Menen kouluun bussilla. Tuletko sinä? Lähdemme puoli kahdeksalta</a:t>
            </a:r>
            <a:r>
              <a:rPr lang="fi-FI" sz="2000" dirty="0" smtClean="0"/>
              <a:t>.</a:t>
            </a:r>
          </a:p>
          <a:p>
            <a:r>
              <a:rPr lang="fi-FI" sz="2000" b="1" dirty="0" smtClean="0"/>
              <a:t>Indikatiivi Jones: ”Minä löydän aarteen!”</a:t>
            </a:r>
            <a:endParaRPr lang="fi-FI" sz="2000" b="1" dirty="0" smtClean="0"/>
          </a:p>
          <a:p>
            <a:endParaRPr lang="fi-FI" sz="2000" dirty="0"/>
          </a:p>
          <a:p>
            <a:endParaRPr lang="fi-FI" sz="2000" dirty="0" smtClean="0"/>
          </a:p>
          <a:p>
            <a:endParaRPr lang="fi-FI" sz="2000" dirty="0"/>
          </a:p>
        </p:txBody>
      </p:sp>
      <p:pic>
        <p:nvPicPr>
          <p:cNvPr id="2050" name="Picture 2" descr="Stand strong. Woman with fist in the air. Feeling motivated, strength and courage concept.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9251" y="265566"/>
            <a:ext cx="4125827" cy="215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Kuva 3" descr="Disney se hace con lo que le faltaba de Lucasfilm, Indiana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804" y="4321534"/>
            <a:ext cx="3560003" cy="222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70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241928"/>
            <a:ext cx="8596668" cy="658949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Imperatiivi, ’mene’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6756" y="761193"/>
            <a:ext cx="5993432" cy="5974080"/>
          </a:xfrm>
        </p:spPr>
        <p:txBody>
          <a:bodyPr>
            <a:normAutofit fontScale="77500" lnSpcReduction="20000"/>
          </a:bodyPr>
          <a:lstStyle/>
          <a:p>
            <a:endParaRPr lang="fi-FI" dirty="0" smtClean="0"/>
          </a:p>
          <a:p>
            <a:r>
              <a:rPr lang="fi-FI" sz="2400" dirty="0" smtClean="0"/>
              <a:t>Verbin käskymuoto</a:t>
            </a:r>
          </a:p>
          <a:p>
            <a:r>
              <a:rPr lang="fi-FI" sz="2400" dirty="0" smtClean="0"/>
              <a:t>Vain preesensissä</a:t>
            </a:r>
          </a:p>
          <a:p>
            <a:r>
              <a:rPr lang="fi-FI" sz="2400" dirty="0" smtClean="0"/>
              <a:t>Yleisimmin käytetään yksikön toisen ja monikon toisen persoonan muotoja: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 yks. 2. p. Tee läksyt!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 mon. 2. p. Tehkää läksyt!</a:t>
            </a:r>
          </a:p>
          <a:p>
            <a:endParaRPr lang="fi-FI" sz="2400" dirty="0">
              <a:sym typeface="Wingdings" panose="05000000000000000000" pitchFamily="2" charset="2"/>
            </a:endParaRPr>
          </a:p>
          <a:p>
            <a:r>
              <a:rPr lang="fi-FI" sz="2400" dirty="0" smtClean="0">
                <a:sym typeface="Wingdings" panose="05000000000000000000" pitchFamily="2" charset="2"/>
              </a:rPr>
              <a:t>Taipuu kuitenkin kaikissa persoonissa paitsi yksikön ensimmäisessä persoonassa: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 yks. 3. p. Hän tehköön läksyt.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 mon. 1. p. Tehkäämme läksyt.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 mon. 3. p. He tehkööt läksyt.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 pass. Läksyt tehtäköön</a:t>
            </a:r>
            <a:r>
              <a:rPr lang="fi-FI" sz="2400" dirty="0" smtClean="0">
                <a:sym typeface="Wingdings" panose="05000000000000000000" pitchFamily="2" charset="2"/>
              </a:rPr>
              <a:t>.	               		</a:t>
            </a:r>
            <a:endParaRPr lang="fi-FI" sz="2400" dirty="0" smtClean="0">
              <a:sym typeface="Wingdings" panose="05000000000000000000" pitchFamily="2" charset="2"/>
            </a:endParaRPr>
          </a:p>
          <a:p>
            <a:endParaRPr lang="fi-FI" sz="2400" dirty="0">
              <a:sym typeface="Wingdings" panose="05000000000000000000" pitchFamily="2" charset="2"/>
            </a:endParaRPr>
          </a:p>
          <a:p>
            <a:r>
              <a:rPr lang="fi-FI" sz="2400" dirty="0" smtClean="0">
                <a:sym typeface="Wingdings" panose="05000000000000000000" pitchFamily="2" charset="2"/>
              </a:rPr>
              <a:t>Kieltosana ”älä</a:t>
            </a:r>
            <a:r>
              <a:rPr lang="fi-FI" sz="2400" dirty="0" smtClean="0">
                <a:sym typeface="Wingdings" panose="05000000000000000000" pitchFamily="2" charset="2"/>
              </a:rPr>
              <a:t>”.     </a:t>
            </a:r>
            <a:r>
              <a:rPr lang="fi-FI" sz="2400" b="1" dirty="0" smtClean="0">
                <a:sym typeface="Wingdings" panose="05000000000000000000" pitchFamily="2" charset="2"/>
              </a:rPr>
              <a:t>Imperatiivi-Ismo: ”Ole hiljaa!”</a:t>
            </a:r>
            <a:endParaRPr lang="fi-FI" sz="2400" b="1" dirty="0" smtClean="0">
              <a:sym typeface="Wingdings" panose="05000000000000000000" pitchFamily="2" charset="2"/>
            </a:endParaRPr>
          </a:p>
          <a:p>
            <a:endParaRPr lang="fi-FI" dirty="0">
              <a:sym typeface="Wingdings" panose="05000000000000000000" pitchFamily="2" charset="2"/>
            </a:endParaRPr>
          </a:p>
          <a:p>
            <a:endParaRPr lang="fi-FI" dirty="0"/>
          </a:p>
        </p:txBody>
      </p:sp>
      <p:pic>
        <p:nvPicPr>
          <p:cNvPr id="4" name="Picture 2" descr="Serious boy standing with a finger in big glasses. The concept of the evil bos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88544" y="3357661"/>
            <a:ext cx="5364719" cy="3755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690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Konditionaali, ’menisin’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502" y="1442085"/>
            <a:ext cx="7167155" cy="4395442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Ilmaisee ehtoa, toivetta, jossittelua tai kohteliaisuutta.</a:t>
            </a:r>
          </a:p>
          <a:p>
            <a:r>
              <a:rPr lang="fi-FI" dirty="0">
                <a:sym typeface="Wingdings" panose="05000000000000000000" pitchFamily="2" charset="2"/>
              </a:rPr>
              <a:t>Tunnus on –</a:t>
            </a:r>
            <a:r>
              <a:rPr lang="fi-FI" dirty="0" smtClean="0">
                <a:sym typeface="Wingdings" panose="05000000000000000000" pitchFamily="2" charset="2"/>
              </a:rPr>
              <a:t>isi-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Pääsisinpä minäkin Linnanmäelle!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Ojentaisitko sakset?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Taipuu kaikissa persoonissa, mutta aikamuodoista vain preesensissä ja perfektissä 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Jos saisitte miljoona euroa, mitä tekisitte?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Jos olisitte heränneet ajoissa, ette olisi myöhästyneet.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r>
              <a:rPr lang="fi-FI" b="1" dirty="0" smtClean="0"/>
              <a:t>Kaisa Konditionaali:  ”Voisimmeko katsoa elokuvan?”</a:t>
            </a:r>
            <a:endParaRPr lang="fi-FI" b="1" dirty="0"/>
          </a:p>
        </p:txBody>
      </p:sp>
      <p:pic>
        <p:nvPicPr>
          <p:cNvPr id="4098" name="Picture 2" descr="christmas, holidays and childhood concept - smiling girl making wish list or letter to santa at 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657" y="2022854"/>
            <a:ext cx="4619860" cy="3233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570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170" name="Picture 2" descr="Viivi ja Wagner 11.12.2014 | Etusivu | Etelä-Suomen Sanom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12794"/>
            <a:ext cx="12265073" cy="405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70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Taivuta verbit konditionaalimuotoisiksi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4000" dirty="0" smtClean="0"/>
              <a:t>Lähdetkö </a:t>
            </a:r>
            <a:r>
              <a:rPr lang="fi-FI" sz="4000" dirty="0"/>
              <a:t>silloin kanssani järvelle</a:t>
            </a:r>
            <a:br>
              <a:rPr lang="fi-FI" sz="4000" dirty="0"/>
            </a:br>
            <a:r>
              <a:rPr lang="fi-FI" sz="4000" dirty="0" err="1"/>
              <a:t>Sulle</a:t>
            </a:r>
            <a:r>
              <a:rPr lang="fi-FI" sz="4000" dirty="0"/>
              <a:t> </a:t>
            </a:r>
            <a:r>
              <a:rPr lang="fi-FI" sz="4000" dirty="0" smtClean="0"/>
              <a:t>sukellan </a:t>
            </a:r>
            <a:r>
              <a:rPr lang="fi-FI" sz="4000" dirty="0"/>
              <a:t>helmen valkean</a:t>
            </a:r>
            <a:br>
              <a:rPr lang="fi-FI" sz="4000" dirty="0"/>
            </a:br>
            <a:r>
              <a:rPr lang="fi-FI" sz="4000" dirty="0" smtClean="0"/>
              <a:t>Istutko </a:t>
            </a:r>
            <a:r>
              <a:rPr lang="fi-FI" sz="4000" dirty="0"/>
              <a:t>kanssani keskipenkille</a:t>
            </a:r>
            <a:br>
              <a:rPr lang="fi-FI" sz="4000" dirty="0"/>
            </a:br>
            <a:r>
              <a:rPr lang="fi-FI" sz="4000" dirty="0" smtClean="0"/>
              <a:t>Vastaatko </a:t>
            </a:r>
            <a:r>
              <a:rPr lang="fi-FI" sz="4000" dirty="0"/>
              <a:t>hellään </a:t>
            </a:r>
            <a:r>
              <a:rPr lang="fi-FI" sz="4000" dirty="0" smtClean="0"/>
              <a:t>suudelmaan</a:t>
            </a:r>
          </a:p>
          <a:p>
            <a:endParaRPr lang="fi-FI" sz="4000" dirty="0"/>
          </a:p>
          <a:p>
            <a:r>
              <a:rPr lang="fi-FI" sz="4000" dirty="0" smtClean="0"/>
              <a:t>Kuuntele, menikö oikein </a:t>
            </a:r>
            <a:r>
              <a:rPr lang="fi-FI" sz="4000" dirty="0" smtClean="0">
                <a:hlinkClick r:id="rId2"/>
              </a:rPr>
              <a:t>https</a:t>
            </a:r>
            <a:r>
              <a:rPr lang="fi-FI" sz="4000" dirty="0">
                <a:hlinkClick r:id="rId2"/>
              </a:rPr>
              <a:t>://</a:t>
            </a:r>
            <a:r>
              <a:rPr lang="fi-FI" sz="4000" dirty="0" smtClean="0">
                <a:hlinkClick r:id="rId2"/>
              </a:rPr>
              <a:t>www.youtube.com/watch?v=dU05BviY0NU</a:t>
            </a:r>
            <a:r>
              <a:rPr lang="fi-FI" sz="4000" dirty="0" smtClean="0"/>
              <a:t> 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81688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191589"/>
            <a:ext cx="8596668" cy="67056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Potentiaali, ’mennen’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271452"/>
            <a:ext cx="6890415" cy="5586548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Ilmaisee epävarmuutta, arvelua tai todennäköisyyttä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Tuosta taimesta kasvanee mänty. (vrt. Tuosta taimesta kasvaa</a:t>
            </a:r>
            <a:r>
              <a:rPr lang="fi-FI" b="1" dirty="0" smtClean="0">
                <a:sym typeface="Wingdings" panose="05000000000000000000" pitchFamily="2" charset="2"/>
              </a:rPr>
              <a:t> luultavasti </a:t>
            </a:r>
            <a:r>
              <a:rPr lang="fi-FI" dirty="0" smtClean="0">
                <a:sym typeface="Wingdings" panose="05000000000000000000" pitchFamily="2" charset="2"/>
              </a:rPr>
              <a:t>mänty.)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r>
              <a:rPr lang="fi-FI" dirty="0" smtClean="0"/>
              <a:t>Tunnus –ne-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Ehtinen tehdä läksyt jo tunnilla.</a:t>
            </a:r>
            <a:endParaRPr lang="fi-FI" dirty="0" smtClean="0"/>
          </a:p>
          <a:p>
            <a:r>
              <a:rPr lang="fi-FI" dirty="0"/>
              <a:t>l:n, r:n ja s:n jäljessä ‑</a:t>
            </a:r>
            <a:r>
              <a:rPr lang="fi-FI" dirty="0" err="1"/>
              <a:t>le</a:t>
            </a:r>
            <a:r>
              <a:rPr lang="fi-FI" dirty="0"/>
              <a:t>-, ‑</a:t>
            </a:r>
            <a:r>
              <a:rPr lang="fi-FI" dirty="0" err="1"/>
              <a:t>re</a:t>
            </a:r>
            <a:r>
              <a:rPr lang="fi-FI" dirty="0"/>
              <a:t>- ja ‑</a:t>
            </a:r>
            <a:r>
              <a:rPr lang="fi-FI" dirty="0" smtClean="0"/>
              <a:t>se-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Tullen koulusta suoraan kotiin. Äiti lakaissee pihatien.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Taipuu vain preesensissä ja </a:t>
            </a:r>
            <a:r>
              <a:rPr lang="fi-FI" dirty="0" smtClean="0">
                <a:sym typeface="Wingdings" panose="05000000000000000000" pitchFamily="2" charset="2"/>
              </a:rPr>
              <a:t>perfektissä</a:t>
            </a:r>
          </a:p>
          <a:p>
            <a:r>
              <a:rPr lang="fi-FI" b="1" dirty="0" smtClean="0">
                <a:sym typeface="Wingdings" panose="05000000000000000000" pitchFamily="2" charset="2"/>
              </a:rPr>
              <a:t>Pohtiva Paula Potentiaali: ”Huomenna satanee”.</a:t>
            </a:r>
            <a:endParaRPr lang="fi-FI" b="1" dirty="0" smtClean="0">
              <a:sym typeface="Wingdings" panose="05000000000000000000" pitchFamily="2" charset="2"/>
            </a:endParaRPr>
          </a:p>
          <a:p>
            <a:endParaRPr lang="fi-FI" dirty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Olla-verbin potentiaalimuoto on epäsäännöllinen ”lienee”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ind. Hän </a:t>
            </a:r>
            <a:r>
              <a:rPr lang="fi-FI" b="1" dirty="0" smtClean="0">
                <a:sym typeface="Wingdings" panose="05000000000000000000" pitchFamily="2" charset="2"/>
              </a:rPr>
              <a:t>on</a:t>
            </a:r>
            <a:r>
              <a:rPr lang="fi-FI" dirty="0" smtClean="0">
                <a:sym typeface="Wingdings" panose="05000000000000000000" pitchFamily="2" charset="2"/>
              </a:rPr>
              <a:t> varmaan </a:t>
            </a:r>
            <a:r>
              <a:rPr lang="fi-FI" b="1" dirty="0" smtClean="0">
                <a:sym typeface="Wingdings" panose="05000000000000000000" pitchFamily="2" charset="2"/>
              </a:rPr>
              <a:t>hukannut</a:t>
            </a:r>
            <a:r>
              <a:rPr lang="fi-FI" dirty="0" smtClean="0">
                <a:sym typeface="Wingdings" panose="05000000000000000000" pitchFamily="2" charset="2"/>
              </a:rPr>
              <a:t> laukkunsa.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pot. Hän </a:t>
            </a:r>
            <a:r>
              <a:rPr lang="fi-FI" b="1" dirty="0" smtClean="0">
                <a:sym typeface="Wingdings" panose="05000000000000000000" pitchFamily="2" charset="2"/>
              </a:rPr>
              <a:t>lienee hukannut </a:t>
            </a:r>
            <a:r>
              <a:rPr lang="fi-FI" dirty="0" smtClean="0">
                <a:sym typeface="Wingdings" panose="05000000000000000000" pitchFamily="2" charset="2"/>
              </a:rPr>
              <a:t>laukkunsa.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endParaRPr lang="fi-FI" dirty="0">
              <a:sym typeface="Wingdings" panose="05000000000000000000" pitchFamily="2" charset="2"/>
            </a:endParaRPr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5122" name="Picture 2" descr=" Männyn sirkkataimi - sirkkataimi taimi männyntaimi puuntaimi siemen mänty metsämänty Pinus sylvestris puu havupuu pieni kasvu kasvuvoima elinvoima alku uudistuminen metsänuudistus metsätalous metsä metsäluonto kasvi luonto hiekka hiekassa Suom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364" y="121921"/>
            <a:ext cx="4462275" cy="287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37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6146" name="Picture 2" descr="Tällä saatanee hyvät naurut : Suom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912" y="0"/>
            <a:ext cx="7133499" cy="6931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843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15804</TotalTime>
  <Words>370</Words>
  <Application>Microsoft Office PowerPoint</Application>
  <PresentationFormat>Laajakuva</PresentationFormat>
  <Paragraphs>63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Tw Cen MT</vt:lpstr>
      <vt:lpstr>Tw Cen MT Condensed</vt:lpstr>
      <vt:lpstr>Wingdings</vt:lpstr>
      <vt:lpstr>Wingdings 3</vt:lpstr>
      <vt:lpstr>Integraali</vt:lpstr>
      <vt:lpstr>Verbien modukset eli tapaluokat</vt:lpstr>
      <vt:lpstr>Millainen vaikutelma käytetystä verbin moduksesta syntyy?</vt:lpstr>
      <vt:lpstr>Indikatiivi, ’menen’</vt:lpstr>
      <vt:lpstr>Imperatiivi, ’mene’</vt:lpstr>
      <vt:lpstr>Konditionaali, ’menisin’</vt:lpstr>
      <vt:lpstr>PowerPoint-esitys</vt:lpstr>
      <vt:lpstr>Taivuta verbit konditionaalimuotoisiksi</vt:lpstr>
      <vt:lpstr>Potentiaali, ’mennen’</vt:lpstr>
      <vt:lpstr>PowerPoint-esitys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Verbien modukset eli tapaluokat</dc:title>
  <dc:creator>Kaisu</dc:creator>
  <cp:lastModifiedBy>Lahtinen Elias</cp:lastModifiedBy>
  <cp:revision>32</cp:revision>
  <dcterms:created xsi:type="dcterms:W3CDTF">2020-08-14T08:33:44Z</dcterms:created>
  <dcterms:modified xsi:type="dcterms:W3CDTF">2020-11-25T05:44:39Z</dcterms:modified>
</cp:coreProperties>
</file>