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8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2" r:id="rId16"/>
    <p:sldId id="279" r:id="rId17"/>
    <p:sldId id="280" r:id="rId18"/>
    <p:sldId id="258" r:id="rId19"/>
    <p:sldId id="259" r:id="rId20"/>
    <p:sldId id="260" r:id="rId21"/>
    <p:sldId id="261" r:id="rId22"/>
    <p:sldId id="262" r:id="rId23"/>
    <p:sldId id="267" r:id="rId24"/>
    <p:sldId id="284" r:id="rId25"/>
    <p:sldId id="285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pronoms</a:t>
            </a:r>
            <a:r>
              <a:rPr lang="fi-FI" dirty="0" smtClean="0"/>
              <a:t> </a:t>
            </a:r>
            <a:r>
              <a:rPr lang="fi-FI" dirty="0" err="1" smtClean="0"/>
              <a:t>personnels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307638"/>
            <a:ext cx="285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6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68" y="476653"/>
            <a:ext cx="7812701" cy="5822950"/>
          </a:xfrm>
        </p:spPr>
      </p:pic>
    </p:spTree>
    <p:extLst>
      <p:ext uri="{BB962C8B-B14F-4D97-AF65-F5344CB8AC3E}">
        <p14:creationId xmlns:p14="http://schemas.microsoft.com/office/powerpoint/2010/main" val="17212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2" y="257175"/>
            <a:ext cx="8356933" cy="5784850"/>
          </a:xfrm>
        </p:spPr>
      </p:pic>
    </p:spTree>
    <p:extLst>
      <p:ext uri="{BB962C8B-B14F-4D97-AF65-F5344CB8AC3E}">
        <p14:creationId xmlns:p14="http://schemas.microsoft.com/office/powerpoint/2010/main" val="28217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5" y="334963"/>
            <a:ext cx="7504467" cy="5834018"/>
          </a:xfrm>
        </p:spPr>
      </p:pic>
    </p:spTree>
    <p:extLst>
      <p:ext uri="{BB962C8B-B14F-4D97-AF65-F5344CB8AC3E}">
        <p14:creationId xmlns:p14="http://schemas.microsoft.com/office/powerpoint/2010/main" val="9553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579000"/>
            <a:ext cx="8596312" cy="5090400"/>
          </a:xfrm>
        </p:spPr>
      </p:pic>
    </p:spTree>
    <p:extLst>
      <p:ext uri="{BB962C8B-B14F-4D97-AF65-F5344CB8AC3E}">
        <p14:creationId xmlns:p14="http://schemas.microsoft.com/office/powerpoint/2010/main" val="511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2" y="347663"/>
            <a:ext cx="8382994" cy="5694362"/>
          </a:xfrm>
        </p:spPr>
      </p:pic>
    </p:spTree>
    <p:extLst>
      <p:ext uri="{BB962C8B-B14F-4D97-AF65-F5344CB8AC3E}">
        <p14:creationId xmlns:p14="http://schemas.microsoft.com/office/powerpoint/2010/main" val="42312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9" y="309563"/>
            <a:ext cx="7510919" cy="5732462"/>
          </a:xfrm>
        </p:spPr>
      </p:pic>
    </p:spTree>
    <p:extLst>
      <p:ext uri="{BB962C8B-B14F-4D97-AF65-F5344CB8AC3E}">
        <p14:creationId xmlns:p14="http://schemas.microsoft.com/office/powerpoint/2010/main" val="697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0" y="309563"/>
            <a:ext cx="8456397" cy="5732462"/>
          </a:xfrm>
        </p:spPr>
      </p:pic>
    </p:spTree>
    <p:extLst>
      <p:ext uri="{BB962C8B-B14F-4D97-AF65-F5344CB8AC3E}">
        <p14:creationId xmlns:p14="http://schemas.microsoft.com/office/powerpoint/2010/main" val="12442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18" y="373063"/>
            <a:ext cx="7908001" cy="5668962"/>
          </a:xfrm>
        </p:spPr>
      </p:pic>
    </p:spTree>
    <p:extLst>
      <p:ext uri="{BB962C8B-B14F-4D97-AF65-F5344CB8AC3E}">
        <p14:creationId xmlns:p14="http://schemas.microsoft.com/office/powerpoint/2010/main" val="3481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80305"/>
            <a:ext cx="8596668" cy="586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b</a:t>
            </a:r>
            <a:r>
              <a:rPr lang="fi-FI" dirty="0" smtClean="0"/>
              <a:t>) Objektipronominien eli </a:t>
            </a: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COD</a:t>
            </a:r>
            <a:r>
              <a:rPr lang="fi-FI" dirty="0" smtClean="0"/>
              <a:t> ja </a:t>
            </a:r>
            <a:r>
              <a:rPr lang="fi-FI" dirty="0" smtClean="0">
                <a:solidFill>
                  <a:srgbClr val="92D050"/>
                </a:solidFill>
              </a:rPr>
              <a:t>COI </a:t>
            </a:r>
            <a:r>
              <a:rPr lang="fi-FI" dirty="0" smtClean="0"/>
              <a:t>pronominien paikka kun verbiin liittyy 1 pronomini:</a:t>
            </a:r>
          </a:p>
          <a:p>
            <a:pPr marL="0" indent="0">
              <a:buNone/>
            </a:pPr>
            <a:r>
              <a:rPr lang="fi-FI" dirty="0" smtClean="0"/>
              <a:t>- taipuvan verbiosan edessä, ne-kieltosanan jälkeen</a:t>
            </a:r>
          </a:p>
          <a:p>
            <a:r>
              <a:rPr lang="fi-FI" dirty="0" smtClean="0"/>
              <a:t> On </a:t>
            </a: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fi-FI" dirty="0" smtClean="0"/>
              <a:t> </a:t>
            </a:r>
            <a:r>
              <a:rPr lang="fi-FI" dirty="0" err="1" smtClean="0"/>
              <a:t>cherche</a:t>
            </a:r>
            <a:r>
              <a:rPr lang="fi-FI" dirty="0" smtClean="0"/>
              <a:t>. </a:t>
            </a:r>
            <a:r>
              <a:rPr lang="fi-FI" dirty="0" err="1" smtClean="0"/>
              <a:t>Je</a:t>
            </a:r>
            <a:r>
              <a:rPr lang="fi-FI" dirty="0" smtClean="0"/>
              <a:t> ne </a:t>
            </a:r>
            <a:r>
              <a:rPr lang="fi-FI" dirty="0" err="1" smtClean="0">
                <a:solidFill>
                  <a:srgbClr val="92D050"/>
                </a:solidFill>
              </a:rPr>
              <a:t>lui</a:t>
            </a:r>
            <a:r>
              <a:rPr lang="fi-FI" dirty="0" smtClean="0">
                <a:solidFill>
                  <a:srgbClr val="92D050"/>
                </a:solidFill>
              </a:rPr>
              <a:t> </a:t>
            </a:r>
            <a:r>
              <a:rPr lang="fi-FI" dirty="0" smtClean="0"/>
              <a:t>ai </a:t>
            </a:r>
            <a:r>
              <a:rPr lang="fi-FI" dirty="0" err="1" smtClean="0"/>
              <a:t>pas</a:t>
            </a:r>
            <a:r>
              <a:rPr lang="fi-FI" dirty="0" smtClean="0"/>
              <a:t> </a:t>
            </a:r>
            <a:r>
              <a:rPr lang="fi-FI" dirty="0" err="1" smtClean="0"/>
              <a:t>écrit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- adverbien VOICI ja VOILÀ eteen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voilà</a:t>
            </a:r>
            <a:r>
              <a:rPr lang="fi-FI" dirty="0" smtClean="0"/>
              <a:t>.</a:t>
            </a:r>
          </a:p>
          <a:p>
            <a:r>
              <a:rPr lang="fi-FI" dirty="0"/>
              <a:t> </a:t>
            </a:r>
            <a:r>
              <a:rPr lang="fi-FI" dirty="0" err="1" smtClean="0"/>
              <a:t>Où</a:t>
            </a:r>
            <a:r>
              <a:rPr lang="fi-FI" dirty="0" smtClean="0"/>
              <a:t> </a:t>
            </a:r>
            <a:r>
              <a:rPr lang="fi-FI" dirty="0" err="1" smtClean="0"/>
              <a:t>est</a:t>
            </a:r>
            <a:r>
              <a:rPr lang="fi-FI" dirty="0" smtClean="0"/>
              <a:t> </a:t>
            </a:r>
            <a:r>
              <a:rPr lang="fi-FI" dirty="0" err="1" smtClean="0"/>
              <a:t>mon</a:t>
            </a:r>
            <a:r>
              <a:rPr lang="fi-FI" dirty="0" smtClean="0"/>
              <a:t> </a:t>
            </a:r>
            <a:r>
              <a:rPr lang="fi-FI" dirty="0" err="1" smtClean="0"/>
              <a:t>manteau</a:t>
            </a:r>
            <a:r>
              <a:rPr lang="fi-FI" dirty="0" smtClean="0"/>
              <a:t> ?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voilà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- käskyn jälkeen, mutta ennen kieltoa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Écris</a:t>
            </a:r>
            <a:r>
              <a:rPr lang="fi-FI" b="1" dirty="0" err="1" smtClean="0"/>
              <a:t>-</a:t>
            </a:r>
            <a:r>
              <a:rPr lang="fi-FI" b="1" dirty="0" err="1" smtClean="0">
                <a:solidFill>
                  <a:srgbClr val="92D050"/>
                </a:solidFill>
              </a:rPr>
              <a:t>lui</a:t>
            </a:r>
            <a:r>
              <a:rPr lang="fi-FI" dirty="0" smtClean="0"/>
              <a:t>.  - Ne </a:t>
            </a:r>
            <a:r>
              <a:rPr lang="fi-FI" b="1" dirty="0" err="1" smtClean="0">
                <a:solidFill>
                  <a:srgbClr val="92D050"/>
                </a:solidFill>
              </a:rPr>
              <a:t>lui</a:t>
            </a:r>
            <a:r>
              <a:rPr lang="fi-FI" dirty="0" smtClean="0"/>
              <a:t> </a:t>
            </a:r>
            <a:r>
              <a:rPr lang="fi-FI" dirty="0" err="1" smtClean="0"/>
              <a:t>écris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.</a:t>
            </a:r>
          </a:p>
          <a:p>
            <a:r>
              <a:rPr lang="fi-FI" dirty="0"/>
              <a:t> </a:t>
            </a:r>
            <a:r>
              <a:rPr lang="fi-FI" dirty="0" err="1" smtClean="0"/>
              <a:t>Écoute</a:t>
            </a:r>
            <a:r>
              <a:rPr lang="fi-FI" dirty="0" smtClean="0"/>
              <a:t> –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moi</a:t>
            </a:r>
            <a:r>
              <a:rPr lang="fi-FI" dirty="0" smtClean="0"/>
              <a:t>. – Ne </a:t>
            </a:r>
            <a:r>
              <a:rPr lang="fi-FI" b="1" dirty="0" smtClean="0">
                <a:solidFill>
                  <a:srgbClr val="92D050"/>
                </a:solidFill>
              </a:rPr>
              <a:t>me</a:t>
            </a:r>
            <a:r>
              <a:rPr lang="fi-FI" dirty="0" smtClean="0"/>
              <a:t> </a:t>
            </a:r>
            <a:r>
              <a:rPr lang="fi-FI" dirty="0" err="1" smtClean="0"/>
              <a:t>mentez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.</a:t>
            </a:r>
          </a:p>
          <a:p>
            <a:endParaRPr lang="fi-FI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87" y="3329775"/>
            <a:ext cx="2590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412125"/>
            <a:ext cx="8596668" cy="5629238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- kun pronomini on infinitiivin määre, se tulee tämän eteen.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Voulez-vous</a:t>
            </a:r>
            <a:r>
              <a:rPr lang="fi-FI" dirty="0" smtClean="0"/>
              <a:t> </a:t>
            </a:r>
            <a:r>
              <a:rPr lang="fi-FI" b="1" dirty="0" err="1" smtClean="0">
                <a:solidFill>
                  <a:schemeClr val="accent1">
                    <a:lumMod val="75000"/>
                  </a:schemeClr>
                </a:solidFill>
              </a:rPr>
              <a:t>les</a:t>
            </a:r>
            <a:r>
              <a:rPr lang="fi-FI" dirty="0" smtClean="0"/>
              <a:t> </a:t>
            </a:r>
            <a:r>
              <a:rPr lang="fi-FI" dirty="0" err="1" smtClean="0"/>
              <a:t>emporter</a:t>
            </a:r>
            <a:r>
              <a:rPr lang="fi-FI" dirty="0" smtClean="0"/>
              <a:t> ?</a:t>
            </a:r>
          </a:p>
          <a:p>
            <a:pPr marL="0" indent="0">
              <a:buNone/>
            </a:pPr>
            <a:r>
              <a:rPr lang="fi-FI" dirty="0" smtClean="0"/>
              <a:t>- verbien </a:t>
            </a:r>
            <a:r>
              <a:rPr lang="fi-FI" dirty="0" err="1" smtClean="0"/>
              <a:t>faire</a:t>
            </a:r>
            <a:r>
              <a:rPr lang="fi-FI" dirty="0" smtClean="0"/>
              <a:t>, </a:t>
            </a:r>
            <a:r>
              <a:rPr lang="fi-FI" dirty="0" err="1" smtClean="0"/>
              <a:t>laisser</a:t>
            </a:r>
            <a:r>
              <a:rPr lang="fi-FI" dirty="0" smtClean="0"/>
              <a:t>, </a:t>
            </a:r>
            <a:r>
              <a:rPr lang="fi-FI" dirty="0" err="1" smtClean="0"/>
              <a:t>voir</a:t>
            </a:r>
            <a:r>
              <a:rPr lang="fi-FI" dirty="0" smtClean="0"/>
              <a:t>, </a:t>
            </a:r>
            <a:r>
              <a:rPr lang="fi-FI" dirty="0" err="1" smtClean="0"/>
              <a:t>entendre</a:t>
            </a:r>
            <a:r>
              <a:rPr lang="fi-FI" dirty="0" smtClean="0"/>
              <a:t>, </a:t>
            </a:r>
            <a:r>
              <a:rPr lang="fi-FI" dirty="0" err="1" smtClean="0"/>
              <a:t>écouter</a:t>
            </a:r>
            <a:r>
              <a:rPr lang="fi-FI" dirty="0" smtClean="0"/>
              <a:t>, </a:t>
            </a:r>
            <a:r>
              <a:rPr lang="fi-FI" dirty="0" err="1" smtClean="0"/>
              <a:t>regarder</a:t>
            </a:r>
            <a:r>
              <a:rPr lang="fi-FI" dirty="0" smtClean="0"/>
              <a:t>, </a:t>
            </a:r>
            <a:r>
              <a:rPr lang="fi-FI" dirty="0" err="1" smtClean="0"/>
              <a:t>sentir</a:t>
            </a:r>
            <a:r>
              <a:rPr lang="fi-FI" dirty="0" smtClean="0"/>
              <a:t> kanssa pronomini tulee näiden eteen, vaikka ne liittyisivätkin infinitiiviin.</a:t>
            </a:r>
          </a:p>
          <a:p>
            <a:r>
              <a:rPr lang="fi-FI" dirty="0" smtClean="0"/>
              <a:t> On </a:t>
            </a:r>
            <a:r>
              <a:rPr lang="fi-FI" b="1" dirty="0" err="1" smtClean="0">
                <a:solidFill>
                  <a:schemeClr val="accent1">
                    <a:lumMod val="75000"/>
                  </a:schemeClr>
                </a:solidFill>
              </a:rPr>
              <a:t>nous</a:t>
            </a:r>
            <a:r>
              <a:rPr lang="fi-FI" dirty="0" smtClean="0"/>
              <a:t> a </a:t>
            </a:r>
            <a:r>
              <a:rPr lang="fi-FI" dirty="0" err="1" smtClean="0"/>
              <a:t>fait</a:t>
            </a:r>
            <a:r>
              <a:rPr lang="fi-FI" dirty="0" smtClean="0"/>
              <a:t> </a:t>
            </a:r>
            <a:r>
              <a:rPr lang="fi-FI" dirty="0" err="1" smtClean="0"/>
              <a:t>travailler</a:t>
            </a:r>
            <a:r>
              <a:rPr lang="fi-FI" dirty="0" smtClean="0"/>
              <a:t>. 		</a:t>
            </a:r>
            <a:endParaRPr lang="fi-FI" dirty="0"/>
          </a:p>
          <a:p>
            <a:r>
              <a:rPr lang="fi-FI" dirty="0" smtClean="0"/>
              <a:t> Il ne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me</a:t>
            </a:r>
            <a:r>
              <a:rPr lang="fi-FI" dirty="0" smtClean="0"/>
              <a:t> </a:t>
            </a:r>
            <a:r>
              <a:rPr lang="fi-FI" dirty="0" err="1" smtClean="0"/>
              <a:t>laisse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 </a:t>
            </a:r>
            <a:r>
              <a:rPr lang="fi-FI" dirty="0" err="1" smtClean="0"/>
              <a:t>entrer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- verbi </a:t>
            </a:r>
            <a:r>
              <a:rPr lang="fi-FI" dirty="0" err="1" smtClean="0"/>
              <a:t>envoyer</a:t>
            </a:r>
            <a:r>
              <a:rPr lang="fi-FI" dirty="0" smtClean="0"/>
              <a:t> saa pronominin joko eteensä tai infinitiivin eteen</a:t>
            </a:r>
          </a:p>
          <a:p>
            <a:pPr marL="0" indent="0">
              <a:buNone/>
            </a:pPr>
            <a:r>
              <a:rPr lang="fi-FI" dirty="0" smtClean="0"/>
              <a:t>-  </a:t>
            </a:r>
            <a:r>
              <a:rPr lang="fi-FI" dirty="0"/>
              <a:t>me, te, </a:t>
            </a:r>
            <a:r>
              <a:rPr lang="fi-FI" dirty="0" err="1"/>
              <a:t>le</a:t>
            </a:r>
            <a:r>
              <a:rPr lang="fi-FI" dirty="0"/>
              <a:t>, la lyhenevät muotoon </a:t>
            </a:r>
            <a:r>
              <a:rPr lang="fi-FI" dirty="0" smtClean="0"/>
              <a:t> </a:t>
            </a:r>
            <a:r>
              <a:rPr lang="fi-FI" dirty="0"/>
              <a:t>m’, t’, l’, l’ vokaalilla tai vokaalisella h: </a:t>
            </a:r>
            <a:r>
              <a:rPr lang="fi-FI" dirty="0" err="1"/>
              <a:t>lla</a:t>
            </a:r>
            <a:r>
              <a:rPr lang="fi-FI" dirty="0"/>
              <a:t> alkavan verbin edessä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0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3" y="282575"/>
            <a:ext cx="8165552" cy="5759450"/>
          </a:xfrm>
        </p:spPr>
      </p:pic>
    </p:spTree>
    <p:extLst>
      <p:ext uri="{BB962C8B-B14F-4D97-AF65-F5344CB8AC3E}">
        <p14:creationId xmlns:p14="http://schemas.microsoft.com/office/powerpoint/2010/main" val="2802781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068947"/>
            <a:ext cx="8596668" cy="4972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c</a:t>
            </a:r>
            <a:r>
              <a:rPr lang="fi-FI" dirty="0" smtClean="0"/>
              <a:t>.) COD:N ja </a:t>
            </a:r>
            <a:r>
              <a:rPr lang="fi-FI" dirty="0" err="1" smtClean="0"/>
              <a:t>COI:n</a:t>
            </a:r>
            <a:r>
              <a:rPr lang="fi-FI" dirty="0" smtClean="0"/>
              <a:t> paikka kun verbiin liittyy </a:t>
            </a:r>
            <a:r>
              <a:rPr lang="fi-FI" u="sng" dirty="0" smtClean="0"/>
              <a:t>kaksi pronominia:</a:t>
            </a:r>
          </a:p>
          <a:p>
            <a:pPr marL="0" indent="0">
              <a:buNone/>
            </a:pPr>
            <a:r>
              <a:rPr lang="fi-FI" dirty="0" smtClean="0"/>
              <a:t>         suorana objektina (</a:t>
            </a:r>
            <a:r>
              <a:rPr lang="fi-FI" dirty="0" err="1" smtClean="0"/>
              <a:t>cod</a:t>
            </a:r>
            <a:r>
              <a:rPr lang="fi-FI" dirty="0" smtClean="0"/>
              <a:t>)  LE; LA; LES</a:t>
            </a:r>
          </a:p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dirty="0" smtClean="0"/>
              <a:t>               </a:t>
            </a:r>
            <a:r>
              <a:rPr lang="fi-FI" b="1" dirty="0" smtClean="0">
                <a:solidFill>
                  <a:srgbClr val="92D050"/>
                </a:solidFill>
              </a:rPr>
              <a:t>COI	</a:t>
            </a:r>
            <a:r>
              <a:rPr lang="fi-FI" b="1" dirty="0" smtClean="0"/>
              <a:t>			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COD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 smtClean="0"/>
              <a:t>                  </a:t>
            </a:r>
            <a:r>
              <a:rPr lang="fi-FI" dirty="0" smtClean="0">
                <a:solidFill>
                  <a:srgbClr val="92D050"/>
                </a:solidFill>
              </a:rPr>
              <a:t>COI</a:t>
            </a:r>
          </a:p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dirty="0" smtClean="0"/>
              <a:t>                me                      </a:t>
            </a:r>
            <a:r>
              <a:rPr lang="fi-FI" dirty="0" err="1" smtClean="0"/>
              <a:t>le</a:t>
            </a:r>
            <a:r>
              <a:rPr lang="fi-FI" dirty="0" smtClean="0"/>
              <a:t>			</a:t>
            </a:r>
            <a:r>
              <a:rPr lang="fi-FI" dirty="0"/>
              <a:t> </a:t>
            </a:r>
            <a:r>
              <a:rPr lang="fi-FI" dirty="0" smtClean="0"/>
              <a:t>      </a:t>
            </a:r>
            <a:r>
              <a:rPr lang="fi-FI" dirty="0" err="1" smtClean="0"/>
              <a:t>lui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dirty="0" smtClean="0"/>
              <a:t>                te                       la                       </a:t>
            </a:r>
            <a:r>
              <a:rPr lang="fi-FI" dirty="0" err="1" smtClean="0"/>
              <a:t>leur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dirty="0" smtClean="0"/>
              <a:t>                </a:t>
            </a:r>
            <a:r>
              <a:rPr lang="fi-FI" dirty="0" err="1" smtClean="0"/>
              <a:t>nous</a:t>
            </a:r>
            <a:r>
              <a:rPr lang="fi-FI" dirty="0" smtClean="0"/>
              <a:t>                   </a:t>
            </a:r>
            <a:r>
              <a:rPr lang="fi-FI" dirty="0" err="1" smtClean="0"/>
              <a:t>les</a:t>
            </a:r>
            <a:r>
              <a:rPr lang="fi-FI" dirty="0" smtClean="0"/>
              <a:t>                       </a:t>
            </a:r>
          </a:p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dirty="0" smtClean="0"/>
              <a:t>                </a:t>
            </a:r>
            <a:r>
              <a:rPr lang="fi-FI" dirty="0" err="1" smtClean="0"/>
              <a:t>Vous</a:t>
            </a:r>
            <a:r>
              <a:rPr lang="fi-FI" dirty="0" smtClean="0"/>
              <a:t>                                             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 smtClean="0"/>
              <a:t>Pouvez-vous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92D050"/>
                </a:solidFill>
              </a:rPr>
              <a:t>nous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chemeClr val="accent1">
                    <a:lumMod val="75000"/>
                  </a:schemeClr>
                </a:solidFill>
              </a:rPr>
              <a:t>l’</a:t>
            </a:r>
            <a:r>
              <a:rPr lang="fi-FI" dirty="0" err="1" smtClean="0"/>
              <a:t>expliquer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r>
              <a:rPr lang="fi-FI" b="1" u="sng" dirty="0" smtClean="0"/>
              <a:t>      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74" y="4196769"/>
            <a:ext cx="2257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875763"/>
            <a:ext cx="8596668" cy="5165599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Pronominit imperatiivissa:</a:t>
            </a:r>
          </a:p>
          <a:p>
            <a:r>
              <a:rPr lang="fi-FI" b="1" u="sng" dirty="0" smtClean="0"/>
              <a:t>Käskyt</a:t>
            </a:r>
            <a:r>
              <a:rPr lang="fi-FI" dirty="0" smtClean="0"/>
              <a:t>: </a:t>
            </a:r>
            <a:r>
              <a:rPr lang="fi-FI" dirty="0" err="1" smtClean="0"/>
              <a:t>Donnez</a:t>
            </a:r>
            <a:r>
              <a:rPr lang="fi-FI" dirty="0" smtClean="0"/>
              <a:t>-</a:t>
            </a:r>
            <a:r>
              <a:rPr lang="fi-FI" dirty="0" err="1" smtClean="0"/>
              <a:t>le</a:t>
            </a:r>
            <a:r>
              <a:rPr lang="fi-FI" dirty="0" smtClean="0"/>
              <a:t>-moi                    </a:t>
            </a:r>
            <a:r>
              <a:rPr lang="fi-FI" dirty="0" err="1" smtClean="0"/>
              <a:t>Donnez</a:t>
            </a:r>
            <a:r>
              <a:rPr lang="fi-FI" dirty="0" smtClean="0"/>
              <a:t>-la-</a:t>
            </a:r>
            <a:r>
              <a:rPr lang="fi-FI" dirty="0" err="1" smtClean="0"/>
              <a:t>leur</a:t>
            </a:r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           </a:t>
            </a:r>
            <a:r>
              <a:rPr lang="fi-FI" dirty="0" err="1" smtClean="0"/>
              <a:t>Donnez</a:t>
            </a:r>
            <a:r>
              <a:rPr lang="fi-FI" dirty="0" smtClean="0"/>
              <a:t>-la-</a:t>
            </a:r>
            <a:r>
              <a:rPr lang="fi-FI" dirty="0" err="1" smtClean="0"/>
              <a:t>nous</a:t>
            </a:r>
            <a:r>
              <a:rPr lang="fi-FI" dirty="0" smtClean="0"/>
              <a:t>                   </a:t>
            </a:r>
            <a:r>
              <a:rPr lang="fi-FI" dirty="0" err="1" smtClean="0"/>
              <a:t>Donnez-le-lui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Huomaa! MOI muuttuu muotoon M’ kun sitä seuraa EN-pronomini.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</a:t>
            </a:r>
            <a:r>
              <a:rPr lang="fi-FI" dirty="0" err="1" smtClean="0"/>
              <a:t>Donne-m’en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b="1" u="sng" dirty="0" smtClean="0"/>
              <a:t>Kiellot</a:t>
            </a:r>
            <a:r>
              <a:rPr lang="fi-FI" dirty="0" smtClean="0"/>
              <a:t>: Ne me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donnez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.</a:t>
            </a:r>
          </a:p>
          <a:p>
            <a:r>
              <a:rPr lang="fi-FI" dirty="0"/>
              <a:t> </a:t>
            </a:r>
            <a:r>
              <a:rPr lang="fi-FI" dirty="0" smtClean="0"/>
              <a:t>                </a:t>
            </a:r>
            <a:r>
              <a:rPr lang="fi-FI" dirty="0" err="1" smtClean="0"/>
              <a:t>nous</a:t>
            </a:r>
            <a:r>
              <a:rPr lang="fi-FI" dirty="0" smtClean="0"/>
              <a:t> la</a:t>
            </a:r>
          </a:p>
          <a:p>
            <a:r>
              <a:rPr lang="fi-FI" dirty="0"/>
              <a:t> </a:t>
            </a:r>
            <a:r>
              <a:rPr lang="fi-FI" dirty="0" smtClean="0"/>
              <a:t>                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lui</a:t>
            </a:r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                 la </a:t>
            </a:r>
            <a:r>
              <a:rPr lang="fi-FI" dirty="0" err="1" smtClean="0"/>
              <a:t>leur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24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824249"/>
            <a:ext cx="8596668" cy="5217114"/>
          </a:xfrm>
        </p:spPr>
        <p:txBody>
          <a:bodyPr/>
          <a:lstStyle/>
          <a:p>
            <a:r>
              <a:rPr lang="fi-FI" dirty="0"/>
              <a:t>d</a:t>
            </a:r>
            <a:r>
              <a:rPr lang="fi-FI" dirty="0" smtClean="0"/>
              <a:t>. ) </a:t>
            </a:r>
            <a:r>
              <a:rPr lang="fi-FI" u="sng" dirty="0" smtClean="0"/>
              <a:t>Suorana objektina (COD) muu kuin </a:t>
            </a:r>
            <a:r>
              <a:rPr lang="fi-FI" u="sng" dirty="0" err="1" smtClean="0"/>
              <a:t>le,la</a:t>
            </a:r>
            <a:r>
              <a:rPr lang="fi-FI" u="sng" dirty="0" smtClean="0"/>
              <a:t> </a:t>
            </a:r>
            <a:r>
              <a:rPr lang="fi-FI" u="sng" dirty="0" err="1" smtClean="0"/>
              <a:t>les</a:t>
            </a:r>
            <a:endParaRPr lang="fi-FI" u="sng" dirty="0" smtClean="0"/>
          </a:p>
          <a:p>
            <a:r>
              <a:rPr lang="fi-FI" dirty="0" smtClean="0"/>
              <a:t>- kun suorana objektina on 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ME,TE,NOUS,VOUS</a:t>
            </a:r>
            <a:r>
              <a:rPr lang="fi-FI" dirty="0" smtClean="0"/>
              <a:t> tai 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SE</a:t>
            </a:r>
            <a:r>
              <a:rPr lang="fi-FI" dirty="0" smtClean="0"/>
              <a:t>, se sijoittuu verbin eteen, mutta epäsuoraobjekti ilmaistaankin verbin jäljessä prepositiolla à + pronominin painollinen muoto</a:t>
            </a:r>
          </a:p>
          <a:p>
            <a:r>
              <a:rPr lang="fi-FI" dirty="0" smtClean="0"/>
              <a:t>Ex.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fi-FI" dirty="0" smtClean="0"/>
              <a:t> </a:t>
            </a:r>
            <a:r>
              <a:rPr lang="fi-FI" dirty="0" err="1" smtClean="0"/>
              <a:t>présente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92D050"/>
                </a:solidFill>
              </a:rPr>
              <a:t>à </a:t>
            </a:r>
            <a:r>
              <a:rPr lang="fi-FI" dirty="0" err="1" smtClean="0">
                <a:solidFill>
                  <a:srgbClr val="92D050"/>
                </a:solidFill>
              </a:rPr>
              <a:t>lui</a:t>
            </a:r>
            <a:r>
              <a:rPr lang="fi-FI" dirty="0" smtClean="0"/>
              <a:t>. = Esittelen sinut hänelle.</a:t>
            </a:r>
          </a:p>
          <a:p>
            <a:r>
              <a:rPr lang="fi-FI" dirty="0"/>
              <a:t> </a:t>
            </a:r>
            <a:r>
              <a:rPr lang="fi-FI" dirty="0" smtClean="0"/>
              <a:t>     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fi-FI" dirty="0" err="1" smtClean="0"/>
              <a:t>’adresse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92D050"/>
                </a:solidFill>
              </a:rPr>
              <a:t>à </a:t>
            </a:r>
            <a:r>
              <a:rPr lang="fi-FI" dirty="0" err="1" smtClean="0">
                <a:solidFill>
                  <a:srgbClr val="92D050"/>
                </a:solidFill>
              </a:rPr>
              <a:t>eux</a:t>
            </a:r>
            <a:r>
              <a:rPr lang="fi-FI" dirty="0" smtClean="0">
                <a:solidFill>
                  <a:srgbClr val="92D050"/>
                </a:solidFill>
              </a:rPr>
              <a:t>. </a:t>
            </a:r>
            <a:r>
              <a:rPr lang="fi-FI" dirty="0" smtClean="0"/>
              <a:t>= Käännyn heidän puoleensa.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1640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pronoms</a:t>
            </a:r>
            <a:r>
              <a:rPr lang="fi-FI" dirty="0" smtClean="0"/>
              <a:t> </a:t>
            </a:r>
            <a:r>
              <a:rPr lang="fi-FI" dirty="0" err="1" smtClean="0"/>
              <a:t>réfléchis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Se </a:t>
            </a:r>
            <a:r>
              <a:rPr lang="fi-FI" dirty="0" err="1" smtClean="0"/>
              <a:t>réveiller</a:t>
            </a:r>
            <a:r>
              <a:rPr lang="fi-FI" dirty="0" smtClean="0"/>
              <a:t>:</a:t>
            </a:r>
          </a:p>
          <a:p>
            <a:r>
              <a:rPr lang="fi-FI" dirty="0" smtClean="0"/>
              <a:t>Prees. </a:t>
            </a:r>
            <a:r>
              <a:rPr lang="fi-FI" dirty="0" err="1" smtClean="0"/>
              <a:t>Je</a:t>
            </a:r>
            <a:r>
              <a:rPr lang="fi-FI" dirty="0" smtClean="0"/>
              <a:t> me  </a:t>
            </a:r>
            <a:r>
              <a:rPr lang="fi-FI" dirty="0" err="1" smtClean="0"/>
              <a:t>réveille</a:t>
            </a:r>
            <a:r>
              <a:rPr lang="fi-FI" dirty="0" smtClean="0"/>
              <a:t>               </a:t>
            </a:r>
            <a:r>
              <a:rPr lang="fi-FI" dirty="0" err="1" smtClean="0"/>
              <a:t>Je</a:t>
            </a:r>
            <a:r>
              <a:rPr lang="fi-FI" dirty="0" smtClean="0"/>
              <a:t> ne me </a:t>
            </a:r>
            <a:r>
              <a:rPr lang="fi-FI" dirty="0" err="1" smtClean="0"/>
              <a:t>réveille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.</a:t>
            </a:r>
          </a:p>
          <a:p>
            <a:r>
              <a:rPr lang="fi-FI" dirty="0" smtClean="0"/>
              <a:t>P.C.    </a:t>
            </a:r>
            <a:r>
              <a:rPr lang="fi-FI" dirty="0" err="1" smtClean="0"/>
              <a:t>Je</a:t>
            </a:r>
            <a:r>
              <a:rPr lang="fi-FI" dirty="0" smtClean="0"/>
              <a:t> me suis </a:t>
            </a:r>
            <a:r>
              <a:rPr lang="fi-FI" dirty="0" err="1" smtClean="0"/>
              <a:t>réveillé</a:t>
            </a:r>
            <a:r>
              <a:rPr lang="fi-FI" dirty="0" smtClean="0"/>
              <a:t>(e)      </a:t>
            </a:r>
            <a:r>
              <a:rPr lang="fi-FI" dirty="0" err="1" smtClean="0"/>
              <a:t>Je</a:t>
            </a:r>
            <a:r>
              <a:rPr lang="fi-FI" dirty="0" smtClean="0"/>
              <a:t> ne me suis </a:t>
            </a:r>
            <a:r>
              <a:rPr lang="fi-FI" dirty="0" err="1" smtClean="0"/>
              <a:t>pas</a:t>
            </a:r>
            <a:r>
              <a:rPr lang="fi-FI" dirty="0" smtClean="0"/>
              <a:t> </a:t>
            </a:r>
            <a:r>
              <a:rPr lang="fi-FI" dirty="0" err="1" smtClean="0"/>
              <a:t>réveilé</a:t>
            </a:r>
            <a:r>
              <a:rPr lang="fi-FI" dirty="0" smtClean="0"/>
              <a:t>(e)</a:t>
            </a:r>
          </a:p>
          <a:p>
            <a:r>
              <a:rPr lang="fi-FI" dirty="0" smtClean="0"/>
              <a:t>Imperatiivi    </a:t>
            </a:r>
            <a:r>
              <a:rPr lang="fi-FI" dirty="0" err="1" smtClean="0"/>
              <a:t>Réveille</a:t>
            </a:r>
            <a:r>
              <a:rPr lang="fi-FI" dirty="0" smtClean="0"/>
              <a:t>-toi.          Ne te </a:t>
            </a:r>
            <a:r>
              <a:rPr lang="fi-FI" dirty="0" err="1" smtClean="0"/>
              <a:t>réveille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- painollinen refleksiivipronomini SOI preposition ja </a:t>
            </a:r>
            <a:r>
              <a:rPr lang="fi-FI" dirty="0" err="1" smtClean="0"/>
              <a:t>même</a:t>
            </a:r>
            <a:r>
              <a:rPr lang="fi-FI" dirty="0" smtClean="0"/>
              <a:t>-sanan kanssa kun subjektina on epämääräinen tai neutrinen pronomini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Chacun</a:t>
            </a:r>
            <a:r>
              <a:rPr lang="fi-FI" dirty="0" smtClean="0"/>
              <a:t> </a:t>
            </a:r>
            <a:r>
              <a:rPr lang="fi-FI" dirty="0" err="1" smtClean="0"/>
              <a:t>pense</a:t>
            </a:r>
            <a:r>
              <a:rPr lang="fi-FI" dirty="0" smtClean="0"/>
              <a:t> à soi. On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fait</a:t>
            </a:r>
            <a:r>
              <a:rPr lang="fi-FI" dirty="0" smtClean="0"/>
              <a:t> soi-</a:t>
            </a:r>
            <a:r>
              <a:rPr lang="fi-FI" dirty="0" err="1" smtClean="0"/>
              <a:t>même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65" y="4116343"/>
            <a:ext cx="246040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231821"/>
            <a:ext cx="8596668" cy="5809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err="1" smtClean="0"/>
              <a:t>Traduisez</a:t>
            </a:r>
            <a:r>
              <a:rPr lang="fi-FI" dirty="0" smtClean="0"/>
              <a:t>.</a:t>
            </a:r>
          </a:p>
          <a:p>
            <a:pPr>
              <a:buAutoNum type="arabicPeriod"/>
            </a:pPr>
            <a:r>
              <a:rPr lang="fi-FI" dirty="0" smtClean="0"/>
              <a:t>Etsitkö koiraasi? Etkö löydä sitä?</a:t>
            </a:r>
          </a:p>
          <a:p>
            <a:pPr>
              <a:buAutoNum type="arabicPeriod"/>
            </a:pPr>
            <a:r>
              <a:rPr lang="fi-FI" dirty="0" smtClean="0"/>
              <a:t>En, odotan vaimoani. Olen odottanut häntä jo tunnin (</a:t>
            </a:r>
            <a:r>
              <a:rPr lang="fi-FI" dirty="0" err="1" smtClean="0"/>
              <a:t>depuis</a:t>
            </a:r>
            <a:r>
              <a:rPr lang="fi-FI" dirty="0" smtClean="0"/>
              <a:t> + preesens!)</a:t>
            </a:r>
          </a:p>
          <a:p>
            <a:pPr>
              <a:buAutoNum type="arabicPeriod"/>
            </a:pPr>
            <a:r>
              <a:rPr lang="fi-FI" dirty="0" smtClean="0"/>
              <a:t>Hän ostaa lahjan veljelleen. Valitsimme sen eilen.</a:t>
            </a:r>
          </a:p>
          <a:p>
            <a:pPr>
              <a:buAutoNum type="arabicPeriod"/>
            </a:pPr>
            <a:r>
              <a:rPr lang="fi-FI" dirty="0" smtClean="0"/>
              <a:t>Vaimoni näki kauniita tauluja ikkunassa ( </a:t>
            </a:r>
            <a:r>
              <a:rPr lang="fi-FI" dirty="0" err="1" smtClean="0"/>
              <a:t>dans</a:t>
            </a:r>
            <a:r>
              <a:rPr lang="fi-FI" dirty="0" smtClean="0"/>
              <a:t> la </a:t>
            </a:r>
            <a:r>
              <a:rPr lang="fi-FI" dirty="0" err="1" smtClean="0"/>
              <a:t>vitrine</a:t>
            </a:r>
            <a:r>
              <a:rPr lang="fi-FI" dirty="0" smtClean="0"/>
              <a:t>). Hän päätti ostaa ne.</a:t>
            </a:r>
          </a:p>
          <a:p>
            <a:pPr>
              <a:buAutoNum type="arabicPeriod"/>
            </a:pPr>
            <a:r>
              <a:rPr lang="fi-FI" dirty="0" smtClean="0"/>
              <a:t>Luulenpa, että joudut (</a:t>
            </a:r>
            <a:r>
              <a:rPr lang="fi-FI" dirty="0" err="1" smtClean="0"/>
              <a:t>devras</a:t>
            </a:r>
            <a:r>
              <a:rPr lang="fi-FI" dirty="0" smtClean="0"/>
              <a:t>) odottelemaan häntä vielä kauan.</a:t>
            </a:r>
          </a:p>
          <a:p>
            <a:pPr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 err="1" smtClean="0"/>
              <a:t>Traduisez</a:t>
            </a:r>
            <a:r>
              <a:rPr lang="fi-FI" dirty="0" smtClean="0"/>
              <a:t>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phrases</a:t>
            </a:r>
            <a:r>
              <a:rPr lang="fi-FI" dirty="0" smtClean="0"/>
              <a:t> en </a:t>
            </a:r>
            <a:r>
              <a:rPr lang="fi-FI" dirty="0" err="1" smtClean="0"/>
              <a:t>utilisant</a:t>
            </a:r>
            <a:r>
              <a:rPr lang="fi-FI" dirty="0" smtClean="0"/>
              <a:t>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pronom</a:t>
            </a:r>
            <a:r>
              <a:rPr lang="fi-FI" dirty="0" smtClean="0"/>
              <a:t> Y.</a:t>
            </a:r>
          </a:p>
          <a:p>
            <a:pPr marL="0" indent="0">
              <a:buNone/>
            </a:pPr>
            <a:r>
              <a:rPr lang="fi-FI" dirty="0" smtClean="0"/>
              <a:t>1. </a:t>
            </a:r>
            <a:r>
              <a:rPr lang="fi-FI" dirty="0" err="1" smtClean="0"/>
              <a:t>Tu</a:t>
            </a:r>
            <a:r>
              <a:rPr lang="fi-FI" dirty="0" smtClean="0"/>
              <a:t> </a:t>
            </a:r>
            <a:r>
              <a:rPr lang="fi-FI" dirty="0" err="1" smtClean="0"/>
              <a:t>dois</a:t>
            </a:r>
            <a:r>
              <a:rPr lang="fi-FI" dirty="0" smtClean="0"/>
              <a:t> </a:t>
            </a:r>
            <a:r>
              <a:rPr lang="fi-FI" dirty="0" err="1" smtClean="0"/>
              <a:t>aller</a:t>
            </a:r>
            <a:r>
              <a:rPr lang="fi-FI" dirty="0" smtClean="0"/>
              <a:t> à Lyon. </a:t>
            </a:r>
            <a:r>
              <a:rPr lang="fi-FI" dirty="0" err="1" smtClean="0"/>
              <a:t>Gilles</a:t>
            </a:r>
            <a:r>
              <a:rPr lang="fi-FI" dirty="0" smtClean="0"/>
              <a:t> </a:t>
            </a:r>
            <a:r>
              <a:rPr lang="fi-FI" dirty="0" err="1" smtClean="0"/>
              <a:t>est</a:t>
            </a:r>
            <a:r>
              <a:rPr lang="fi-FI" dirty="0" smtClean="0"/>
              <a:t> </a:t>
            </a:r>
            <a:r>
              <a:rPr lang="fi-FI" dirty="0" err="1" smtClean="0"/>
              <a:t>là</a:t>
            </a:r>
            <a:r>
              <a:rPr lang="fi-FI" dirty="0" smtClean="0"/>
              <a:t>. ____________________________________</a:t>
            </a:r>
          </a:p>
          <a:p>
            <a:pPr marL="0" indent="0">
              <a:buNone/>
            </a:pPr>
            <a:r>
              <a:rPr lang="fi-FI" dirty="0" smtClean="0"/>
              <a:t>(Hyvä on, minä menen sinne.)</a:t>
            </a:r>
          </a:p>
          <a:p>
            <a:pPr marL="0" indent="0">
              <a:buNone/>
            </a:pPr>
            <a:r>
              <a:rPr lang="fi-FI" dirty="0" smtClean="0"/>
              <a:t>2. </a:t>
            </a:r>
            <a:r>
              <a:rPr lang="fi-FI" dirty="0" err="1" smtClean="0"/>
              <a:t>Écoute</a:t>
            </a:r>
            <a:r>
              <a:rPr lang="fi-FI" dirty="0" smtClean="0"/>
              <a:t>,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/>
              <a:t>voudrais</a:t>
            </a:r>
            <a:r>
              <a:rPr lang="fi-FI" dirty="0" smtClean="0"/>
              <a:t> </a:t>
            </a:r>
            <a:r>
              <a:rPr lang="fi-FI" dirty="0" err="1" smtClean="0"/>
              <a:t>voir</a:t>
            </a:r>
            <a:r>
              <a:rPr lang="fi-FI" dirty="0" smtClean="0"/>
              <a:t>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film</a:t>
            </a:r>
            <a:r>
              <a:rPr lang="fi-FI" dirty="0" smtClean="0"/>
              <a:t> Jet Set. </a:t>
            </a:r>
            <a:r>
              <a:rPr lang="fi-FI" dirty="0" err="1" smtClean="0"/>
              <a:t>Pas</a:t>
            </a:r>
            <a:r>
              <a:rPr lang="fi-FI" dirty="0" smtClean="0"/>
              <a:t> toi? Si </a:t>
            </a:r>
            <a:r>
              <a:rPr lang="fi-FI" dirty="0" err="1" smtClean="0"/>
              <a:t>si</a:t>
            </a:r>
            <a:r>
              <a:rPr lang="fi-FI" dirty="0" smtClean="0"/>
              <a:t> ____________________</a:t>
            </a:r>
          </a:p>
          <a:p>
            <a:pPr marL="0" indent="0">
              <a:buNone/>
            </a:pPr>
            <a:r>
              <a:rPr lang="fi-FI" dirty="0" smtClean="0"/>
              <a:t>(lähdetään sitten/mennään sinne)</a:t>
            </a:r>
          </a:p>
          <a:p>
            <a:pPr marL="0" indent="0">
              <a:buNone/>
            </a:pPr>
            <a:r>
              <a:rPr lang="fi-FI" dirty="0" smtClean="0"/>
              <a:t>3.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enfants</a:t>
            </a:r>
            <a:r>
              <a:rPr lang="fi-FI" dirty="0" smtClean="0"/>
              <a:t> </a:t>
            </a:r>
            <a:r>
              <a:rPr lang="fi-FI" dirty="0" err="1" smtClean="0"/>
              <a:t>sont</a:t>
            </a:r>
            <a:r>
              <a:rPr lang="fi-FI" dirty="0" smtClean="0"/>
              <a:t> </a:t>
            </a:r>
            <a:r>
              <a:rPr lang="fi-FI" dirty="0" err="1" smtClean="0"/>
              <a:t>dans</a:t>
            </a:r>
            <a:r>
              <a:rPr lang="fi-FI" dirty="0" smtClean="0"/>
              <a:t>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jardin</a:t>
            </a:r>
            <a:r>
              <a:rPr lang="fi-FI" dirty="0" smtClean="0"/>
              <a:t>. ____________________________________</a:t>
            </a:r>
          </a:p>
          <a:p>
            <a:pPr marL="0" indent="0">
              <a:buNone/>
            </a:pPr>
            <a:r>
              <a:rPr lang="fi-FI" dirty="0" smtClean="0"/>
              <a:t>(Mitä he siellä tekevät?)</a:t>
            </a:r>
          </a:p>
          <a:p>
            <a:pPr marL="0" indent="0">
              <a:buNone/>
            </a:pPr>
            <a:r>
              <a:rPr lang="fi-FI" dirty="0" smtClean="0"/>
              <a:t>4. </a:t>
            </a:r>
            <a:r>
              <a:rPr lang="fi-FI" dirty="0" err="1" smtClean="0"/>
              <a:t>Alors</a:t>
            </a:r>
            <a:r>
              <a:rPr lang="fi-FI" dirty="0" smtClean="0"/>
              <a:t>,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/>
              <a:t>pars</a:t>
            </a:r>
            <a:r>
              <a:rPr lang="fi-FI" dirty="0" smtClean="0"/>
              <a:t> </a:t>
            </a:r>
            <a:r>
              <a:rPr lang="fi-FI" dirty="0" err="1" smtClean="0"/>
              <a:t>pour</a:t>
            </a:r>
            <a:r>
              <a:rPr lang="fi-FI" dirty="0" smtClean="0"/>
              <a:t> Brest __________________________________________</a:t>
            </a:r>
          </a:p>
          <a:p>
            <a:pPr marL="0" indent="0">
              <a:buNone/>
            </a:pPr>
            <a:r>
              <a:rPr lang="fi-FI" dirty="0" smtClean="0"/>
              <a:t>(Miksi  sinun täytyy mennä sinne?)</a:t>
            </a:r>
          </a:p>
          <a:p>
            <a:pPr marL="0" indent="0">
              <a:buNone/>
            </a:pPr>
            <a:r>
              <a:rPr lang="fi-FI" dirty="0" smtClean="0"/>
              <a:t>5. On </a:t>
            </a:r>
            <a:r>
              <a:rPr lang="fi-FI" dirty="0" err="1" smtClean="0"/>
              <a:t>est</a:t>
            </a:r>
            <a:r>
              <a:rPr lang="fi-FI" dirty="0" smtClean="0"/>
              <a:t> </a:t>
            </a:r>
            <a:r>
              <a:rPr lang="fi-FI" dirty="0" err="1" smtClean="0"/>
              <a:t>maintenant</a:t>
            </a:r>
            <a:r>
              <a:rPr lang="fi-FI" dirty="0" smtClean="0"/>
              <a:t> </a:t>
            </a:r>
            <a:r>
              <a:rPr lang="fi-FI" dirty="0" err="1" smtClean="0"/>
              <a:t>près</a:t>
            </a:r>
            <a:r>
              <a:rPr lang="fi-FI" dirty="0" smtClean="0"/>
              <a:t> de </a:t>
            </a:r>
            <a:r>
              <a:rPr lang="fi-FI" dirty="0" err="1" smtClean="0"/>
              <a:t>l’Arc</a:t>
            </a:r>
            <a:r>
              <a:rPr lang="fi-FI" dirty="0" smtClean="0"/>
              <a:t> de </a:t>
            </a:r>
            <a:r>
              <a:rPr lang="fi-FI" dirty="0" err="1" smtClean="0"/>
              <a:t>Triomphe</a:t>
            </a:r>
            <a:r>
              <a:rPr lang="fi-FI" dirty="0" smtClean="0"/>
              <a:t>. ____________________________</a:t>
            </a:r>
          </a:p>
          <a:p>
            <a:pPr marL="0" indent="0">
              <a:buNone/>
            </a:pPr>
            <a:r>
              <a:rPr lang="fi-FI" dirty="0" smtClean="0"/>
              <a:t>(Ai, te olette siellä nyt.)</a:t>
            </a:r>
          </a:p>
          <a:p>
            <a:pPr marL="0" indent="0">
              <a:buNone/>
            </a:pPr>
            <a:r>
              <a:rPr lang="fi-FI" dirty="0" smtClean="0"/>
              <a:t>6. </a:t>
            </a:r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Perret</a:t>
            </a:r>
            <a:r>
              <a:rPr lang="fi-FI" dirty="0" smtClean="0"/>
              <a:t> </a:t>
            </a:r>
            <a:r>
              <a:rPr lang="fi-FI" dirty="0" err="1" smtClean="0"/>
              <a:t>vont</a:t>
            </a:r>
            <a:r>
              <a:rPr lang="fi-FI" dirty="0" smtClean="0"/>
              <a:t> en </a:t>
            </a:r>
            <a:r>
              <a:rPr lang="fi-FI" dirty="0" err="1" smtClean="0"/>
              <a:t>Pologne</a:t>
            </a:r>
            <a:r>
              <a:rPr lang="fi-FI" dirty="0" smtClean="0"/>
              <a:t>. ____________________________________________</a:t>
            </a:r>
          </a:p>
          <a:p>
            <a:pPr marL="0" indent="0">
              <a:buNone/>
            </a:pPr>
            <a:r>
              <a:rPr lang="fi-FI" dirty="0" smtClean="0"/>
              <a:t>(Miten he menevät sinne?)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9611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321973"/>
            <a:ext cx="8596668" cy="571939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7.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congrès</a:t>
            </a:r>
            <a:r>
              <a:rPr lang="fi-FI" dirty="0" smtClean="0"/>
              <a:t> a </a:t>
            </a:r>
            <a:r>
              <a:rPr lang="fi-FI" dirty="0" err="1" smtClean="0"/>
              <a:t>lieu</a:t>
            </a:r>
            <a:r>
              <a:rPr lang="fi-FI" dirty="0" smtClean="0"/>
              <a:t> à Lausanne. _______________________________________</a:t>
            </a:r>
          </a:p>
          <a:p>
            <a:pPr marL="0" indent="0">
              <a:buNone/>
            </a:pPr>
            <a:r>
              <a:rPr lang="fi-FI" dirty="0" smtClean="0"/>
              <a:t>( Milloin menet sinne? )</a:t>
            </a:r>
          </a:p>
          <a:p>
            <a:pPr marL="0" indent="0">
              <a:buNone/>
            </a:pPr>
            <a:r>
              <a:rPr lang="fi-FI" dirty="0" smtClean="0"/>
              <a:t>8. </a:t>
            </a:r>
            <a:r>
              <a:rPr lang="fi-FI" dirty="0" err="1" smtClean="0"/>
              <a:t>Nous</a:t>
            </a:r>
            <a:r>
              <a:rPr lang="fi-FI" dirty="0" smtClean="0"/>
              <a:t> </a:t>
            </a:r>
            <a:r>
              <a:rPr lang="fi-FI" dirty="0" err="1" smtClean="0"/>
              <a:t>nous</a:t>
            </a:r>
            <a:r>
              <a:rPr lang="fi-FI" dirty="0" smtClean="0"/>
              <a:t> </a:t>
            </a:r>
            <a:r>
              <a:rPr lang="fi-FI" dirty="0" err="1" smtClean="0"/>
              <a:t>approchons</a:t>
            </a:r>
            <a:r>
              <a:rPr lang="fi-FI" dirty="0" smtClean="0"/>
              <a:t> de </a:t>
            </a:r>
            <a:r>
              <a:rPr lang="fi-FI" dirty="0" err="1" smtClean="0"/>
              <a:t>Genève</a:t>
            </a:r>
            <a:r>
              <a:rPr lang="fi-FI" dirty="0" smtClean="0"/>
              <a:t>. __________________________________</a:t>
            </a:r>
          </a:p>
          <a:p>
            <a:pPr marL="0" indent="0">
              <a:buNone/>
            </a:pPr>
            <a:r>
              <a:rPr lang="fi-FI" dirty="0" smtClean="0"/>
              <a:t>(Mihin aikaan saavumme sinne?)</a:t>
            </a:r>
          </a:p>
          <a:p>
            <a:pPr marL="0" indent="0">
              <a:buNone/>
            </a:pPr>
            <a:r>
              <a:rPr lang="fi-FI" dirty="0" smtClean="0"/>
              <a:t>9. </a:t>
            </a:r>
            <a:r>
              <a:rPr lang="fi-FI" dirty="0" err="1" smtClean="0"/>
              <a:t>Voici</a:t>
            </a:r>
            <a:r>
              <a:rPr lang="fi-FI" dirty="0" smtClean="0"/>
              <a:t> </a:t>
            </a:r>
            <a:r>
              <a:rPr lang="fi-FI" dirty="0" err="1" smtClean="0"/>
              <a:t>le</a:t>
            </a:r>
            <a:r>
              <a:rPr lang="fi-FI" dirty="0" smtClean="0"/>
              <a:t> </a:t>
            </a:r>
            <a:r>
              <a:rPr lang="fi-FI" dirty="0" err="1" smtClean="0"/>
              <a:t>château</a:t>
            </a:r>
            <a:r>
              <a:rPr lang="fi-FI" dirty="0" smtClean="0"/>
              <a:t> du </a:t>
            </a:r>
            <a:r>
              <a:rPr lang="fi-FI" dirty="0" err="1" smtClean="0"/>
              <a:t>comte</a:t>
            </a:r>
            <a:r>
              <a:rPr lang="fi-FI" dirty="0" smtClean="0"/>
              <a:t>. _______________________________________</a:t>
            </a:r>
          </a:p>
          <a:p>
            <a:pPr marL="0" indent="0">
              <a:buNone/>
            </a:pPr>
            <a:r>
              <a:rPr lang="fi-FI" dirty="0" smtClean="0"/>
              <a:t>(Asuuko hän siellä?)</a:t>
            </a:r>
          </a:p>
          <a:p>
            <a:pPr marL="0" indent="0">
              <a:buNone/>
            </a:pPr>
            <a:r>
              <a:rPr lang="fi-FI" dirty="0" smtClean="0"/>
              <a:t>10. Et </a:t>
            </a:r>
            <a:r>
              <a:rPr lang="fi-FI" dirty="0" err="1" smtClean="0"/>
              <a:t>voici</a:t>
            </a:r>
            <a:r>
              <a:rPr lang="fi-FI" dirty="0" smtClean="0"/>
              <a:t> la </a:t>
            </a:r>
            <a:r>
              <a:rPr lang="fi-FI" dirty="0" err="1" smtClean="0"/>
              <a:t>chambre</a:t>
            </a:r>
            <a:r>
              <a:rPr lang="fi-FI" dirty="0" smtClean="0"/>
              <a:t> du </a:t>
            </a:r>
            <a:r>
              <a:rPr lang="fi-FI" dirty="0" err="1" smtClean="0"/>
              <a:t>comte</a:t>
            </a:r>
            <a:r>
              <a:rPr lang="fi-FI" dirty="0" smtClean="0"/>
              <a:t>. ___________________________________</a:t>
            </a:r>
          </a:p>
          <a:p>
            <a:pPr marL="0" indent="0">
              <a:buNone/>
            </a:pPr>
            <a:r>
              <a:rPr lang="fi-FI" dirty="0" smtClean="0"/>
              <a:t>(Voiko sinne mennä?)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882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Les</a:t>
            </a:r>
            <a:r>
              <a:rPr lang="fi-FI" dirty="0" smtClean="0"/>
              <a:t> </a:t>
            </a:r>
            <a:r>
              <a:rPr lang="fi-FI" dirty="0" err="1" smtClean="0"/>
              <a:t>pronoms</a:t>
            </a:r>
            <a:r>
              <a:rPr lang="fi-FI" dirty="0" smtClean="0"/>
              <a:t> </a:t>
            </a:r>
            <a:r>
              <a:rPr lang="fi-FI" dirty="0" err="1" smtClean="0"/>
              <a:t>personnels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pPr marL="0" indent="0">
              <a:buNone/>
            </a:pPr>
            <a:r>
              <a:rPr lang="fi-FI" u="sng" dirty="0" smtClean="0"/>
              <a:t>1.Painottomat persoonapronominit  (</a:t>
            </a:r>
            <a:r>
              <a:rPr lang="fi-FI" u="sng" dirty="0" err="1" smtClean="0"/>
              <a:t>les</a:t>
            </a:r>
            <a:r>
              <a:rPr lang="fi-FI" u="sng" dirty="0" smtClean="0"/>
              <a:t> </a:t>
            </a:r>
            <a:r>
              <a:rPr lang="fi-FI" u="sng" dirty="0" err="1" smtClean="0"/>
              <a:t>pronoms</a:t>
            </a:r>
            <a:r>
              <a:rPr lang="fi-FI" u="sng" dirty="0" smtClean="0"/>
              <a:t> </a:t>
            </a:r>
            <a:r>
              <a:rPr lang="fi-FI" u="sng" dirty="0" err="1" smtClean="0"/>
              <a:t>personnels</a:t>
            </a:r>
            <a:r>
              <a:rPr lang="fi-FI" u="sng" dirty="0" smtClean="0"/>
              <a:t> </a:t>
            </a:r>
            <a:r>
              <a:rPr lang="fi-FI" u="sng" dirty="0" err="1" smtClean="0"/>
              <a:t>sujets</a:t>
            </a:r>
            <a:r>
              <a:rPr lang="fi-FI" u="sng" dirty="0" smtClean="0"/>
              <a:t>) </a:t>
            </a:r>
          </a:p>
          <a:p>
            <a:pPr marL="0" indent="0">
              <a:buNone/>
            </a:pPr>
            <a:r>
              <a:rPr lang="fi-FI" dirty="0" smtClean="0"/>
              <a:t>a) subjektipronomini</a:t>
            </a:r>
          </a:p>
          <a:p>
            <a:pPr marL="0" indent="0">
              <a:buNone/>
            </a:pPr>
            <a:r>
              <a:rPr lang="fi-FI" dirty="0" smtClean="0"/>
              <a:t>    - vain verbin yhteydessä </a:t>
            </a:r>
          </a:p>
          <a:p>
            <a:pPr marL="0" indent="0">
              <a:buNone/>
            </a:pPr>
            <a:r>
              <a:rPr lang="fi-FI" dirty="0" smtClean="0"/>
              <a:t>    - </a:t>
            </a:r>
            <a:r>
              <a:rPr lang="fi-FI" dirty="0" err="1" smtClean="0"/>
              <a:t>je</a:t>
            </a:r>
            <a:r>
              <a:rPr lang="fi-FI" dirty="0"/>
              <a:t> </a:t>
            </a:r>
            <a:r>
              <a:rPr lang="fi-FI" dirty="0" smtClean="0"/>
              <a:t>lyhenee vokaalilla tai vokaalisella h: </a:t>
            </a:r>
            <a:r>
              <a:rPr lang="fi-FI" dirty="0" err="1" smtClean="0"/>
              <a:t>lla</a:t>
            </a:r>
            <a:r>
              <a:rPr lang="fi-FI" dirty="0" smtClean="0"/>
              <a:t> alkavan verbin edessä j’</a:t>
            </a:r>
          </a:p>
          <a:p>
            <a:pPr marL="0" indent="0">
              <a:buNone/>
            </a:pPr>
            <a:r>
              <a:rPr lang="fi-FI" dirty="0" smtClean="0"/>
              <a:t>    - subjektina oleva persoonapronomini yleensä toistetaan. Toisto on pakollista  </a:t>
            </a:r>
            <a:r>
              <a:rPr lang="fi-FI" dirty="0"/>
              <a:t> </a:t>
            </a:r>
            <a:r>
              <a:rPr lang="fi-FI" dirty="0" smtClean="0"/>
              <a:t>  jos apuverbi tai aikamuoto muuttuu.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Je</a:t>
            </a:r>
            <a:r>
              <a:rPr lang="fi-FI" dirty="0" smtClean="0"/>
              <a:t> suis </a:t>
            </a:r>
            <a:r>
              <a:rPr lang="fi-FI" dirty="0" err="1" smtClean="0"/>
              <a:t>venu</a:t>
            </a:r>
            <a:r>
              <a:rPr lang="fi-FI" dirty="0" smtClean="0"/>
              <a:t> et </a:t>
            </a:r>
            <a:r>
              <a:rPr lang="fi-FI" dirty="0" err="1" smtClean="0"/>
              <a:t>je</a:t>
            </a:r>
            <a:r>
              <a:rPr lang="fi-FI" dirty="0" smtClean="0"/>
              <a:t> </a:t>
            </a:r>
            <a:r>
              <a:rPr lang="fi-FI" dirty="0" err="1" smtClean="0"/>
              <a:t>l’ai</a:t>
            </a:r>
            <a:r>
              <a:rPr lang="fi-FI" dirty="0" smtClean="0"/>
              <a:t> </a:t>
            </a:r>
            <a:r>
              <a:rPr lang="fi-FI" dirty="0" err="1" smtClean="0"/>
              <a:t>vu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2" y="3922341"/>
            <a:ext cx="3996000" cy="261932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3979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257577"/>
            <a:ext cx="8596668" cy="5783785"/>
          </a:xfrm>
        </p:spPr>
        <p:txBody>
          <a:bodyPr/>
          <a:lstStyle/>
          <a:p>
            <a:pPr marL="0" indent="0">
              <a:buNone/>
            </a:pPr>
            <a:r>
              <a:rPr lang="fi-FI" u="sng" dirty="0" smtClean="0"/>
              <a:t>2. Painolliset persoonapronominit (</a:t>
            </a:r>
            <a:r>
              <a:rPr lang="fi-FI" u="sng" dirty="0" err="1" smtClean="0"/>
              <a:t>pronoms</a:t>
            </a:r>
            <a:r>
              <a:rPr lang="fi-FI" u="sng" dirty="0" smtClean="0"/>
              <a:t> </a:t>
            </a:r>
            <a:r>
              <a:rPr lang="fi-FI" u="sng" dirty="0" err="1" smtClean="0"/>
              <a:t>toniques</a:t>
            </a:r>
            <a:r>
              <a:rPr lang="fi-FI" u="sng" dirty="0" smtClean="0"/>
              <a:t>)</a:t>
            </a:r>
          </a:p>
          <a:p>
            <a:pPr>
              <a:buFontTx/>
              <a:buChar char="-"/>
            </a:pPr>
            <a:r>
              <a:rPr lang="fi-FI" dirty="0" smtClean="0"/>
              <a:t>Käytetään </a:t>
            </a:r>
            <a:r>
              <a:rPr lang="fi-FI" b="1" dirty="0" smtClean="0"/>
              <a:t>prepositioiden</a:t>
            </a:r>
            <a:r>
              <a:rPr lang="fi-FI" dirty="0" smtClean="0"/>
              <a:t> kanssa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 smtClean="0"/>
              <a:t>Sans</a:t>
            </a:r>
            <a:r>
              <a:rPr lang="fi-FI" dirty="0" smtClean="0"/>
              <a:t> </a:t>
            </a:r>
            <a:r>
              <a:rPr lang="fi-FI" dirty="0" err="1" smtClean="0"/>
              <a:t>lui</a:t>
            </a:r>
            <a:r>
              <a:rPr lang="fi-FI" dirty="0" smtClean="0"/>
              <a:t> </a:t>
            </a:r>
            <a:r>
              <a:rPr lang="fi-FI" dirty="0" err="1" smtClean="0"/>
              <a:t>je</a:t>
            </a:r>
            <a:r>
              <a:rPr lang="fi-FI" dirty="0" smtClean="0"/>
              <a:t> ne </a:t>
            </a:r>
            <a:r>
              <a:rPr lang="fi-FI" dirty="0" err="1" smtClean="0"/>
              <a:t>serais</a:t>
            </a:r>
            <a:r>
              <a:rPr lang="fi-FI" dirty="0" smtClean="0"/>
              <a:t> </a:t>
            </a:r>
            <a:r>
              <a:rPr lang="fi-FI" dirty="0" err="1" smtClean="0"/>
              <a:t>rien</a:t>
            </a:r>
            <a:r>
              <a:rPr lang="fi-FI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 smtClean="0"/>
              <a:t>L’homme</a:t>
            </a:r>
            <a:r>
              <a:rPr lang="fi-FI" dirty="0" smtClean="0"/>
              <a:t> </a:t>
            </a:r>
            <a:r>
              <a:rPr lang="fi-FI" dirty="0" err="1" smtClean="0"/>
              <a:t>est</a:t>
            </a:r>
            <a:r>
              <a:rPr lang="fi-FI" dirty="0" smtClean="0"/>
              <a:t> </a:t>
            </a:r>
            <a:r>
              <a:rPr lang="fi-FI" dirty="0" err="1" smtClean="0"/>
              <a:t>tellement</a:t>
            </a:r>
            <a:r>
              <a:rPr lang="fi-FI" dirty="0" smtClean="0"/>
              <a:t> </a:t>
            </a:r>
            <a:r>
              <a:rPr lang="fi-FI" dirty="0" err="1" smtClean="0"/>
              <a:t>content</a:t>
            </a:r>
            <a:r>
              <a:rPr lang="fi-FI" dirty="0" smtClean="0"/>
              <a:t> de soi.</a:t>
            </a:r>
          </a:p>
          <a:p>
            <a:pPr>
              <a:buFontTx/>
              <a:buChar char="-"/>
            </a:pPr>
            <a:r>
              <a:rPr lang="fi-FI" dirty="0" smtClean="0"/>
              <a:t>Muotoa </a:t>
            </a:r>
            <a:r>
              <a:rPr lang="fi-FI" b="1" dirty="0" smtClean="0"/>
              <a:t>SOI</a:t>
            </a:r>
            <a:r>
              <a:rPr lang="fi-FI" dirty="0" smtClean="0"/>
              <a:t> käytetään kun subjektina on ihminen tai esim. </a:t>
            </a:r>
            <a:r>
              <a:rPr lang="fi-FI" b="1" dirty="0" smtClean="0"/>
              <a:t>on, </a:t>
            </a:r>
            <a:r>
              <a:rPr lang="fi-FI" b="1" dirty="0" err="1" smtClean="0"/>
              <a:t>chacun</a:t>
            </a:r>
            <a:endParaRPr lang="fi-FI" b="1" dirty="0" smtClean="0"/>
          </a:p>
          <a:p>
            <a:pPr>
              <a:buFontTx/>
              <a:buChar char="-"/>
            </a:pPr>
            <a:r>
              <a:rPr lang="fi-FI" dirty="0" smtClean="0"/>
              <a:t>Painollisia muotoja käytetään myös ÊTRE-verbin määreenä tai ilman verbiä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 smtClean="0"/>
              <a:t>Qui</a:t>
            </a:r>
            <a:r>
              <a:rPr lang="fi-FI" dirty="0" smtClean="0"/>
              <a:t> a </a:t>
            </a:r>
            <a:r>
              <a:rPr lang="fi-FI" dirty="0" err="1" smtClean="0"/>
              <a:t>fait</a:t>
            </a:r>
            <a:r>
              <a:rPr lang="fi-FI" dirty="0" smtClean="0"/>
              <a:t> </a:t>
            </a:r>
            <a:r>
              <a:rPr lang="fi-FI" dirty="0" err="1" smtClean="0"/>
              <a:t>cela</a:t>
            </a:r>
            <a:r>
              <a:rPr lang="fi-FI" dirty="0" smtClean="0"/>
              <a:t>? – (</a:t>
            </a:r>
            <a:r>
              <a:rPr lang="fi-FI" dirty="0" err="1" smtClean="0"/>
              <a:t>C’est</a:t>
            </a:r>
            <a:r>
              <a:rPr lang="fi-FI" dirty="0" smtClean="0"/>
              <a:t>) moi.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 smtClean="0"/>
              <a:t>Ce</a:t>
            </a:r>
            <a:r>
              <a:rPr lang="fi-FI" dirty="0" smtClean="0"/>
              <a:t> </a:t>
            </a:r>
            <a:r>
              <a:rPr lang="fi-FI" dirty="0" err="1" smtClean="0"/>
              <a:t>n’étaient</a:t>
            </a:r>
            <a:r>
              <a:rPr lang="fi-FI" dirty="0" smtClean="0"/>
              <a:t> </a:t>
            </a:r>
            <a:r>
              <a:rPr lang="fi-FI" dirty="0" err="1" smtClean="0"/>
              <a:t>pas</a:t>
            </a:r>
            <a:r>
              <a:rPr lang="fi-FI" dirty="0" smtClean="0"/>
              <a:t> </a:t>
            </a:r>
            <a:r>
              <a:rPr lang="fi-FI" dirty="0" err="1" smtClean="0"/>
              <a:t>eux</a:t>
            </a:r>
            <a:r>
              <a:rPr lang="fi-FI" dirty="0" smtClean="0"/>
              <a:t> </a:t>
            </a:r>
            <a:r>
              <a:rPr lang="fi-FI" dirty="0" err="1" smtClean="0"/>
              <a:t>qui</a:t>
            </a:r>
            <a:r>
              <a:rPr lang="fi-FI" dirty="0" smtClean="0"/>
              <a:t> </a:t>
            </a:r>
            <a:r>
              <a:rPr lang="fi-FI" dirty="0" err="1" smtClean="0"/>
              <a:t>avaient</a:t>
            </a:r>
            <a:r>
              <a:rPr lang="fi-FI" dirty="0" smtClean="0"/>
              <a:t> </a:t>
            </a:r>
            <a:r>
              <a:rPr lang="fi-FI" dirty="0" err="1" smtClean="0"/>
              <a:t>cassé</a:t>
            </a:r>
            <a:r>
              <a:rPr lang="fi-FI" dirty="0" smtClean="0"/>
              <a:t> la </a:t>
            </a:r>
            <a:r>
              <a:rPr lang="fi-FI" dirty="0" err="1" smtClean="0"/>
              <a:t>fenêtre</a:t>
            </a:r>
            <a:r>
              <a:rPr lang="fi-FI" dirty="0" smtClean="0"/>
              <a:t>.</a:t>
            </a:r>
          </a:p>
          <a:p>
            <a:pPr>
              <a:buFontTx/>
              <a:buChar char="-"/>
            </a:pPr>
            <a:r>
              <a:rPr lang="fi-FI" b="1" dirty="0" smtClean="0"/>
              <a:t>MÊME</a:t>
            </a:r>
            <a:r>
              <a:rPr lang="fi-FI" dirty="0" smtClean="0"/>
              <a:t>-sanan kanssa merkityksessä ”minä itse, sinä itse, jne.”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 smtClean="0"/>
              <a:t>Tu</a:t>
            </a:r>
            <a:r>
              <a:rPr lang="fi-FI" dirty="0" smtClean="0"/>
              <a:t> as </a:t>
            </a:r>
            <a:r>
              <a:rPr lang="fi-FI" dirty="0" err="1" smtClean="0"/>
              <a:t>fait</a:t>
            </a:r>
            <a:r>
              <a:rPr lang="fi-FI" dirty="0" smtClean="0"/>
              <a:t> </a:t>
            </a:r>
            <a:r>
              <a:rPr lang="fi-FI" dirty="0" err="1" smtClean="0"/>
              <a:t>ce</a:t>
            </a:r>
            <a:r>
              <a:rPr lang="fi-FI" dirty="0" smtClean="0"/>
              <a:t> </a:t>
            </a:r>
            <a:r>
              <a:rPr lang="fi-FI" dirty="0" err="1" smtClean="0"/>
              <a:t>gâteau</a:t>
            </a:r>
            <a:r>
              <a:rPr lang="fi-FI" dirty="0" smtClean="0"/>
              <a:t> toi-</a:t>
            </a:r>
            <a:r>
              <a:rPr lang="fi-FI" dirty="0" err="1" smtClean="0"/>
              <a:t>même</a:t>
            </a:r>
            <a:r>
              <a:rPr lang="fi-FI" dirty="0" smtClean="0"/>
              <a:t> ?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09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0" y="1034672"/>
            <a:ext cx="8067212" cy="5036649"/>
          </a:xfrm>
        </p:spPr>
      </p:pic>
      <p:sp>
        <p:nvSpPr>
          <p:cNvPr id="2" name="Tekstiruutu 1"/>
          <p:cNvSpPr txBox="1"/>
          <p:nvPr/>
        </p:nvSpPr>
        <p:spPr>
          <a:xfrm flipH="1">
            <a:off x="931706" y="665340"/>
            <a:ext cx="743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 smtClean="0"/>
              <a:t>3. Objektipronominit</a:t>
            </a:r>
            <a:endParaRPr lang="fi-FI" u="sng" dirty="0"/>
          </a:p>
        </p:txBody>
      </p:sp>
    </p:spTree>
    <p:extLst>
      <p:ext uri="{BB962C8B-B14F-4D97-AF65-F5344CB8AC3E}">
        <p14:creationId xmlns:p14="http://schemas.microsoft.com/office/powerpoint/2010/main" val="33359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296863"/>
            <a:ext cx="6722772" cy="6206968"/>
          </a:xfrm>
        </p:spPr>
      </p:pic>
    </p:spTree>
    <p:extLst>
      <p:ext uri="{BB962C8B-B14F-4D97-AF65-F5344CB8AC3E}">
        <p14:creationId xmlns:p14="http://schemas.microsoft.com/office/powerpoint/2010/main" val="32375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6" y="593099"/>
            <a:ext cx="6452314" cy="5861050"/>
          </a:xfrm>
        </p:spPr>
      </p:pic>
    </p:spTree>
    <p:extLst>
      <p:ext uri="{BB962C8B-B14F-4D97-AF65-F5344CB8AC3E}">
        <p14:creationId xmlns:p14="http://schemas.microsoft.com/office/powerpoint/2010/main" val="41890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0" y="815187"/>
            <a:ext cx="5937555" cy="4800002"/>
          </a:xfrm>
        </p:spPr>
      </p:pic>
    </p:spTree>
    <p:extLst>
      <p:ext uri="{BB962C8B-B14F-4D97-AF65-F5344CB8AC3E}">
        <p14:creationId xmlns:p14="http://schemas.microsoft.com/office/powerpoint/2010/main" val="30745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0" y="1519163"/>
            <a:ext cx="8596312" cy="3735417"/>
          </a:xfrm>
        </p:spPr>
      </p:pic>
    </p:spTree>
    <p:extLst>
      <p:ext uri="{BB962C8B-B14F-4D97-AF65-F5344CB8AC3E}">
        <p14:creationId xmlns:p14="http://schemas.microsoft.com/office/powerpoint/2010/main" val="5131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635</TotalTime>
  <Words>716</Words>
  <Application>Microsoft Office PowerPoint</Application>
  <PresentationFormat>Laajakuva</PresentationFormat>
  <Paragraphs>94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Wingdings</vt:lpstr>
      <vt:lpstr>Wingdings 3</vt:lpstr>
      <vt:lpstr>Pinta</vt:lpstr>
      <vt:lpstr>Les pronoms personnels </vt:lpstr>
      <vt:lpstr>PowerPoint-esitys</vt:lpstr>
      <vt:lpstr>Les pronoms personnels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Les pronoms réfléchis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- pronominit</dc:title>
  <dc:creator>Anni</dc:creator>
  <cp:lastModifiedBy>Paksula Tuija</cp:lastModifiedBy>
  <cp:revision>31</cp:revision>
  <cp:lastPrinted>2019-11-13T13:11:53Z</cp:lastPrinted>
  <dcterms:created xsi:type="dcterms:W3CDTF">2016-09-08T19:34:59Z</dcterms:created>
  <dcterms:modified xsi:type="dcterms:W3CDTF">2019-11-13T13:13:27Z</dcterms:modified>
</cp:coreProperties>
</file>