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430" r:id="rId2"/>
    <p:sldId id="307" r:id="rId3"/>
    <p:sldId id="257" r:id="rId4"/>
    <p:sldId id="258" r:id="rId5"/>
    <p:sldId id="346" r:id="rId6"/>
    <p:sldId id="322" r:id="rId7"/>
    <p:sldId id="308" r:id="rId8"/>
    <p:sldId id="305" r:id="rId9"/>
    <p:sldId id="309" r:id="rId10"/>
    <p:sldId id="323" r:id="rId11"/>
    <p:sldId id="263" r:id="rId12"/>
    <p:sldId id="264" r:id="rId13"/>
    <p:sldId id="265" r:id="rId14"/>
    <p:sldId id="266" r:id="rId15"/>
    <p:sldId id="267" r:id="rId16"/>
    <p:sldId id="259" r:id="rId17"/>
    <p:sldId id="275" r:id="rId18"/>
    <p:sldId id="311" r:id="rId19"/>
    <p:sldId id="289" r:id="rId20"/>
    <p:sldId id="314" r:id="rId21"/>
    <p:sldId id="317" r:id="rId22"/>
    <p:sldId id="319" r:id="rId23"/>
    <p:sldId id="345" r:id="rId24"/>
    <p:sldId id="274" r:id="rId25"/>
    <p:sldId id="320" r:id="rId26"/>
    <p:sldId id="334" r:id="rId27"/>
    <p:sldId id="313" r:id="rId28"/>
    <p:sldId id="285" r:id="rId29"/>
    <p:sldId id="288" r:id="rId30"/>
    <p:sldId id="293" r:id="rId31"/>
    <p:sldId id="315" r:id="rId32"/>
    <p:sldId id="321" r:id="rId33"/>
    <p:sldId id="292" r:id="rId34"/>
    <p:sldId id="276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6" r:id="rId43"/>
    <p:sldId id="287" r:id="rId44"/>
    <p:sldId id="294" r:id="rId45"/>
    <p:sldId id="295" r:id="rId46"/>
    <p:sldId id="301" r:id="rId47"/>
    <p:sldId id="296" r:id="rId48"/>
    <p:sldId id="302" r:id="rId49"/>
    <p:sldId id="336" r:id="rId50"/>
    <p:sldId id="297" r:id="rId51"/>
    <p:sldId id="299" r:id="rId52"/>
    <p:sldId id="298" r:id="rId53"/>
    <p:sldId id="324" r:id="rId54"/>
    <p:sldId id="300" r:id="rId55"/>
    <p:sldId id="303" r:id="rId56"/>
    <p:sldId id="304" r:id="rId57"/>
    <p:sldId id="338" r:id="rId58"/>
    <p:sldId id="339" r:id="rId59"/>
    <p:sldId id="337" r:id="rId60"/>
    <p:sldId id="340" r:id="rId61"/>
    <p:sldId id="325" r:id="rId62"/>
    <p:sldId id="342" r:id="rId63"/>
    <p:sldId id="341" r:id="rId64"/>
    <p:sldId id="329" r:id="rId65"/>
    <p:sldId id="347" r:id="rId66"/>
    <p:sldId id="330" r:id="rId67"/>
    <p:sldId id="326" r:id="rId68"/>
    <p:sldId id="343" r:id="rId69"/>
    <p:sldId id="344" r:id="rId70"/>
    <p:sldId id="348" r:id="rId71"/>
    <p:sldId id="428" r:id="rId72"/>
    <p:sldId id="426" r:id="rId73"/>
    <p:sldId id="427" r:id="rId74"/>
    <p:sldId id="429" r:id="rId75"/>
    <p:sldId id="327" r:id="rId76"/>
    <p:sldId id="328" r:id="rId77"/>
    <p:sldId id="318" r:id="rId78"/>
    <p:sldId id="331" r:id="rId79"/>
    <p:sldId id="332" r:id="rId80"/>
    <p:sldId id="333" r:id="rId81"/>
    <p:sldId id="268" r:id="rId82"/>
    <p:sldId id="269" r:id="rId83"/>
    <p:sldId id="271" r:id="rId84"/>
    <p:sldId id="270" r:id="rId85"/>
    <p:sldId id="272" r:id="rId86"/>
    <p:sldId id="262" r:id="rId87"/>
    <p:sldId id="260" r:id="rId88"/>
    <p:sldId id="261" r:id="rId89"/>
  </p:sldIdLst>
  <p:sldSz cx="9144000" cy="6858000" type="screen4x3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09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09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29F3A286-5E6F-428F-9DDE-9FF043514C64}" type="datetimeFigureOut">
              <a:rPr lang="fi-FI" smtClean="0"/>
              <a:t>12.1.2020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1" y="9428242"/>
            <a:ext cx="2946400" cy="496809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49688" y="9428242"/>
            <a:ext cx="2946400" cy="496809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02107CE5-91EC-4E81-B54F-3C3C2737BB5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0705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53B1831C-4007-49CE-8B3A-808FF232A031}" type="datetimeFigureOut">
              <a:rPr lang="fi-FI" smtClean="0"/>
              <a:t>12.1.2020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BF63A95F-D1FC-4B3C-9362-CED83E8B15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736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2917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3947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347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7726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1129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8168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3339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710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0549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5024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674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149B-8B1C-4FE5-802B-3432EFD49BD2}" type="datetimeFigureOut">
              <a:rPr lang="fi-FI" smtClean="0"/>
              <a:pPr/>
              <a:t>12.1.2020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42B6-2C7A-44AD-94C9-CC9A24F9BD4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149B-8B1C-4FE5-802B-3432EFD49BD2}" type="datetimeFigureOut">
              <a:rPr lang="fi-FI" smtClean="0"/>
              <a:pPr/>
              <a:t>12.1.2020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42B6-2C7A-44AD-94C9-CC9A24F9BD4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149B-8B1C-4FE5-802B-3432EFD49BD2}" type="datetimeFigureOut">
              <a:rPr lang="fi-FI" smtClean="0"/>
              <a:pPr/>
              <a:t>12.1.2020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42B6-2C7A-44AD-94C9-CC9A24F9BD4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149B-8B1C-4FE5-802B-3432EFD49BD2}" type="datetimeFigureOut">
              <a:rPr lang="fi-FI" smtClean="0"/>
              <a:pPr/>
              <a:t>12.1.2020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42B6-2C7A-44AD-94C9-CC9A24F9BD4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149B-8B1C-4FE5-802B-3432EFD49BD2}" type="datetimeFigureOut">
              <a:rPr lang="fi-FI" smtClean="0"/>
              <a:pPr/>
              <a:t>12.1.2020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42B6-2C7A-44AD-94C9-CC9A24F9BD4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149B-8B1C-4FE5-802B-3432EFD49BD2}" type="datetimeFigureOut">
              <a:rPr lang="fi-FI" smtClean="0"/>
              <a:pPr/>
              <a:t>12.1.2020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42B6-2C7A-44AD-94C9-CC9A24F9BD4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149B-8B1C-4FE5-802B-3432EFD49BD2}" type="datetimeFigureOut">
              <a:rPr lang="fi-FI" smtClean="0"/>
              <a:pPr/>
              <a:t>12.1.2020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42B6-2C7A-44AD-94C9-CC9A24F9BD4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149B-8B1C-4FE5-802B-3432EFD49BD2}" type="datetimeFigureOut">
              <a:rPr lang="fi-FI" smtClean="0"/>
              <a:pPr/>
              <a:t>12.1.2020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42B6-2C7A-44AD-94C9-CC9A24F9BD4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149B-8B1C-4FE5-802B-3432EFD49BD2}" type="datetimeFigureOut">
              <a:rPr lang="fi-FI" smtClean="0"/>
              <a:pPr/>
              <a:t>12.1.2020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42B6-2C7A-44AD-94C9-CC9A24F9BD4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149B-8B1C-4FE5-802B-3432EFD49BD2}" type="datetimeFigureOut">
              <a:rPr lang="fi-FI" smtClean="0"/>
              <a:pPr/>
              <a:t>12.1.2020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42B6-2C7A-44AD-94C9-CC9A24F9BD4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149B-8B1C-4FE5-802B-3432EFD49BD2}" type="datetimeFigureOut">
              <a:rPr lang="fi-FI" smtClean="0"/>
              <a:pPr/>
              <a:t>12.1.2020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42B6-2C7A-44AD-94C9-CC9A24F9BD4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F149B-8B1C-4FE5-802B-3432EFD49BD2}" type="datetimeFigureOut">
              <a:rPr lang="fi-FI" smtClean="0"/>
              <a:pPr/>
              <a:t>12.1.2020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42B6-2C7A-44AD-94C9-CC9A24F9BD4C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TlzM6VKT5I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83ey7Z1S6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r-DAhgq75w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gn6QmETEm8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qZc1JqArco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75e67TgiS9c" TargetMode="External"/><Relationship Id="rId4" Type="http://schemas.openxmlformats.org/officeDocument/2006/relationships/hyperlink" Target="https://www.youtube.com/watch?v=v9sJVicR9PY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nlULOjUhSQ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TvTyj5FAaQ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53528C-59CD-4E7F-B348-0E4B16C725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Ihmisbiologia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EE1DA6E-5A4D-4013-B68E-0CC0B6AE58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i-FI" dirty="0"/>
              <a:t>Tässä diaesityksessä peruselinjärjestelmien toimintaa:</a:t>
            </a:r>
          </a:p>
          <a:p>
            <a:r>
              <a:rPr lang="fi-FI" dirty="0"/>
              <a:t>Veri, sydän ja verisuonet, hengitys, munuaiset, hormonit, lihakset, immuniteetti </a:t>
            </a:r>
          </a:p>
        </p:txBody>
      </p:sp>
    </p:spTree>
    <p:extLst>
      <p:ext uri="{BB962C8B-B14F-4D97-AF65-F5344CB8AC3E}">
        <p14:creationId xmlns:p14="http://schemas.microsoft.com/office/powerpoint/2010/main" val="3512669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c.allpostersimages.com/images/P-473-488-90/64/6461/VALH100Z/posters/stanley-flegler-a-human-red-blood-cell-or-erythrocyte-showing-its-biconcave-shape-sem-x19-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594846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6156176" y="5805264"/>
            <a:ext cx="2664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3"/>
              </a:rPr>
              <a:t>https://www.youtube.com/watch?v=DTlzM6VKT5I</a:t>
            </a:r>
            <a:endParaRPr lang="fi-FI" dirty="0"/>
          </a:p>
          <a:p>
            <a:r>
              <a:rPr lang="fi-FI" dirty="0"/>
              <a:t>verikoristeita</a:t>
            </a:r>
          </a:p>
        </p:txBody>
      </p:sp>
    </p:spTree>
    <p:extLst>
      <p:ext uri="{BB962C8B-B14F-4D97-AF65-F5344CB8AC3E}">
        <p14:creationId xmlns:p14="http://schemas.microsoft.com/office/powerpoint/2010/main" val="3080817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t="17045"/>
          <a:stretch>
            <a:fillRect/>
          </a:stretch>
        </p:blipFill>
        <p:spPr bwMode="auto">
          <a:xfrm>
            <a:off x="571472" y="428604"/>
            <a:ext cx="744324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7215238" cy="610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kstiruutu 1"/>
          <p:cNvSpPr txBox="1"/>
          <p:nvPr/>
        </p:nvSpPr>
        <p:spPr>
          <a:xfrm>
            <a:off x="7707076" y="5103674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3"/>
              </a:rPr>
              <a:t>https://www.youtube.com/watch?v=E83ey7Z1S64</a:t>
            </a:r>
            <a:endParaRPr lang="fi-FI" dirty="0"/>
          </a:p>
          <a:p>
            <a:r>
              <a:rPr lang="fi-FI" dirty="0"/>
              <a:t>veren erottaminen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42"/>
            <a:ext cx="7211491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770347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09" y="714356"/>
            <a:ext cx="6910903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ku.fi/anatomia/histoweb/kuvat/pikkuvaltimox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214438"/>
            <a:ext cx="72009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19AB03A-4ABC-4CAF-92BB-3DD3CEC003E3}"/>
              </a:ext>
            </a:extLst>
          </p:cNvPr>
          <p:cNvSpPr txBox="1"/>
          <p:nvPr/>
        </p:nvSpPr>
        <p:spPr>
          <a:xfrm>
            <a:off x="4427984" y="5443507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000" dirty="0"/>
              <a:t>Kaksi valtimoa poikkileikkauksena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varsinaissuomensydanpiiri.fi/n5files/?getImageN5=true&amp;folderId=101841&amp;name=DLFE-4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124744"/>
            <a:ext cx="603967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333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Verenkiertoelimistö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Verisuonet ja sydän</a:t>
            </a:r>
          </a:p>
          <a:p>
            <a:pPr lvl="1"/>
            <a:r>
              <a:rPr lang="fi-FI" dirty="0"/>
              <a:t>Tarkoituksena tärkeiden aineiden, kuten _________________,kuljetus soluille sekä turhien aineiden, kuten </a:t>
            </a:r>
            <a:r>
              <a:rPr lang="fi-FI" u="sng" dirty="0"/>
              <a:t>____________ , </a:t>
            </a:r>
            <a:r>
              <a:rPr lang="fi-FI" dirty="0"/>
              <a:t>poisto elimistöstä.</a:t>
            </a:r>
          </a:p>
          <a:p>
            <a:pPr lvl="1"/>
            <a:r>
              <a:rPr lang="fi-FI" dirty="0"/>
              <a:t>Ihmisellä on kaksinkertainen verenkierto</a:t>
            </a:r>
          </a:p>
          <a:p>
            <a:pPr lvl="2"/>
            <a:r>
              <a:rPr lang="fi-FI" dirty="0"/>
              <a:t>Suuri verenkierto ja pieni eli keuhkoverenkierto</a:t>
            </a:r>
          </a:p>
          <a:p>
            <a:pPr lvl="2"/>
            <a:r>
              <a:rPr lang="fi-FI" dirty="0"/>
              <a:t>Meillä on myös täydellinen verenkierto:</a:t>
            </a:r>
          </a:p>
          <a:p>
            <a:pPr marL="1371600" lvl="3" indent="0">
              <a:buNone/>
            </a:pPr>
            <a:r>
              <a:rPr lang="fi-FI" dirty="0"/>
              <a:t>= tarkoittaa…________________________________________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19333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Verenkiertoelimistö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Verisuonet ja sydän</a:t>
            </a:r>
          </a:p>
          <a:p>
            <a:pPr lvl="1"/>
            <a:r>
              <a:rPr lang="fi-FI" dirty="0"/>
              <a:t>Tarkoituksena tärkeiden aineiden, kuten hapen ja ravintoaineiden, kuljetus soluille sekä turhien aineiden, kuten hiilidioksidin, poisto elimistöstä.</a:t>
            </a:r>
          </a:p>
          <a:p>
            <a:pPr lvl="1"/>
            <a:r>
              <a:rPr lang="fi-FI" dirty="0"/>
              <a:t>Ihmisellä on kaksinkertainen verenkierto</a:t>
            </a:r>
          </a:p>
          <a:p>
            <a:pPr lvl="2"/>
            <a:r>
              <a:rPr lang="fi-FI" dirty="0"/>
              <a:t>Suuri verenkierto ja keuhkoverenkierto</a:t>
            </a:r>
          </a:p>
          <a:p>
            <a:pPr lvl="1"/>
            <a:r>
              <a:rPr lang="fi-FI" dirty="0"/>
              <a:t>Meillä on myös täydellinen verenkierto</a:t>
            </a:r>
          </a:p>
          <a:p>
            <a:pPr lvl="2"/>
            <a:r>
              <a:rPr lang="fi-FI" dirty="0"/>
              <a:t>Sydämessä hapekas ja hapeton veri ovat erillään, eivät sekoitu sydämen väliseinän ansiosta.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9804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Veri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1103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Sydän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Sydän on autonominen elin</a:t>
            </a:r>
          </a:p>
          <a:p>
            <a:pPr lvl="1"/>
            <a:r>
              <a:rPr lang="fi-FI" dirty="0"/>
              <a:t>Saa itse aikaan supistuksensa, joka leviää</a:t>
            </a:r>
          </a:p>
          <a:p>
            <a:r>
              <a:rPr lang="fi-FI" dirty="0"/>
              <a:t>Sydämen lepovaihe= </a:t>
            </a:r>
            <a:r>
              <a:rPr lang="fi-FI" dirty="0" err="1"/>
              <a:t>diastoli</a:t>
            </a:r>
            <a:r>
              <a:rPr lang="fi-FI" dirty="0"/>
              <a:t> (verenpaine valtimoissa alhainen)</a:t>
            </a:r>
          </a:p>
          <a:p>
            <a:r>
              <a:rPr lang="fi-FI" dirty="0"/>
              <a:t>Sydämen supistusvaihe = </a:t>
            </a:r>
            <a:r>
              <a:rPr lang="fi-FI" dirty="0" err="1"/>
              <a:t>systoli</a:t>
            </a:r>
            <a:r>
              <a:rPr lang="fi-FI" dirty="0"/>
              <a:t> (verenpaine valtimoissa suuri)</a:t>
            </a:r>
          </a:p>
          <a:p>
            <a:r>
              <a:rPr lang="fi-FI" dirty="0"/>
              <a:t>Sepelvaltimo tuo sydämelle happea.</a:t>
            </a:r>
          </a:p>
          <a:p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170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Verenpaine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Yläpaine = systolinen (120 mmHg)</a:t>
            </a:r>
          </a:p>
          <a:p>
            <a:r>
              <a:rPr lang="fi-FI" dirty="0"/>
              <a:t>Alapaine = diastolinen (70 mmHg)</a:t>
            </a:r>
          </a:p>
          <a:p>
            <a:r>
              <a:rPr lang="fi-FI" dirty="0"/>
              <a:t>PUL = pulssi 60 – 75 krt. /min</a:t>
            </a:r>
          </a:p>
        </p:txBody>
      </p:sp>
    </p:spTree>
    <p:extLst>
      <p:ext uri="{BB962C8B-B14F-4D97-AF65-F5344CB8AC3E}">
        <p14:creationId xmlns:p14="http://schemas.microsoft.com/office/powerpoint/2010/main" val="414695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owitworksdaily.com/wp-content/uploads/2011/02/Inside-the-he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6"/>
            <a:ext cx="4968552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6732240" y="5589240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3"/>
              </a:rPr>
              <a:t>https://www.youtube.com/watch?v=Vr-DAhgq75w</a:t>
            </a:r>
            <a:endParaRPr lang="fi-FI" dirty="0"/>
          </a:p>
          <a:p>
            <a:r>
              <a:rPr lang="fi-FI" dirty="0"/>
              <a:t>sydämen rakenne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323528" y="5589240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4"/>
              </a:rPr>
              <a:t>https://www.youtube.com/watch?v=gn6QmETEm8s</a:t>
            </a:r>
            <a:r>
              <a:rPr lang="fi-FI" dirty="0"/>
              <a:t> sydän toimii</a:t>
            </a:r>
          </a:p>
        </p:txBody>
      </p:sp>
    </p:spTree>
    <p:extLst>
      <p:ext uri="{BB962C8B-B14F-4D97-AF65-F5344CB8AC3E}">
        <p14:creationId xmlns:p14="http://schemas.microsoft.com/office/powerpoint/2010/main" val="1407201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iheeseen liittyvä kuva">
            <a:extLst>
              <a:ext uri="{FF2B5EF4-FFF2-40B4-BE49-F238E27FC236}">
                <a16:creationId xmlns:a16="http://schemas.microsoft.com/office/drawing/2014/main" id="{6DBF37FE-E622-4542-95B4-AD860A2C9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0"/>
            <a:ext cx="8299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733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olunetti.fi/tiedostot/kuvat_histologia/Verenkierto/Valtimot/artarven-HE-1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56444"/>
            <a:ext cx="571828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thumb/6/66/Venous_valve.png/200px-Venous_val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37" y="3573016"/>
            <a:ext cx="2142387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514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olumbia.edu/itc/hs/medical/sbpm_histology_old/slides/slide_1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5"/>
          <a:stretch/>
        </p:blipFill>
        <p:spPr bwMode="auto">
          <a:xfrm>
            <a:off x="1403648" y="764704"/>
            <a:ext cx="583264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uora nuoliyhdysviiva 2"/>
          <p:cNvCxnSpPr/>
          <p:nvPr/>
        </p:nvCxnSpPr>
        <p:spPr>
          <a:xfrm flipV="1">
            <a:off x="1403648" y="1988840"/>
            <a:ext cx="2592288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uora nuoliyhdysviiva 4"/>
          <p:cNvCxnSpPr/>
          <p:nvPr/>
        </p:nvCxnSpPr>
        <p:spPr>
          <a:xfrm flipV="1">
            <a:off x="1547664" y="3789040"/>
            <a:ext cx="2088232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iruutu 5"/>
          <p:cNvSpPr txBox="1"/>
          <p:nvPr/>
        </p:nvSpPr>
        <p:spPr>
          <a:xfrm>
            <a:off x="395536" y="184482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?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683568" y="429309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5132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olumbia.edu/itc/hs/medical/sbpm_histology_old/slides/slide_1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5"/>
          <a:stretch/>
        </p:blipFill>
        <p:spPr bwMode="auto">
          <a:xfrm>
            <a:off x="1403648" y="764704"/>
            <a:ext cx="583264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uora nuoliyhdysviiva 2"/>
          <p:cNvCxnSpPr/>
          <p:nvPr/>
        </p:nvCxnSpPr>
        <p:spPr>
          <a:xfrm flipV="1">
            <a:off x="1403648" y="1988840"/>
            <a:ext cx="2592288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uora nuoliyhdysviiva 4"/>
          <p:cNvCxnSpPr/>
          <p:nvPr/>
        </p:nvCxnSpPr>
        <p:spPr>
          <a:xfrm flipV="1">
            <a:off x="1547664" y="3789040"/>
            <a:ext cx="2088232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iruutu 5"/>
          <p:cNvSpPr txBox="1"/>
          <p:nvPr/>
        </p:nvSpPr>
        <p:spPr>
          <a:xfrm>
            <a:off x="390735" y="208558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valtimo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390735" y="4393310"/>
            <a:ext cx="1426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laskimo</a:t>
            </a:r>
          </a:p>
        </p:txBody>
      </p:sp>
    </p:spTree>
    <p:extLst>
      <p:ext uri="{BB962C8B-B14F-4D97-AF65-F5344CB8AC3E}">
        <p14:creationId xmlns:p14="http://schemas.microsoft.com/office/powerpoint/2010/main" val="1299762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Verisuonet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968576"/>
            <a:ext cx="4040188" cy="639762"/>
          </a:xfrm>
        </p:spPr>
        <p:txBody>
          <a:bodyPr/>
          <a:lstStyle/>
          <a:p>
            <a:r>
              <a:rPr lang="fi-FI" dirty="0">
                <a:solidFill>
                  <a:srgbClr val="FF0000"/>
                </a:solidFill>
              </a:rPr>
              <a:t>valtimot </a:t>
            </a:r>
            <a:r>
              <a:rPr lang="fi-FI" sz="1600" dirty="0">
                <a:solidFill>
                  <a:srgbClr val="FF0000"/>
                </a:solidFill>
              </a:rPr>
              <a:t>vievät verta sydämestä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685357"/>
            <a:ext cx="4040188" cy="3951288"/>
          </a:xfrm>
        </p:spPr>
        <p:txBody>
          <a:bodyPr>
            <a:normAutofit/>
          </a:bodyPr>
          <a:lstStyle/>
          <a:p>
            <a:r>
              <a:rPr lang="fi-FI" dirty="0"/>
              <a:t>Seinämät lihaksikkaat ja paksut</a:t>
            </a:r>
          </a:p>
          <a:p>
            <a:pPr lvl="1"/>
            <a:r>
              <a:rPr lang="fi-FI" dirty="0"/>
              <a:t>Kestävät suurta verenpainetta</a:t>
            </a:r>
          </a:p>
          <a:p>
            <a:r>
              <a:rPr lang="fi-FI" dirty="0"/>
              <a:t>Vievät sydämestä </a:t>
            </a:r>
            <a:r>
              <a:rPr lang="fi-FI" dirty="0">
                <a:solidFill>
                  <a:srgbClr val="FF0000"/>
                </a:solidFill>
              </a:rPr>
              <a:t>hapekasta</a:t>
            </a:r>
            <a:r>
              <a:rPr lang="fi-FI" dirty="0"/>
              <a:t> verta muualle elimistöön.</a:t>
            </a:r>
          </a:p>
          <a:p>
            <a:r>
              <a:rPr lang="fi-FI" dirty="0"/>
              <a:t>Aortta on suurin valtimo.</a:t>
            </a:r>
          </a:p>
          <a:p>
            <a:r>
              <a:rPr lang="fi-FI" dirty="0"/>
              <a:t>Keuhkovaltimo vie </a:t>
            </a:r>
            <a:r>
              <a:rPr lang="fi-FI" dirty="0">
                <a:solidFill>
                  <a:schemeClr val="accent1"/>
                </a:solidFill>
              </a:rPr>
              <a:t>hapetonta</a:t>
            </a:r>
            <a:r>
              <a:rPr lang="fi-FI" dirty="0"/>
              <a:t> verta keuhkoihin.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74004" y="1769377"/>
            <a:ext cx="4041775" cy="639762"/>
          </a:xfrm>
        </p:spPr>
        <p:txBody>
          <a:bodyPr/>
          <a:lstStyle/>
          <a:p>
            <a:r>
              <a:rPr lang="fi-FI" dirty="0">
                <a:solidFill>
                  <a:srgbClr val="0070C0"/>
                </a:solidFill>
              </a:rPr>
              <a:t>laskimot </a:t>
            </a:r>
            <a:r>
              <a:rPr lang="fi-FI" sz="1800" dirty="0">
                <a:solidFill>
                  <a:srgbClr val="0070C0"/>
                </a:solidFill>
              </a:rPr>
              <a:t>laskevat verta sydämeen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492896"/>
            <a:ext cx="4041775" cy="395128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Veltto- ja ohutseinäisiä</a:t>
            </a:r>
          </a:p>
          <a:p>
            <a:r>
              <a:rPr lang="fi-FI" dirty="0"/>
              <a:t>Laskimoläpät kuljettavat verta eteenpäin.</a:t>
            </a:r>
          </a:p>
          <a:p>
            <a:r>
              <a:rPr lang="fi-FI" dirty="0"/>
              <a:t>Tuovat verta sydämeen.</a:t>
            </a:r>
          </a:p>
          <a:p>
            <a:r>
              <a:rPr lang="fi-FI" dirty="0"/>
              <a:t>Ala- ja yläonttolaskimo tuovat </a:t>
            </a:r>
            <a:r>
              <a:rPr lang="fi-FI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hapetonta</a:t>
            </a:r>
            <a:r>
              <a:rPr lang="fi-FI" dirty="0"/>
              <a:t> verta suuresta verenkierrosta.</a:t>
            </a:r>
          </a:p>
          <a:p>
            <a:r>
              <a:rPr lang="fi-FI" dirty="0"/>
              <a:t>Keuhkolaskimo tuo keuhkoista sydämeen </a:t>
            </a:r>
            <a:r>
              <a:rPr lang="fi-FI" dirty="0">
                <a:solidFill>
                  <a:srgbClr val="FF0000"/>
                </a:solidFill>
              </a:rPr>
              <a:t>hapekasta</a:t>
            </a:r>
            <a:r>
              <a:rPr lang="fi-FI" dirty="0"/>
              <a:t> verta.</a:t>
            </a:r>
          </a:p>
        </p:txBody>
      </p:sp>
      <p:pic>
        <p:nvPicPr>
          <p:cNvPr id="7" name="Picture 2" descr="http://www.columbia.edu/itc/hs/medical/sbpm_histology_old/slides/slide_1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4" r="20575" b="12015"/>
          <a:stretch/>
        </p:blipFill>
        <p:spPr bwMode="auto">
          <a:xfrm>
            <a:off x="7507818" y="-16079"/>
            <a:ext cx="1636182" cy="203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howitworksdaily.com/wp-content/uploads/2011/02/Inside-the-hear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r="18840" b="5797"/>
          <a:stretch/>
        </p:blipFill>
        <p:spPr bwMode="auto">
          <a:xfrm>
            <a:off x="1679667" y="-92817"/>
            <a:ext cx="1595253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95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solunetti.fi/tiedostot/kuvat_histologia/lihaskudos/sydansolutkaa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00213"/>
            <a:ext cx="34559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kstikehys 2"/>
          <p:cNvSpPr txBox="1">
            <a:spLocks noChangeArrowheads="1"/>
          </p:cNvSpPr>
          <p:nvPr/>
        </p:nvSpPr>
        <p:spPr bwMode="auto">
          <a:xfrm>
            <a:off x="1619250" y="549275"/>
            <a:ext cx="518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b="1"/>
              <a:t>SYDÄNLIHASSOLUJEN RAKENNE</a:t>
            </a:r>
          </a:p>
        </p:txBody>
      </p:sp>
    </p:spTree>
    <p:extLst>
      <p:ext uri="{BB962C8B-B14F-4D97-AF65-F5344CB8AC3E}">
        <p14:creationId xmlns:p14="http://schemas.microsoft.com/office/powerpoint/2010/main" val="2229287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solunetti.fi/tiedostot/kuvat_histologia/lihaskudos/kytkylev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49275"/>
            <a:ext cx="5256213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kstikehys 5"/>
          <p:cNvSpPr txBox="1">
            <a:spLocks noChangeArrowheads="1"/>
          </p:cNvSpPr>
          <p:nvPr/>
        </p:nvSpPr>
        <p:spPr bwMode="auto">
          <a:xfrm>
            <a:off x="971550" y="5300663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b="1"/>
              <a:t>NUOLET VIITTAAVAT KYTKYLEVYIHIN, JOILLA SYDÄNLIHASSOLUT OVAT KIINNITTYNEINÄ TOISIINSA.</a:t>
            </a:r>
          </a:p>
        </p:txBody>
      </p:sp>
    </p:spTree>
    <p:extLst>
      <p:ext uri="{BB962C8B-B14F-4D97-AF65-F5344CB8AC3E}">
        <p14:creationId xmlns:p14="http://schemas.microsoft.com/office/powerpoint/2010/main" val="388212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nm.edu/~mpachman/Blood/thalassemia_maj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857250"/>
            <a:ext cx="7078662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Hengityselimistö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Hengityselimistö = </a:t>
            </a:r>
          </a:p>
          <a:p>
            <a:pPr lvl="1"/>
            <a:r>
              <a:rPr lang="fi-FI" dirty="0"/>
              <a:t>henkitorvi, keuhkoputki, keuhkopusseissa olevat keuhkot keuhkorakkuloineen; </a:t>
            </a:r>
          </a:p>
          <a:p>
            <a:pPr lvl="1"/>
            <a:r>
              <a:rPr lang="fi-FI" dirty="0"/>
              <a:t>pallea, </a:t>
            </a:r>
          </a:p>
          <a:p>
            <a:pPr lvl="1"/>
            <a:r>
              <a:rPr lang="fi-FI" dirty="0"/>
              <a:t>kylkiluiden väliset lihakset</a:t>
            </a:r>
          </a:p>
          <a:p>
            <a:r>
              <a:rPr lang="fi-FI" dirty="0"/>
              <a:t>Kaasujenvaihto tapahtuu keuhkorakkuloiden ja hiussuonien välillä diffuusion avulla.</a:t>
            </a:r>
          </a:p>
          <a:p>
            <a:pPr lvl="1"/>
            <a:r>
              <a:rPr lang="fi-FI" dirty="0"/>
              <a:t>Diffuusio = aineet siirtyvät suuremmasta pitoisuudesta pienempään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 h</a:t>
            </a:r>
            <a:r>
              <a:rPr lang="fi-FI" dirty="0"/>
              <a:t>appi hiussuoniin ja hiilidioksidi keuhkorakkuloihin</a:t>
            </a:r>
          </a:p>
        </p:txBody>
      </p:sp>
    </p:spTree>
    <p:extLst>
      <p:ext uri="{BB962C8B-B14F-4D97-AF65-F5344CB8AC3E}">
        <p14:creationId xmlns:p14="http://schemas.microsoft.com/office/powerpoint/2010/main" val="165520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Hengityselimistö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Hengityselimistö = </a:t>
            </a:r>
          </a:p>
          <a:p>
            <a:pPr lvl="1"/>
            <a:r>
              <a:rPr lang="fi-FI" dirty="0"/>
              <a:t>henkitorvi, keuhkoputki, keuhkopussissa olevat keuhkot keuhkorakkuloineen; </a:t>
            </a:r>
          </a:p>
          <a:p>
            <a:pPr lvl="1"/>
            <a:r>
              <a:rPr lang="fi-FI" dirty="0"/>
              <a:t>pallea, </a:t>
            </a:r>
          </a:p>
          <a:p>
            <a:pPr lvl="1"/>
            <a:r>
              <a:rPr lang="fi-FI" dirty="0"/>
              <a:t>kylkiluiden väliset lihakset</a:t>
            </a:r>
          </a:p>
          <a:p>
            <a:r>
              <a:rPr lang="fi-FI" dirty="0"/>
              <a:t>Kaasujenvaihto tapahtuu keuhkorakkuloiden ja hiussuonien välillä </a:t>
            </a:r>
            <a:r>
              <a:rPr lang="fi-FI" dirty="0" err="1"/>
              <a:t>diffuusisesti</a:t>
            </a:r>
            <a:r>
              <a:rPr lang="fi-FI" dirty="0"/>
              <a:t>.</a:t>
            </a:r>
          </a:p>
          <a:p>
            <a:r>
              <a:rPr lang="fi-FI" dirty="0"/>
              <a:t>Kudoksissa kaasut vaihtuvat diffuusion ja verenpaineen ansiosta.</a:t>
            </a:r>
          </a:p>
          <a:p>
            <a:pPr lvl="1"/>
            <a:r>
              <a:rPr lang="fi-FI" dirty="0"/>
              <a:t>Hiussuonet -&gt; kudosneste -&gt; solujen </a:t>
            </a:r>
            <a:r>
              <a:rPr lang="fi-FI" dirty="0" err="1"/>
              <a:t>mitokondriot</a:t>
            </a:r>
            <a:r>
              <a:rPr lang="fi-FI" dirty="0"/>
              <a:t> (O)</a:t>
            </a:r>
          </a:p>
          <a:p>
            <a:pPr lvl="2"/>
            <a:r>
              <a:rPr lang="fi-FI" dirty="0"/>
              <a:t>ATP:n tuotto</a:t>
            </a:r>
          </a:p>
        </p:txBody>
      </p:sp>
    </p:spTree>
    <p:extLst>
      <p:ext uri="{BB962C8B-B14F-4D97-AF65-F5344CB8AC3E}">
        <p14:creationId xmlns:p14="http://schemas.microsoft.com/office/powerpoint/2010/main" val="2304945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clerodermasociety.co.uk/userfiles/lu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0" y="620688"/>
            <a:ext cx="482453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1">
            <a:extLst>
              <a:ext uri="{FF2B5EF4-FFF2-40B4-BE49-F238E27FC236}">
                <a16:creationId xmlns:a16="http://schemas.microsoft.com/office/drawing/2014/main" id="{E98C4C0E-3F08-49FE-8E53-BAC265F54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5013176"/>
            <a:ext cx="20161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800" dirty="0" err="1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keuhkoskopia</a:t>
            </a:r>
            <a:endParaRPr lang="fi-FI" altLang="fi-FI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1800" dirty="0" err="1">
                <a:solidFill>
                  <a:schemeClr val="bg1"/>
                </a:solidFill>
                <a:latin typeface="Arial" panose="020B0604020202020204" pitchFamily="34" charset="0"/>
                <a:hlinkClick r:id="rId4"/>
              </a:rPr>
              <a:t>keuhkoskopia</a:t>
            </a:r>
            <a:r>
              <a:rPr lang="fi-FI" altLang="fi-FI" sz="1800" dirty="0">
                <a:solidFill>
                  <a:schemeClr val="bg1"/>
                </a:solidFill>
                <a:latin typeface="Arial" panose="020B0604020202020204" pitchFamily="34" charset="0"/>
                <a:hlinkClick r:id="rId4"/>
              </a:rPr>
              <a:t> musiikilla</a:t>
            </a:r>
            <a:endParaRPr lang="fi-FI" altLang="fi-FI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1800" dirty="0" err="1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keuhkoskopia</a:t>
            </a:r>
            <a:r>
              <a:rPr lang="fi-FI" altLang="fi-FI" sz="1800" dirty="0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 hiljainen</a:t>
            </a:r>
            <a:endParaRPr lang="fi-FI" altLang="fi-FI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901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Lihaksisto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5072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olunetti.fi/tiedostot/kuvat_histologia/lihaskudos/lihaskalvoj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57864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475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solunetti.fi/tiedostot/kuvat_histologia/lihaskudos/poikkijpoikittainpi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3375"/>
            <a:ext cx="5976937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kstikehys 2"/>
          <p:cNvSpPr txBox="1">
            <a:spLocks noChangeArrowheads="1"/>
          </p:cNvSpPr>
          <p:nvPr/>
        </p:nvSpPr>
        <p:spPr bwMode="auto">
          <a:xfrm>
            <a:off x="1331913" y="5445125"/>
            <a:ext cx="6335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b="1"/>
              <a:t>LIHASSOLUJA POIKITTAISLEIKKAUKSESSA. </a:t>
            </a:r>
          </a:p>
          <a:p>
            <a:pPr eaLnBrk="1" hangingPunct="1"/>
            <a:r>
              <a:rPr lang="fi-FI" b="1"/>
              <a:t>* VERISUONI, &lt; JA &gt; HIUSSUONI</a:t>
            </a:r>
          </a:p>
        </p:txBody>
      </p:sp>
    </p:spTree>
    <p:extLst>
      <p:ext uri="{BB962C8B-B14F-4D97-AF65-F5344CB8AC3E}">
        <p14:creationId xmlns:p14="http://schemas.microsoft.com/office/powerpoint/2010/main" val="2626909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solunetti.fi/tiedostot/kuvat_histologia/lihaskudos/poikkijpoikittaini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4813"/>
            <a:ext cx="50990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kstikehys 2"/>
          <p:cNvSpPr txBox="1">
            <a:spLocks noChangeArrowheads="1"/>
          </p:cNvSpPr>
          <p:nvPr/>
        </p:nvSpPr>
        <p:spPr bwMode="auto">
          <a:xfrm>
            <a:off x="971550" y="5084763"/>
            <a:ext cx="655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b="1"/>
              <a:t>LIHASSOLUJA POIKITTAISLEIKATTUINA. </a:t>
            </a:r>
          </a:p>
          <a:p>
            <a:pPr eaLnBrk="1" hangingPunct="1"/>
            <a:r>
              <a:rPr lang="fi-FI" b="1"/>
              <a:t>* VERISUONI</a:t>
            </a:r>
          </a:p>
        </p:txBody>
      </p:sp>
    </p:spTree>
    <p:extLst>
      <p:ext uri="{BB962C8B-B14F-4D97-AF65-F5344CB8AC3E}">
        <p14:creationId xmlns:p14="http://schemas.microsoft.com/office/powerpoint/2010/main" val="1301843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solunetti.fi/tiedostot/kuvat_histologia/lihaskudos/poikkijpit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92150"/>
            <a:ext cx="5297487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kstikehys 2"/>
          <p:cNvSpPr txBox="1">
            <a:spLocks noChangeArrowheads="1"/>
          </p:cNvSpPr>
          <p:nvPr/>
        </p:nvSpPr>
        <p:spPr bwMode="auto">
          <a:xfrm>
            <a:off x="1116013" y="4941888"/>
            <a:ext cx="6551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b="1"/>
              <a:t>LIHASSOLUJA PITKITTÄISLEIKKAUKSESSA. POIKKIJUOVAISUUS JA TUMAT EROTTUVAT HYVIN.</a:t>
            </a:r>
          </a:p>
        </p:txBody>
      </p:sp>
    </p:spTree>
    <p:extLst>
      <p:ext uri="{BB962C8B-B14F-4D97-AF65-F5344CB8AC3E}">
        <p14:creationId xmlns:p14="http://schemas.microsoft.com/office/powerpoint/2010/main" val="1446245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solunetti.fi/tiedostot/kuvat_histologia/lihaskudos/lihassolu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04813"/>
            <a:ext cx="4751388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kstikehys 2"/>
          <p:cNvSpPr txBox="1">
            <a:spLocks noChangeArrowheads="1"/>
          </p:cNvSpPr>
          <p:nvPr/>
        </p:nvSpPr>
        <p:spPr bwMode="auto">
          <a:xfrm>
            <a:off x="1042988" y="6021388"/>
            <a:ext cx="763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b="1"/>
              <a:t>YKSITTÄISIÄ LIHASSOLUJA.</a:t>
            </a:r>
          </a:p>
        </p:txBody>
      </p:sp>
    </p:spTree>
    <p:extLst>
      <p:ext uri="{BB962C8B-B14F-4D97-AF65-F5344CB8AC3E}">
        <p14:creationId xmlns:p14="http://schemas.microsoft.com/office/powerpoint/2010/main" val="774902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solunetti.fi/tiedostot/kuvat_histologia/lihaskudos/fes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52513"/>
            <a:ext cx="5184775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323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ku.fi/anatomia/histoweb/kuvat/neurtrofiilix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357313"/>
            <a:ext cx="674211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solunetti.fi/tiedostot/kuvat_histologia/lihaskudos/motornervending-1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04813"/>
            <a:ext cx="5976937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uora yhdysviiva 3"/>
          <p:cNvCxnSpPr/>
          <p:nvPr/>
        </p:nvCxnSpPr>
        <p:spPr>
          <a:xfrm rot="5400000">
            <a:off x="2303462" y="4329113"/>
            <a:ext cx="1800225" cy="86360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uora yhdysviiva 5"/>
          <p:cNvCxnSpPr/>
          <p:nvPr/>
        </p:nvCxnSpPr>
        <p:spPr>
          <a:xfrm rot="16200000" flipV="1">
            <a:off x="3204368" y="3933032"/>
            <a:ext cx="360363" cy="2159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1205" name="Tekstikehys 6"/>
          <p:cNvSpPr txBox="1">
            <a:spLocks noChangeArrowheads="1"/>
          </p:cNvSpPr>
          <p:nvPr/>
        </p:nvSpPr>
        <p:spPr bwMode="auto">
          <a:xfrm>
            <a:off x="1476375" y="5661025"/>
            <a:ext cx="6551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i-FI" b="1"/>
              <a:t>LIIKEHERMON VIEJÄHAARAKKEITA ELI AKSONEITA (N), PÄÄTELEVYJÄ (1) JA LIHASSYITÄ (M)</a:t>
            </a:r>
          </a:p>
        </p:txBody>
      </p:sp>
    </p:spTree>
    <p:extLst>
      <p:ext uri="{BB962C8B-B14F-4D97-AF65-F5344CB8AC3E}">
        <p14:creationId xmlns:p14="http://schemas.microsoft.com/office/powerpoint/2010/main" val="539126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solunetti.fi/tiedostot/kuvat_histologia/hermosto/motornervending-2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6049962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498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solunetti.fi/tiedostot/kuvat_histologia/lihaskudos/sydanpitkpie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5832475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046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solunetti.fi/tiedostot/kuvat_histologia/lihaskudos/sydanpitki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20713"/>
            <a:ext cx="561657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931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Lihaksisto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Lihassolutyypit</a:t>
            </a:r>
          </a:p>
          <a:p>
            <a:pPr lvl="1"/>
            <a:r>
              <a:rPr lang="fi-FI" dirty="0"/>
              <a:t>Poikkijuovainen luustolihassolu</a:t>
            </a:r>
          </a:p>
          <a:p>
            <a:pPr lvl="1"/>
            <a:r>
              <a:rPr lang="fi-FI" dirty="0"/>
              <a:t>Sydänlihassolu</a:t>
            </a:r>
          </a:p>
          <a:p>
            <a:pPr lvl="1"/>
            <a:r>
              <a:rPr lang="fi-FI" dirty="0"/>
              <a:t>Sileä lihassolu</a:t>
            </a:r>
          </a:p>
          <a:p>
            <a:r>
              <a:rPr lang="fi-FI" dirty="0"/>
              <a:t>Lihakset kiinnittyvät jänteiden avulla luihin.</a:t>
            </a:r>
          </a:p>
          <a:p>
            <a:r>
              <a:rPr lang="fi-FI" dirty="0"/>
              <a:t>Liikehermot vievät impulsseja lihassoluille.</a:t>
            </a:r>
          </a:p>
          <a:p>
            <a:r>
              <a:rPr lang="fi-FI" dirty="0"/>
              <a:t>Lihas koostuu lihassolukimpuista, joissa on yksittäisiä lihassoluja.</a:t>
            </a:r>
          </a:p>
          <a:p>
            <a:pPr lvl="1"/>
            <a:r>
              <a:rPr lang="fi-FI" dirty="0"/>
              <a:t>Vastavaikuttajalihakset saavat aikaan vastakkaisia liikkeitä.</a:t>
            </a:r>
          </a:p>
        </p:txBody>
      </p:sp>
    </p:spTree>
    <p:extLst>
      <p:ext uri="{BB962C8B-B14F-4D97-AF65-F5344CB8AC3E}">
        <p14:creationId xmlns:p14="http://schemas.microsoft.com/office/powerpoint/2010/main" val="3254374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Lihassolut supistuvat yhtä aikaa (saavat aikaan liikkeen), kun</a:t>
            </a:r>
          </a:p>
          <a:p>
            <a:pPr lvl="1"/>
            <a:r>
              <a:rPr lang="fi-FI" dirty="0"/>
              <a:t>Liikehermo välittää impulssin päätelevyjen avulla</a:t>
            </a:r>
          </a:p>
          <a:p>
            <a:pPr lvl="1"/>
            <a:r>
              <a:rPr lang="fi-FI" dirty="0"/>
              <a:t>Impulssi saa aikaan kemiallisten aineiden virtauksen soluissa</a:t>
            </a:r>
          </a:p>
          <a:p>
            <a:pPr lvl="1"/>
            <a:r>
              <a:rPr lang="fi-FI" dirty="0"/>
              <a:t>&gt; lihassolujen </a:t>
            </a:r>
            <a:r>
              <a:rPr lang="fi-FI" dirty="0" err="1"/>
              <a:t>sarkomeerit</a:t>
            </a:r>
            <a:r>
              <a:rPr lang="fi-FI" dirty="0"/>
              <a:t> lyhenevät, kun </a:t>
            </a:r>
            <a:r>
              <a:rPr lang="fi-FI" dirty="0" err="1"/>
              <a:t>aktiini-</a:t>
            </a:r>
            <a:r>
              <a:rPr lang="fi-FI" dirty="0"/>
              <a:t> ja myosiinifibrillit liikkuvat toistensa lomiin.</a:t>
            </a:r>
          </a:p>
          <a:p>
            <a:pPr lvl="1"/>
            <a:endParaRPr lang="fi-FI" dirty="0"/>
          </a:p>
          <a:p>
            <a:pPr lvl="1"/>
            <a:r>
              <a:rPr lang="fi-FI" dirty="0"/>
              <a:t>Läksy: Tee pieni </a:t>
            </a:r>
            <a:r>
              <a:rPr lang="fi-FI" dirty="0" err="1"/>
              <a:t>mind</a:t>
            </a:r>
            <a:r>
              <a:rPr lang="fi-FI" dirty="0"/>
              <a:t> </a:t>
            </a:r>
            <a:r>
              <a:rPr lang="fi-FI" dirty="0" err="1"/>
              <a:t>map</a:t>
            </a:r>
            <a:r>
              <a:rPr lang="fi-FI"/>
              <a:t> luustosta.</a:t>
            </a:r>
          </a:p>
        </p:txBody>
      </p:sp>
    </p:spTree>
    <p:extLst>
      <p:ext uri="{BB962C8B-B14F-4D97-AF65-F5344CB8AC3E}">
        <p14:creationId xmlns:p14="http://schemas.microsoft.com/office/powerpoint/2010/main" val="3532910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Munuaiset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säätelevät veren koostumusta</a:t>
            </a:r>
          </a:p>
        </p:txBody>
      </p:sp>
    </p:spTree>
    <p:extLst>
      <p:ext uri="{BB962C8B-B14F-4D97-AF65-F5344CB8AC3E}">
        <p14:creationId xmlns:p14="http://schemas.microsoft.com/office/powerpoint/2010/main" val="2860352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.virtsanjohtimet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764704"/>
            <a:ext cx="286626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oulut.tampere.fi/materiaalit/munuais/aineisto/kuvat/munuainen_halkileikka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0768"/>
            <a:ext cx="484493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4585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Munuaiset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lnSpcReduction="10000"/>
          </a:bodyPr>
          <a:lstStyle/>
          <a:p>
            <a:r>
              <a:rPr lang="fi-FI" dirty="0"/>
              <a:t>Veren koostumuksen säätely</a:t>
            </a:r>
          </a:p>
          <a:p>
            <a:pPr lvl="1"/>
            <a:r>
              <a:rPr lang="fi-FI" dirty="0"/>
              <a:t>Poistavat verestä ylimääräiset suolat, sokerit, vitamiinit ym. sekä ylimääräveden</a:t>
            </a:r>
          </a:p>
          <a:p>
            <a:pPr lvl="1"/>
            <a:r>
              <a:rPr lang="fi-FI" dirty="0"/>
              <a:t>Munuaisten eri osat joko poistavat aineita tai osin palauttavat niitä takaisin verenkiertoon.</a:t>
            </a:r>
          </a:p>
          <a:p>
            <a:pPr lvl="1"/>
            <a:r>
              <a:rPr lang="fi-FI" dirty="0"/>
              <a:t>&gt; MUNUAISET PITÄVÄT YLLÄ ELIMISTÖN NESTETASAPAINOA JA KEMIALLISTA TASAPAINOA</a:t>
            </a:r>
          </a:p>
          <a:p>
            <a:pPr lvl="1"/>
            <a:r>
              <a:rPr lang="fi-FI" dirty="0"/>
              <a:t>Verestä poistuu myös haitallisia aineita: esim. maksan tuottamat virtsahappo ja virtsa-aine = urea</a:t>
            </a:r>
          </a:p>
        </p:txBody>
      </p:sp>
      <p:pic>
        <p:nvPicPr>
          <p:cNvPr id="4" name="Picture 2" descr="http://www.aiheenasyopa.fi/html/images/munuain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55" y="0"/>
            <a:ext cx="241206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8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LÄKSY: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Selitä, mitä tarkoittaa…</a:t>
            </a:r>
          </a:p>
          <a:p>
            <a:r>
              <a:rPr lang="fi-FI" dirty="0"/>
              <a:t>1. </a:t>
            </a:r>
            <a:r>
              <a:rPr lang="fi-FI" dirty="0" err="1"/>
              <a:t>nefroni</a:t>
            </a:r>
            <a:endParaRPr lang="fi-FI" dirty="0"/>
          </a:p>
          <a:p>
            <a:r>
              <a:rPr lang="fi-FI" dirty="0"/>
              <a:t>2. munuaisallas</a:t>
            </a:r>
          </a:p>
          <a:p>
            <a:r>
              <a:rPr lang="fi-FI" dirty="0"/>
              <a:t>3. kokoojaputki</a:t>
            </a:r>
          </a:p>
          <a:p>
            <a:r>
              <a:rPr lang="fi-FI" dirty="0"/>
              <a:t>4. virtsa</a:t>
            </a:r>
          </a:p>
        </p:txBody>
      </p:sp>
    </p:spTree>
    <p:extLst>
      <p:ext uri="{BB962C8B-B14F-4D97-AF65-F5344CB8AC3E}">
        <p14:creationId xmlns:p14="http://schemas.microsoft.com/office/powerpoint/2010/main" val="3055308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B33603D-FA22-4B4A-BFDE-331454CE9B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107899" cy="6346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1538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iheenasyopa.fi/html/images/munuain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685026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297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unuaissyopahoito.fi/images/munuaiset/munuaiset_munuaisten-tehtavat-nefroneiden-toimin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1755"/>
            <a:ext cx="4000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opinnot.internetix.fi/fi/muikku2materiaalit/lukio/bi/bi4/tehtavat/a08_munuaiset/embedded/form/fi_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546436" cy="485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899592" y="69269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1.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1979712" y="54868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2.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2159732" y="4005064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3.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2699792" y="54868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4.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755576" y="47971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/>
              <a:t>Nefroni</a:t>
            </a:r>
            <a:endParaRPr lang="fi-FI" b="1" dirty="0"/>
          </a:p>
        </p:txBody>
      </p:sp>
      <p:sp>
        <p:nvSpPr>
          <p:cNvPr id="7" name="Tekstiruutu 6"/>
          <p:cNvSpPr txBox="1"/>
          <p:nvPr/>
        </p:nvSpPr>
        <p:spPr>
          <a:xfrm>
            <a:off x="3779912" y="21328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30648697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olunetti.fi/tiedostot/kuvat_histologia/virtsaneritys/njur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4104456" cy="590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2581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Munuaiset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Tehtävät:</a:t>
            </a:r>
          </a:p>
          <a:p>
            <a:pPr lvl="1"/>
            <a:r>
              <a:rPr lang="fi-FI" dirty="0"/>
              <a:t>1. kehon nestetasapainon ylläpito</a:t>
            </a:r>
          </a:p>
          <a:p>
            <a:pPr lvl="1"/>
            <a:r>
              <a:rPr lang="fi-FI" dirty="0"/>
              <a:t>2. kehon sokeri- ja suolatasapainon ylläpito</a:t>
            </a:r>
          </a:p>
          <a:p>
            <a:pPr lvl="1"/>
            <a:r>
              <a:rPr lang="fi-FI" dirty="0"/>
              <a:t>3. elimistön kuona-aineiden poisto</a:t>
            </a:r>
          </a:p>
          <a:p>
            <a:endParaRPr lang="fi-FI" dirty="0"/>
          </a:p>
          <a:p>
            <a:r>
              <a:rPr lang="fi-FI" dirty="0"/>
              <a:t>Munuaisten </a:t>
            </a:r>
            <a:r>
              <a:rPr lang="fi-FI" dirty="0" err="1"/>
              <a:t>nefronit</a:t>
            </a:r>
            <a:r>
              <a:rPr lang="fi-FI" dirty="0"/>
              <a:t> poistavat verestä turhat aineet -&gt; valmistuva virtsa kulkee munuaistiehyttä pitkin pois elimistöstä.</a:t>
            </a:r>
          </a:p>
        </p:txBody>
      </p:sp>
    </p:spTree>
    <p:extLst>
      <p:ext uri="{BB962C8B-B14F-4D97-AF65-F5344CB8AC3E}">
        <p14:creationId xmlns:p14="http://schemas.microsoft.com/office/powerpoint/2010/main" val="30612928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5378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Hormonit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Verenkierron välityksellä elimistössä kulkeutuvia aineita.</a:t>
            </a:r>
          </a:p>
          <a:p>
            <a:pPr lvl="1"/>
            <a:r>
              <a:rPr lang="fi-FI" dirty="0"/>
              <a:t>Vaikuttavat kohdesoluihin joko liittymällä solukalvolla oleviin reseptoreihin tai kulkeutumalla solun sisään</a:t>
            </a:r>
          </a:p>
          <a:p>
            <a:pPr lvl="1"/>
            <a:r>
              <a:rPr lang="fi-FI" dirty="0"/>
              <a:t>&gt; aktivoivat tai estävät geenien toimintaa</a:t>
            </a:r>
          </a:p>
          <a:p>
            <a:pPr lvl="1"/>
            <a:r>
              <a:rPr lang="fi-FI" dirty="0"/>
              <a:t>Solukalvoon (reseptoreihin) liittyvät vesiliukoiset hormonit (proteiineja)</a:t>
            </a:r>
          </a:p>
          <a:p>
            <a:pPr lvl="1"/>
            <a:r>
              <a:rPr lang="fi-FI" dirty="0"/>
              <a:t>Solukalvon läpi kulkeutuvat rasvaliukoiset hormonit (esim. sukupuolihormonit = </a:t>
            </a:r>
            <a:r>
              <a:rPr lang="fi-FI" dirty="0" err="1"/>
              <a:t>sterolit</a:t>
            </a:r>
            <a:r>
              <a:rPr lang="fi-FI" dirty="0"/>
              <a:t>, kilpirauhashormoni)</a:t>
            </a:r>
          </a:p>
        </p:txBody>
      </p:sp>
    </p:spTree>
    <p:extLst>
      <p:ext uri="{BB962C8B-B14F-4D97-AF65-F5344CB8AC3E}">
        <p14:creationId xmlns:p14="http://schemas.microsoft.com/office/powerpoint/2010/main" val="34851056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Rauhaset erittävät hormoneja</a:t>
            </a:r>
          </a:p>
          <a:p>
            <a:pPr lvl="1"/>
            <a:r>
              <a:rPr lang="fi-FI" dirty="0"/>
              <a:t>Umpirauhaset, kuten munuaiset</a:t>
            </a:r>
          </a:p>
          <a:p>
            <a:pPr lvl="2"/>
            <a:r>
              <a:rPr lang="fi-FI" dirty="0"/>
              <a:t>Hormonit siirtyvät verenkiertoon</a:t>
            </a:r>
          </a:p>
          <a:p>
            <a:pPr lvl="2"/>
            <a:r>
              <a:rPr lang="fi-FI" dirty="0"/>
              <a:t>-&gt; vaikutus melko hidasta</a:t>
            </a:r>
          </a:p>
          <a:p>
            <a:pPr lvl="1"/>
            <a:r>
              <a:rPr lang="fi-FI" dirty="0"/>
              <a:t>Sekarauhaset, esim. haima</a:t>
            </a:r>
          </a:p>
          <a:p>
            <a:pPr lvl="2"/>
            <a:r>
              <a:rPr lang="fi-FI" dirty="0"/>
              <a:t>Sekä avo- että umpirauhasen osia</a:t>
            </a:r>
          </a:p>
          <a:p>
            <a:pPr lvl="2"/>
            <a:r>
              <a:rPr lang="fi-FI" dirty="0"/>
              <a:t>Haima erittää sekä ruoansulatusentsyymejä että hormoneja</a:t>
            </a:r>
          </a:p>
        </p:txBody>
      </p:sp>
    </p:spTree>
    <p:extLst>
      <p:ext uri="{BB962C8B-B14F-4D97-AF65-F5344CB8AC3E}">
        <p14:creationId xmlns:p14="http://schemas.microsoft.com/office/powerpoint/2010/main" val="13132540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TOMROHIN?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13174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HORMONIT!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22794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41"/>
            <a:ext cx="9144000" cy="680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48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iosbcc.net/doohan/sample/images/blood%20cells/0281bl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585958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6948264" y="594928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hlinkClick r:id="rId3"/>
              </a:rPr>
              <a:t>https://www.youtube.com/watch?v=JnlULOjUhSQ</a:t>
            </a:r>
            <a:r>
              <a:rPr lang="fi-FI" sz="1200" dirty="0"/>
              <a:t> valkosolu kulkee</a:t>
            </a:r>
          </a:p>
        </p:txBody>
      </p:sp>
    </p:spTree>
    <p:extLst>
      <p:ext uri="{BB962C8B-B14F-4D97-AF65-F5344CB8AC3E}">
        <p14:creationId xmlns:p14="http://schemas.microsoft.com/office/powerpoint/2010/main" val="15034757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6" b="8549"/>
          <a:stretch/>
        </p:blipFill>
        <p:spPr>
          <a:xfrm>
            <a:off x="1187624" y="1484784"/>
            <a:ext cx="6521450" cy="4968552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A7BBDAF-A10A-41BE-B9EB-241519808D3F}"/>
              </a:ext>
            </a:extLst>
          </p:cNvPr>
          <p:cNvSpPr txBox="1"/>
          <p:nvPr/>
        </p:nvSpPr>
        <p:spPr>
          <a:xfrm>
            <a:off x="2411760" y="260648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/>
              <a:t>AIVOLISÄKE SÄÄTELEE MUITA RAUHASIA</a:t>
            </a:r>
          </a:p>
        </p:txBody>
      </p:sp>
    </p:spTree>
    <p:extLst>
      <p:ext uri="{BB962C8B-B14F-4D97-AF65-F5344CB8AC3E}">
        <p14:creationId xmlns:p14="http://schemas.microsoft.com/office/powerpoint/2010/main" val="26548174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Hormonit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Verenkierron välityksellä elimistössä kulkeutuvia kemiallisia aineita.</a:t>
            </a:r>
          </a:p>
          <a:p>
            <a:r>
              <a:rPr lang="fi-FI" dirty="0"/>
              <a:t>Vaikuttavat kohdesoluihin ja aktivoivat tai estävät solujen toimintaa</a:t>
            </a:r>
          </a:p>
          <a:p>
            <a:r>
              <a:rPr lang="fi-FI" dirty="0"/>
              <a:t>Hormonit syntyvät umpirauhasissa.</a:t>
            </a:r>
          </a:p>
          <a:p>
            <a:pPr lvl="1"/>
            <a:r>
              <a:rPr lang="fi-FI" dirty="0"/>
              <a:t>Esim. haima, aivolisäke, lisämunuaiset, kivekset, kilpirauhanen, munasarjat..</a:t>
            </a:r>
          </a:p>
          <a:p>
            <a:r>
              <a:rPr lang="fi-FI" dirty="0"/>
              <a:t>Aivolisäkkeen erittämät hormonit säätelevät monien elimistön umpirauhasten hormonieritystä.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322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571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8"/>
          <a:stretch/>
        </p:blipFill>
        <p:spPr>
          <a:xfrm>
            <a:off x="762000" y="1772816"/>
            <a:ext cx="7620000" cy="4127921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92B63B3-7645-4FE9-91C1-2130467814B3}"/>
              </a:ext>
            </a:extLst>
          </p:cNvPr>
          <p:cNvSpPr txBox="1"/>
          <p:nvPr/>
        </p:nvSpPr>
        <p:spPr>
          <a:xfrm>
            <a:off x="1907704" y="54868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HORMONIN TOIMINTA SOLUSSA</a:t>
            </a:r>
          </a:p>
        </p:txBody>
      </p:sp>
    </p:spTree>
    <p:extLst>
      <p:ext uri="{BB962C8B-B14F-4D97-AF65-F5344CB8AC3E}">
        <p14:creationId xmlns:p14="http://schemas.microsoft.com/office/powerpoint/2010/main" val="32820166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907704" y="18864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/>
              <a:t>HORMONIT</a:t>
            </a:r>
          </a:p>
        </p:txBody>
      </p:sp>
      <p:graphicFrame>
        <p:nvGraphicFramePr>
          <p:cNvPr id="3" name="Taulukk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286296"/>
              </p:ext>
            </p:extLst>
          </p:nvPr>
        </p:nvGraphicFramePr>
        <p:xfrm>
          <a:off x="395536" y="908720"/>
          <a:ext cx="7920880" cy="5491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ERITYSPAIKKA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HORMONI</a:t>
                      </a:r>
                      <a:r>
                        <a:rPr lang="fi-FI" baseline="0" dirty="0"/>
                        <a:t> /HORMONIT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VAIKUTUKSET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  </a:t>
                      </a:r>
                    </a:p>
                    <a:p>
                      <a:r>
                        <a:rPr lang="fi-FI" dirty="0"/>
                        <a:t>aivolisäke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kasvuhormoni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Ohjaa muiden solujen toimintaa ja aktiivisuutta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  <a:p>
                      <a:r>
                        <a:rPr lang="fi-FI" dirty="0"/>
                        <a:t>kilpirauhanen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tyroksiini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Fyysinen ja henkinen kasvu, solujen aktivointi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  <a:p>
                      <a:r>
                        <a:rPr lang="fi-FI" dirty="0"/>
                        <a:t>haima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1. insuliini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2. </a:t>
                      </a:r>
                      <a:r>
                        <a:rPr lang="fi-FI" dirty="0" err="1"/>
                        <a:t>glukagoni</a:t>
                      </a:r>
                      <a:r>
                        <a:rPr lang="fi-FI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1. Alentaa veren sokeripitoisuutta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2. lisää verensokeria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lisämunuaiset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- Adrenaliini ja noradrenaliini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- Fyysisen</a:t>
                      </a:r>
                      <a:r>
                        <a:rPr lang="fi-FI" baseline="0" dirty="0"/>
                        <a:t> suorituskyvyn paraneminen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sukupuolirauhaset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1. kivekset: testosteroni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2. munasarjat:</a:t>
                      </a:r>
                      <a:r>
                        <a:rPr lang="fi-FI" baseline="0" dirty="0"/>
                        <a:t> estrogeeni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sukupuoliominaisuudet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0001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907704" y="18864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/>
              <a:t>HORMONIT</a:t>
            </a:r>
          </a:p>
        </p:txBody>
      </p:sp>
      <p:graphicFrame>
        <p:nvGraphicFramePr>
          <p:cNvPr id="3" name="Taulukk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043534"/>
              </p:ext>
            </p:extLst>
          </p:nvPr>
        </p:nvGraphicFramePr>
        <p:xfrm>
          <a:off x="395536" y="908720"/>
          <a:ext cx="7920880" cy="5491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ERITYSPAIKKA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HORMONI</a:t>
                      </a:r>
                      <a:r>
                        <a:rPr lang="fi-FI" baseline="0" dirty="0"/>
                        <a:t> /HORMONIT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VAIKUTUKSET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  </a:t>
                      </a:r>
                    </a:p>
                    <a:p>
                      <a:r>
                        <a:rPr lang="fi-FI" dirty="0"/>
                        <a:t>aivolisäke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kasvuhormoni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  <a:p>
                      <a:r>
                        <a:rPr lang="fi-FI" dirty="0"/>
                        <a:t>kilpirauhanen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Fyysinen ja henkinen kasvu, solujen aktivointi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  <a:p>
                      <a:r>
                        <a:rPr lang="fi-FI" dirty="0"/>
                        <a:t>haima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1. insuliini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2.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1.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2. lisää verensokeria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lisämunuaiset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- Adrenaliini ja noradrenaliini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sukupuolirauhaset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1. kivekset: testosteroni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2. munasarjat: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sukupuoliominaisuudet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6368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907704" y="18864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/>
              <a:t>HORMONIT</a:t>
            </a:r>
          </a:p>
        </p:txBody>
      </p:sp>
      <p:graphicFrame>
        <p:nvGraphicFramePr>
          <p:cNvPr id="3" name="Taulukk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856382"/>
              </p:ext>
            </p:extLst>
          </p:nvPr>
        </p:nvGraphicFramePr>
        <p:xfrm>
          <a:off x="395536" y="908720"/>
          <a:ext cx="7920880" cy="5491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ERITYSPAIKKA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HORMONI</a:t>
                      </a:r>
                      <a:r>
                        <a:rPr lang="fi-FI" baseline="0" dirty="0"/>
                        <a:t> /HORMONIT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VAIKUTUKSET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  </a:t>
                      </a:r>
                    </a:p>
                    <a:p>
                      <a:r>
                        <a:rPr lang="fi-FI" dirty="0"/>
                        <a:t>aivolisäke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kasvuhormoni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Ohjaa muiden solujen toimintaa ja aktiivisuutta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  <a:p>
                      <a:r>
                        <a:rPr lang="fi-FI" dirty="0"/>
                        <a:t>kilpirauhanen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tyroksiini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Fyysinen ja henkinen kasvu, solujen aktivointi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endParaRPr lang="fi-FI" dirty="0"/>
                    </a:p>
                    <a:p>
                      <a:r>
                        <a:rPr lang="fi-FI" dirty="0"/>
                        <a:t>haima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1. insuliini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2. </a:t>
                      </a:r>
                      <a:r>
                        <a:rPr lang="fi-FI" dirty="0" err="1"/>
                        <a:t>glukagoni</a:t>
                      </a:r>
                      <a:r>
                        <a:rPr lang="fi-FI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1. Alentaa veren sokeripitoisuutta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2. lisää verensokeria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lisämunuaiset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- Adrenaliini ja noradrenaliini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- Fyysisen</a:t>
                      </a:r>
                      <a:r>
                        <a:rPr lang="fi-FI" baseline="0" dirty="0"/>
                        <a:t> suorituskyvyn paraneminen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r>
                        <a:rPr lang="fi-FI" dirty="0"/>
                        <a:t>sukupuolirauhaset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1. kivekset: testosteroni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2. munasarjat:</a:t>
                      </a:r>
                      <a:r>
                        <a:rPr lang="fi-FI" baseline="0" dirty="0"/>
                        <a:t> estrogeeni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sukupuoliominaisuudet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9853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Hormonit</a:t>
            </a:r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447702"/>
              </p:ext>
            </p:extLst>
          </p:nvPr>
        </p:nvGraphicFramePr>
        <p:xfrm>
          <a:off x="395536" y="1340768"/>
          <a:ext cx="8229600" cy="6863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erityspaikka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hormoni / hormonit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vaikutus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aivolisäke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- Kasvuhormoni (GH)</a:t>
                      </a:r>
                    </a:p>
                    <a:p>
                      <a:r>
                        <a:rPr lang="fi-FI" dirty="0"/>
                        <a:t>- FSH ja LH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-Pituuskasvun</a:t>
                      </a:r>
                      <a:r>
                        <a:rPr lang="fi-FI" dirty="0"/>
                        <a:t> säätely,</a:t>
                      </a:r>
                      <a:r>
                        <a:rPr lang="fi-FI" baseline="0" dirty="0"/>
                        <a:t> - - - - - muiden elinten toiminnanohjaus: sukupuolirauhasten toiminta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kilpirauhanen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tyroksiini</a:t>
                      </a:r>
                    </a:p>
                    <a:p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Lisää kasvua ja säätelee elintoimintoja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haima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Insuliini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 err="1"/>
                        <a:t>glukagoni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Vähentää verenglukoosia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Lisää</a:t>
                      </a:r>
                      <a:r>
                        <a:rPr lang="fi-FI" baseline="0" dirty="0"/>
                        <a:t> verenglukoosia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lisämunuaiset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Adrenaliini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Noradrenaliini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 err="1"/>
                        <a:t>Gluko-</a:t>
                      </a:r>
                      <a:r>
                        <a:rPr lang="fi-FI" dirty="0"/>
                        <a:t> ja </a:t>
                      </a:r>
                      <a:r>
                        <a:rPr lang="fi-FI" dirty="0" err="1"/>
                        <a:t>mineralokortikoidit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Fyysinen suorituskyky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Vaikuttavat</a:t>
                      </a:r>
                      <a:r>
                        <a:rPr lang="fi-FI" baseline="0" dirty="0"/>
                        <a:t> munuaisten toimintaan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sukupuolirauhaset</a:t>
                      </a:r>
                    </a:p>
                    <a:p>
                      <a:pPr marL="742950" lvl="1" indent="-285750">
                        <a:buFontTx/>
                        <a:buChar char="-"/>
                      </a:pPr>
                      <a:r>
                        <a:rPr lang="fi-FI" dirty="0"/>
                        <a:t>kivekset</a:t>
                      </a:r>
                    </a:p>
                    <a:p>
                      <a:pPr marL="742950" lvl="1" indent="-285750">
                        <a:buFontTx/>
                        <a:buChar char="-"/>
                      </a:pPr>
                      <a:r>
                        <a:rPr lang="fi-FI" dirty="0"/>
                        <a:t>munasarjat</a:t>
                      </a:r>
                      <a:r>
                        <a:rPr lang="fi-FI" baseline="0" dirty="0"/>
                        <a:t> 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Testosteroni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Estrogeeni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Keltarauhashormoni</a:t>
                      </a:r>
                      <a:r>
                        <a:rPr lang="fi-FI" baseline="0" dirty="0"/>
                        <a:t> eli progesteroni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Siittiöiden tuotanto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Munasolujen</a:t>
                      </a:r>
                      <a:r>
                        <a:rPr lang="fi-FI" baseline="0" dirty="0"/>
                        <a:t> kypsyminen,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baseline="0" dirty="0"/>
                        <a:t>estää ovulaation, paksuntaa </a:t>
                      </a:r>
                      <a:r>
                        <a:rPr lang="fi-FI" baseline="0" dirty="0" err="1"/>
                        <a:t>endometriumia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03247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777686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47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6508"/>
            <a:ext cx="7664583" cy="57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90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Veri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Verisolut: 45 % verestä</a:t>
            </a:r>
          </a:p>
          <a:p>
            <a:pPr lvl="1"/>
            <a:r>
              <a:rPr lang="fi-FI" dirty="0"/>
              <a:t>Punasolut (</a:t>
            </a:r>
            <a:r>
              <a:rPr lang="fi-FI" dirty="0" err="1"/>
              <a:t>erytrosyytit</a:t>
            </a:r>
            <a:r>
              <a:rPr lang="fi-FI" dirty="0"/>
              <a:t>)</a:t>
            </a:r>
          </a:p>
          <a:p>
            <a:pPr lvl="2"/>
            <a:r>
              <a:rPr lang="fi-FI" dirty="0"/>
              <a:t>Pääosa</a:t>
            </a:r>
          </a:p>
          <a:p>
            <a:pPr lvl="2"/>
            <a:r>
              <a:rPr lang="fi-FI" dirty="0"/>
              <a:t>Kuljettavat kaasuja sitoutuneena hemoglobiiniin</a:t>
            </a:r>
          </a:p>
          <a:p>
            <a:pPr lvl="3"/>
            <a:r>
              <a:rPr lang="fi-FI" dirty="0"/>
              <a:t>Happi, hiilidioksidi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29827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Otsikko 1">
            <a:extLst>
              <a:ext uri="{FF2B5EF4-FFF2-40B4-BE49-F238E27FC236}">
                <a16:creationId xmlns:a16="http://schemas.microsoft.com/office/drawing/2014/main" id="{FDF9A58D-BE4B-44A2-A72B-886A8D8C0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5400"/>
            <a:ext cx="8229600" cy="1143000"/>
          </a:xfrm>
        </p:spPr>
        <p:txBody>
          <a:bodyPr/>
          <a:lstStyle/>
          <a:p>
            <a:r>
              <a:rPr lang="fi-FI" altLang="fi-FI"/>
              <a:t>Veren sokeritason muutokset</a:t>
            </a:r>
          </a:p>
        </p:txBody>
      </p:sp>
      <p:sp>
        <p:nvSpPr>
          <p:cNvPr id="50179" name="Sisällön paikkamerkki 2">
            <a:extLst>
              <a:ext uri="{FF2B5EF4-FFF2-40B4-BE49-F238E27FC236}">
                <a16:creationId xmlns:a16="http://schemas.microsoft.com/office/drawing/2014/main" id="{1FFBF297-CD78-47CB-B934-526FCBD508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1331913"/>
            <a:ext cx="8229600" cy="4525962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altLang="fi-FI" dirty="0" err="1"/>
              <a:t>Verensokeritaso</a:t>
            </a:r>
            <a:r>
              <a:rPr lang="fi-FI" altLang="fi-FI" dirty="0"/>
              <a:t> pysyy yleensä melko tasaisena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fi-FI" altLang="fi-FI" dirty="0"/>
              <a:t>Haiman erittämät insuliini ja glukagoni</a:t>
            </a:r>
          </a:p>
          <a:p>
            <a:pPr fontAlgn="auto">
              <a:spcAft>
                <a:spcPts val="0"/>
              </a:spcAft>
              <a:defRPr/>
            </a:pPr>
            <a:r>
              <a:rPr lang="fi-FI" altLang="fi-FI" dirty="0"/>
              <a:t>Diabeetikolla vaarana verensokerin liiallinen lasku</a:t>
            </a:r>
          </a:p>
          <a:p>
            <a:pPr marL="457200" lvl="1" indent="0" fontAlgn="auto">
              <a:spcAft>
                <a:spcPts val="0"/>
              </a:spcAft>
              <a:buFontTx/>
              <a:buNone/>
              <a:defRPr/>
            </a:pPr>
            <a:r>
              <a:rPr lang="fi-FI" altLang="fi-FI" dirty="0">
                <a:sym typeface="Wingdings" panose="05000000000000000000" pitchFamily="2" charset="2"/>
              </a:rPr>
              <a:t> hypoglykemia (oireet?)  hoito glukoosilla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fi-FI" altLang="fi-FI" dirty="0">
                <a:sym typeface="Wingdings" panose="05000000000000000000" pitchFamily="2" charset="2"/>
              </a:rPr>
              <a:t>voi johtaa insuliinisokkiin (tajuttomuus)</a:t>
            </a:r>
          </a:p>
          <a:p>
            <a:pPr fontAlgn="auto">
              <a:spcAft>
                <a:spcPts val="0"/>
              </a:spcAft>
              <a:defRPr/>
            </a:pPr>
            <a:r>
              <a:rPr lang="fi-FI" altLang="fi-FI" dirty="0">
                <a:sym typeface="Wingdings" panose="05000000000000000000" pitchFamily="2" charset="2"/>
              </a:rPr>
              <a:t>Diabeetikolla vaarana verensokerin liiallinen nousu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fi-FI" altLang="fi-FI" dirty="0">
                <a:sym typeface="Wingdings" panose="05000000000000000000" pitchFamily="2" charset="2"/>
              </a:rPr>
              <a:t>hyperglykemia (oireet?)  hoito insuliinilla</a:t>
            </a:r>
          </a:p>
          <a:p>
            <a:pPr fontAlgn="auto">
              <a:spcAft>
                <a:spcPts val="0"/>
              </a:spcAft>
              <a:defRPr/>
            </a:pPr>
            <a:endParaRPr lang="fi-FI" altLang="fi-FI" dirty="0"/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fi-FI" altLang="fi-FI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www.terveyskirjasto.fi/xmedia/ldk/ldk00381.jpg">
            <a:extLst>
              <a:ext uri="{FF2B5EF4-FFF2-40B4-BE49-F238E27FC236}">
                <a16:creationId xmlns:a16="http://schemas.microsoft.com/office/drawing/2014/main" id="{3DC05E04-3CB9-403B-886C-9BCF7DD8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7100887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Kuvahaun tulos haulle hypoglykemia">
            <a:extLst>
              <a:ext uri="{FF2B5EF4-FFF2-40B4-BE49-F238E27FC236}">
                <a16:creationId xmlns:a16="http://schemas.microsoft.com/office/drawing/2014/main" id="{1D62D5F9-0981-488E-BFCD-516F4BEA4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14413"/>
            <a:ext cx="79692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Kuva 1">
            <a:extLst>
              <a:ext uri="{FF2B5EF4-FFF2-40B4-BE49-F238E27FC236}">
                <a16:creationId xmlns:a16="http://schemas.microsoft.com/office/drawing/2014/main" id="{CD24BD60-2858-443A-B2CE-833D718C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600"/>
            <a:ext cx="9144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Kuvahaun tulos haulle hyperglykemia">
            <a:extLst>
              <a:ext uri="{FF2B5EF4-FFF2-40B4-BE49-F238E27FC236}">
                <a16:creationId xmlns:a16="http://schemas.microsoft.com/office/drawing/2014/main" id="{336C223F-1EF7-45EA-BC5E-3E164D530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309563"/>
            <a:ext cx="44481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Syöpä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lnSpcReduction="10000"/>
          </a:bodyPr>
          <a:lstStyle/>
          <a:p>
            <a:r>
              <a:rPr lang="fi-FI" sz="2800" b="1" dirty="0"/>
              <a:t>Karsinogeeni</a:t>
            </a:r>
            <a:r>
              <a:rPr lang="fi-FI" sz="2800" dirty="0"/>
              <a:t> aiheuttaa </a:t>
            </a:r>
            <a:r>
              <a:rPr lang="fi-FI" sz="2800" b="1" dirty="0"/>
              <a:t>mutaation</a:t>
            </a:r>
            <a:r>
              <a:rPr lang="fi-FI" sz="2800" dirty="0"/>
              <a:t> solun perimässä.</a:t>
            </a:r>
          </a:p>
          <a:p>
            <a:pPr lvl="1"/>
            <a:r>
              <a:rPr lang="fi-FI" sz="2400" dirty="0"/>
              <a:t>Muutos tapahduttava solun jakautumista ja kasvua säätelevissä geeneissä.</a:t>
            </a:r>
          </a:p>
          <a:p>
            <a:pPr lvl="2"/>
            <a:r>
              <a:rPr lang="fi-FI" sz="2000" dirty="0"/>
              <a:t>Esisyöpägeeni muuttuu onkogeeniksi eli syöpägeeniksi.</a:t>
            </a:r>
          </a:p>
          <a:p>
            <a:pPr lvl="2"/>
            <a:r>
              <a:rPr lang="fi-FI" sz="2000" dirty="0"/>
              <a:t>Mutaatio tapahtuu kasvunrajoitegeeneissä.</a:t>
            </a:r>
          </a:p>
          <a:p>
            <a:pPr lvl="1"/>
            <a:r>
              <a:rPr lang="fi-FI" dirty="0"/>
              <a:t>Muutoksia pyritään kontrolloimaan ja estämään.</a:t>
            </a:r>
          </a:p>
          <a:p>
            <a:pPr lvl="2"/>
            <a:r>
              <a:rPr lang="fi-FI" dirty="0" err="1"/>
              <a:t>Apoptoosi</a:t>
            </a:r>
            <a:r>
              <a:rPr lang="fi-FI" dirty="0"/>
              <a:t> ja kudostyyppiproteiinien tunnistaminen</a:t>
            </a:r>
          </a:p>
          <a:p>
            <a:r>
              <a:rPr lang="fi-FI" dirty="0"/>
              <a:t>Hyvänlaatuinen -&gt; pahanlaatuinen kasvain:</a:t>
            </a:r>
          </a:p>
          <a:p>
            <a:pPr lvl="1"/>
            <a:r>
              <a:rPr lang="fi-FI" dirty="0"/>
              <a:t>Syöpäsolukko lähettää </a:t>
            </a:r>
            <a:r>
              <a:rPr lang="fi-FI" dirty="0" err="1"/>
              <a:t>angiogeneettisia</a:t>
            </a:r>
            <a:r>
              <a:rPr lang="fi-FI" dirty="0"/>
              <a:t> aineita: verisuonisto kasvaa kasvaimeen -&gt; kasvaimen kasvu: etäpesäkkeiden eli metastaasien mahdollistuminen</a:t>
            </a:r>
          </a:p>
          <a:p>
            <a:pPr lvl="1"/>
            <a:endParaRPr lang="fi-FI" dirty="0"/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4390952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Syöpä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lnSpcReduction="10000"/>
          </a:bodyPr>
          <a:lstStyle/>
          <a:p>
            <a:r>
              <a:rPr lang="fi-FI" sz="2800" b="1" dirty="0"/>
              <a:t>Karsinogeeni</a:t>
            </a:r>
            <a:r>
              <a:rPr lang="fi-FI" sz="2800" dirty="0"/>
              <a:t> aiheuttaa </a:t>
            </a:r>
            <a:r>
              <a:rPr lang="fi-FI" sz="2800" b="1" dirty="0"/>
              <a:t>mutaation</a:t>
            </a:r>
            <a:r>
              <a:rPr lang="fi-FI" sz="2800" dirty="0"/>
              <a:t> solun perimässä.</a:t>
            </a:r>
          </a:p>
          <a:p>
            <a:pPr lvl="1"/>
            <a:r>
              <a:rPr lang="fi-FI" sz="2400" dirty="0"/>
              <a:t>Muutos tapahduttava solun jakautumista ja kasvua säätelevissä geeneissä.</a:t>
            </a:r>
          </a:p>
          <a:p>
            <a:pPr lvl="2"/>
            <a:r>
              <a:rPr lang="fi-FI" sz="2000" dirty="0"/>
              <a:t>Esisyöpägeeni muuttuu onkogeeniksi eli syöpägeeniksi.</a:t>
            </a:r>
          </a:p>
          <a:p>
            <a:pPr lvl="2"/>
            <a:r>
              <a:rPr lang="fi-FI" sz="2000" dirty="0"/>
              <a:t>Mutaatio tapahtuu kasvunrajoitegeeneissä.</a:t>
            </a:r>
          </a:p>
          <a:p>
            <a:pPr lvl="1"/>
            <a:r>
              <a:rPr lang="fi-FI" dirty="0"/>
              <a:t>Muutoksia pyritään kontrolloimaan ja estämään.</a:t>
            </a:r>
          </a:p>
          <a:p>
            <a:pPr lvl="2"/>
            <a:r>
              <a:rPr lang="fi-FI" dirty="0" err="1"/>
              <a:t>Apoptoosi</a:t>
            </a:r>
            <a:r>
              <a:rPr lang="fi-FI" dirty="0"/>
              <a:t> ja kudostyyppiproteiinien tunnistaminen</a:t>
            </a:r>
          </a:p>
          <a:p>
            <a:r>
              <a:rPr lang="fi-FI" dirty="0"/>
              <a:t>Hyvänlaatuinen -&gt; pahanlaatuinen kasvain:</a:t>
            </a:r>
          </a:p>
          <a:p>
            <a:pPr lvl="1"/>
            <a:r>
              <a:rPr lang="fi-FI" dirty="0"/>
              <a:t>Syöpäsolukko lähettää </a:t>
            </a:r>
            <a:r>
              <a:rPr lang="fi-FI" dirty="0" err="1"/>
              <a:t>angiogeneettisia</a:t>
            </a:r>
            <a:r>
              <a:rPr lang="fi-FI" dirty="0"/>
              <a:t> aineita: verisuonisto kasvaa kasvaimeen -&gt; kasvaimen kasvu: etäpesäkkeiden eli metastaasien mahdollistuminen</a:t>
            </a:r>
          </a:p>
          <a:p>
            <a:pPr lvl="1"/>
            <a:endParaRPr lang="fi-FI" dirty="0"/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42584722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Mikrobit ja </a:t>
            </a:r>
            <a:br>
              <a:rPr lang="fi-FI" dirty="0"/>
            </a:br>
            <a:r>
              <a:rPr lang="fi-FI" dirty="0"/>
              <a:t>elimistön puolustautuminen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ekstiruutu 3"/>
          <p:cNvSpPr txBox="1"/>
          <p:nvPr/>
        </p:nvSpPr>
        <p:spPr>
          <a:xfrm>
            <a:off x="6372200" y="5805264"/>
            <a:ext cx="25202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hlinkClick r:id="rId2"/>
              </a:rPr>
              <a:t>https://www.youtube.com/watch?v=0TvTyj5FAaQ</a:t>
            </a:r>
            <a:endParaRPr lang="fi-FI" sz="1400" dirty="0"/>
          </a:p>
          <a:p>
            <a:r>
              <a:rPr lang="fi-FI" dirty="0"/>
              <a:t>valkosolut toimivat</a:t>
            </a:r>
          </a:p>
        </p:txBody>
      </p:sp>
    </p:spTree>
    <p:extLst>
      <p:ext uri="{BB962C8B-B14F-4D97-AF65-F5344CB8AC3E}">
        <p14:creationId xmlns:p14="http://schemas.microsoft.com/office/powerpoint/2010/main" val="12804616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987824" y="2492896"/>
            <a:ext cx="27363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MIKROBIT</a:t>
            </a:r>
          </a:p>
          <a:p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PIENIÄ ELIÖITÄ</a:t>
            </a:r>
            <a:endParaRPr lang="fi-FI" b="1" dirty="0"/>
          </a:p>
        </p:txBody>
      </p:sp>
      <p:cxnSp>
        <p:nvCxnSpPr>
          <p:cNvPr id="4" name="Suora yhdysviiva 3"/>
          <p:cNvCxnSpPr/>
          <p:nvPr/>
        </p:nvCxnSpPr>
        <p:spPr>
          <a:xfrm flipH="1" flipV="1">
            <a:off x="2411760" y="1844824"/>
            <a:ext cx="648072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uora yhdysviiva 5"/>
          <p:cNvCxnSpPr/>
          <p:nvPr/>
        </p:nvCxnSpPr>
        <p:spPr>
          <a:xfrm flipV="1">
            <a:off x="4788024" y="1772816"/>
            <a:ext cx="72008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yhdysviiva 7"/>
          <p:cNvCxnSpPr/>
          <p:nvPr/>
        </p:nvCxnSpPr>
        <p:spPr>
          <a:xfrm>
            <a:off x="4881285" y="3324430"/>
            <a:ext cx="576064" cy="916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iruutu 10"/>
          <p:cNvSpPr txBox="1"/>
          <p:nvPr/>
        </p:nvSpPr>
        <p:spPr>
          <a:xfrm>
            <a:off x="1547664" y="14127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BAKTEERIT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5292080" y="14127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VIRUKSET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5169317" y="4293096"/>
            <a:ext cx="2210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IHMINEN ASUINPAIKKANA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840651" y="313383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ELIMISTÖ PUOLUSTAUTUU</a:t>
            </a:r>
          </a:p>
        </p:txBody>
      </p:sp>
      <p:sp>
        <p:nvSpPr>
          <p:cNvPr id="19" name="Tekstiruutu 18"/>
          <p:cNvSpPr txBox="1"/>
          <p:nvPr/>
        </p:nvSpPr>
        <p:spPr>
          <a:xfrm>
            <a:off x="1367644" y="220486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yksisoluisia, erimuotoisia</a:t>
            </a:r>
          </a:p>
        </p:txBody>
      </p:sp>
      <p:cxnSp>
        <p:nvCxnSpPr>
          <p:cNvPr id="21" name="Suora yhdysviiva 20"/>
          <p:cNvCxnSpPr/>
          <p:nvPr/>
        </p:nvCxnSpPr>
        <p:spPr>
          <a:xfrm flipH="1" flipV="1">
            <a:off x="1187624" y="1340768"/>
            <a:ext cx="360040" cy="256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iruutu 21"/>
          <p:cNvSpPr txBox="1"/>
          <p:nvPr/>
        </p:nvSpPr>
        <p:spPr>
          <a:xfrm>
            <a:off x="197514" y="1047615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alkeellisimpia eliöitä</a:t>
            </a:r>
          </a:p>
        </p:txBody>
      </p:sp>
      <p:cxnSp>
        <p:nvCxnSpPr>
          <p:cNvPr id="27" name="Suora yhdysviiva 26"/>
          <p:cNvCxnSpPr/>
          <p:nvPr/>
        </p:nvCxnSpPr>
        <p:spPr>
          <a:xfrm>
            <a:off x="2015716" y="1772816"/>
            <a:ext cx="0" cy="396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28"/>
          <p:cNvCxnSpPr/>
          <p:nvPr/>
        </p:nvCxnSpPr>
        <p:spPr>
          <a:xfrm flipV="1">
            <a:off x="2015716" y="980728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iruutu 29"/>
          <p:cNvSpPr txBox="1"/>
          <p:nvPr/>
        </p:nvSpPr>
        <p:spPr>
          <a:xfrm>
            <a:off x="642979" y="29636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hyödyllisiä (mm. maaperä- ja eräät suolistobakteerit)</a:t>
            </a:r>
          </a:p>
        </p:txBody>
      </p:sp>
      <p:cxnSp>
        <p:nvCxnSpPr>
          <p:cNvPr id="32" name="Suora yhdysviiva 31"/>
          <p:cNvCxnSpPr/>
          <p:nvPr/>
        </p:nvCxnSpPr>
        <p:spPr>
          <a:xfrm flipV="1">
            <a:off x="2771800" y="927304"/>
            <a:ext cx="360040" cy="41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kstiruutu 32"/>
          <p:cNvSpPr txBox="1"/>
          <p:nvPr/>
        </p:nvSpPr>
        <p:spPr>
          <a:xfrm>
            <a:off x="3014136" y="188640"/>
            <a:ext cx="1629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haitallisia (mm. taudinaiheuttaja-bakteerit)</a:t>
            </a:r>
          </a:p>
        </p:txBody>
      </p:sp>
      <p:cxnSp>
        <p:nvCxnSpPr>
          <p:cNvPr id="35" name="Suora yhdysviiva 34"/>
          <p:cNvCxnSpPr>
            <a:stCxn id="11" idx="3"/>
          </p:cNvCxnSpPr>
          <p:nvPr/>
        </p:nvCxnSpPr>
        <p:spPr>
          <a:xfrm flipV="1">
            <a:off x="3059832" y="1575956"/>
            <a:ext cx="576064" cy="21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iruutu 35"/>
          <p:cNvSpPr txBox="1"/>
          <p:nvPr/>
        </p:nvSpPr>
        <p:spPr>
          <a:xfrm>
            <a:off x="3707904" y="1412776"/>
            <a:ext cx="1173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tuhotaan antibiootein</a:t>
            </a:r>
          </a:p>
        </p:txBody>
      </p:sp>
      <p:cxnSp>
        <p:nvCxnSpPr>
          <p:cNvPr id="38" name="Suora yhdysviiva 37"/>
          <p:cNvCxnSpPr/>
          <p:nvPr/>
        </p:nvCxnSpPr>
        <p:spPr>
          <a:xfrm flipH="1" flipV="1">
            <a:off x="5878771" y="836712"/>
            <a:ext cx="122763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kstiruutu 38"/>
          <p:cNvSpPr txBox="1"/>
          <p:nvPr/>
        </p:nvSpPr>
        <p:spPr>
          <a:xfrm>
            <a:off x="5349337" y="234785"/>
            <a:ext cx="1562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Elottomia vai elollisia?</a:t>
            </a:r>
          </a:p>
        </p:txBody>
      </p:sp>
      <p:cxnSp>
        <p:nvCxnSpPr>
          <p:cNvPr id="44" name="Suora yhdysviiva 43"/>
          <p:cNvCxnSpPr/>
          <p:nvPr/>
        </p:nvCxnSpPr>
        <p:spPr>
          <a:xfrm flipV="1">
            <a:off x="6588224" y="980728"/>
            <a:ext cx="648072" cy="488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kstiruutu 44"/>
          <p:cNvSpPr txBox="1"/>
          <p:nvPr/>
        </p:nvSpPr>
        <p:spPr>
          <a:xfrm>
            <a:off x="7380312" y="260648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loisia, jotka lisääntyvät soluissa ja hyödyntävät niitä</a:t>
            </a:r>
          </a:p>
        </p:txBody>
      </p:sp>
      <p:cxnSp>
        <p:nvCxnSpPr>
          <p:cNvPr id="47" name="Suora yhdysviiva 46"/>
          <p:cNvCxnSpPr/>
          <p:nvPr/>
        </p:nvCxnSpPr>
        <p:spPr>
          <a:xfrm>
            <a:off x="6660232" y="1586699"/>
            <a:ext cx="576064" cy="258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iruutu 47"/>
          <p:cNvSpPr txBox="1"/>
          <p:nvPr/>
        </p:nvSpPr>
        <p:spPr>
          <a:xfrm>
            <a:off x="7380312" y="1575956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haitallisia, mm. </a:t>
            </a:r>
            <a:r>
              <a:rPr lang="fi-FI" sz="1400" dirty="0" err="1"/>
              <a:t>HI-virus</a:t>
            </a:r>
            <a:r>
              <a:rPr lang="fi-FI" sz="1400" dirty="0"/>
              <a:t>, influenssavirus</a:t>
            </a:r>
          </a:p>
        </p:txBody>
      </p:sp>
      <p:cxnSp>
        <p:nvCxnSpPr>
          <p:cNvPr id="50" name="Suora yhdysviiva 49"/>
          <p:cNvCxnSpPr/>
          <p:nvPr/>
        </p:nvCxnSpPr>
        <p:spPr>
          <a:xfrm>
            <a:off x="6274814" y="1782108"/>
            <a:ext cx="457426" cy="782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iruutu 50"/>
          <p:cNvSpPr txBox="1"/>
          <p:nvPr/>
        </p:nvSpPr>
        <p:spPr>
          <a:xfrm>
            <a:off x="6503527" y="2564904"/>
            <a:ext cx="210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ehkäistään tartuntaa rokottein</a:t>
            </a:r>
          </a:p>
        </p:txBody>
      </p:sp>
      <p:cxnSp>
        <p:nvCxnSpPr>
          <p:cNvPr id="53" name="Suora yhdysviiva 52"/>
          <p:cNvCxnSpPr/>
          <p:nvPr/>
        </p:nvCxnSpPr>
        <p:spPr>
          <a:xfrm flipV="1">
            <a:off x="5868144" y="3933056"/>
            <a:ext cx="180020" cy="308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kstiruutu 53"/>
          <p:cNvSpPr txBox="1"/>
          <p:nvPr/>
        </p:nvSpPr>
        <p:spPr>
          <a:xfrm>
            <a:off x="5868144" y="332443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6">
                    <a:lumMod val="75000"/>
                  </a:schemeClr>
                </a:solidFill>
              </a:rPr>
              <a:t>Kostea, lämmin ja suojainen elinympäristö</a:t>
            </a:r>
          </a:p>
        </p:txBody>
      </p:sp>
      <p:cxnSp>
        <p:nvCxnSpPr>
          <p:cNvPr id="56" name="Suora yhdysviiva 55"/>
          <p:cNvCxnSpPr/>
          <p:nvPr/>
        </p:nvCxnSpPr>
        <p:spPr>
          <a:xfrm flipV="1">
            <a:off x="6948264" y="4402422"/>
            <a:ext cx="792088" cy="178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kstiruutu 56"/>
          <p:cNvSpPr txBox="1"/>
          <p:nvPr/>
        </p:nvSpPr>
        <p:spPr>
          <a:xfrm>
            <a:off x="7740352" y="4241370"/>
            <a:ext cx="1296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6">
                    <a:lumMod val="75000"/>
                  </a:schemeClr>
                </a:solidFill>
              </a:rPr>
              <a:t>Useimmat elimistön bakteerit vaarattomia, jopa hyödyllisiä</a:t>
            </a:r>
          </a:p>
        </p:txBody>
      </p:sp>
      <p:cxnSp>
        <p:nvCxnSpPr>
          <p:cNvPr id="59" name="Suora yhdysviiva 58"/>
          <p:cNvCxnSpPr/>
          <p:nvPr/>
        </p:nvCxnSpPr>
        <p:spPr>
          <a:xfrm>
            <a:off x="5958154" y="4933867"/>
            <a:ext cx="0" cy="439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kstiruutu 59"/>
          <p:cNvSpPr txBox="1"/>
          <p:nvPr/>
        </p:nvSpPr>
        <p:spPr>
          <a:xfrm>
            <a:off x="4788024" y="5429878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6">
                    <a:lumMod val="75000"/>
                  </a:schemeClr>
                </a:solidFill>
              </a:rPr>
              <a:t>Bakteerit ja virukset leviävät mm.</a:t>
            </a:r>
          </a:p>
          <a:p>
            <a:pPr marL="342900" indent="-342900">
              <a:buAutoNum type="arabicPeriod"/>
            </a:pPr>
            <a:r>
              <a:rPr lang="fi-FI" sz="1400" dirty="0">
                <a:solidFill>
                  <a:schemeClr val="accent6">
                    <a:lumMod val="75000"/>
                  </a:schemeClr>
                </a:solidFill>
              </a:rPr>
              <a:t>kosketustartuntana</a:t>
            </a:r>
          </a:p>
          <a:p>
            <a:pPr marL="342900" indent="-342900">
              <a:buAutoNum type="arabicPeriod"/>
            </a:pPr>
            <a:r>
              <a:rPr lang="fi-FI" sz="1400" dirty="0">
                <a:solidFill>
                  <a:schemeClr val="accent6">
                    <a:lumMod val="75000"/>
                  </a:schemeClr>
                </a:solidFill>
              </a:rPr>
              <a:t>pisaratartuntana</a:t>
            </a:r>
          </a:p>
          <a:p>
            <a:pPr marL="342900" indent="-342900">
              <a:buAutoNum type="arabicPeriod"/>
            </a:pPr>
            <a:r>
              <a:rPr lang="fi-FI" sz="1400" dirty="0">
                <a:solidFill>
                  <a:schemeClr val="accent6">
                    <a:lumMod val="75000"/>
                  </a:schemeClr>
                </a:solidFill>
              </a:rPr>
              <a:t>veritartuntana </a:t>
            </a:r>
          </a:p>
        </p:txBody>
      </p:sp>
      <p:sp>
        <p:nvSpPr>
          <p:cNvPr id="63" name="Tekstiruutu 62"/>
          <p:cNvSpPr txBox="1"/>
          <p:nvPr/>
        </p:nvSpPr>
        <p:spPr>
          <a:xfrm>
            <a:off x="3057875" y="3456995"/>
            <a:ext cx="1749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iho, värekarvat, sylki, kyynelneste ja mahahappo torjuvat mikrobeja</a:t>
            </a:r>
          </a:p>
        </p:txBody>
      </p:sp>
      <p:cxnSp>
        <p:nvCxnSpPr>
          <p:cNvPr id="65" name="Suora yhdysviiva 64"/>
          <p:cNvCxnSpPr/>
          <p:nvPr/>
        </p:nvCxnSpPr>
        <p:spPr>
          <a:xfrm>
            <a:off x="2195736" y="3829102"/>
            <a:ext cx="252028" cy="5162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kstiruutu 65"/>
          <p:cNvSpPr txBox="1"/>
          <p:nvPr/>
        </p:nvSpPr>
        <p:spPr>
          <a:xfrm>
            <a:off x="1806830" y="4420212"/>
            <a:ext cx="1856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Elimistössä ja veressä torjuvat valkosolut.</a:t>
            </a:r>
          </a:p>
        </p:txBody>
      </p:sp>
      <p:cxnSp>
        <p:nvCxnSpPr>
          <p:cNvPr id="68" name="Suora yhdysviiva 67"/>
          <p:cNvCxnSpPr/>
          <p:nvPr/>
        </p:nvCxnSpPr>
        <p:spPr>
          <a:xfrm>
            <a:off x="2978132" y="4933867"/>
            <a:ext cx="72008" cy="273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kstiruutu 68"/>
          <p:cNvSpPr txBox="1"/>
          <p:nvPr/>
        </p:nvSpPr>
        <p:spPr>
          <a:xfrm>
            <a:off x="2482567" y="5291335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-&gt; tulehdus, kuume...</a:t>
            </a:r>
          </a:p>
        </p:txBody>
      </p:sp>
      <p:cxnSp>
        <p:nvCxnSpPr>
          <p:cNvPr id="71" name="Suora yhdysviiva 70"/>
          <p:cNvCxnSpPr/>
          <p:nvPr/>
        </p:nvCxnSpPr>
        <p:spPr>
          <a:xfrm flipH="1">
            <a:off x="834029" y="3772166"/>
            <a:ext cx="252028" cy="398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kstiruutu 71"/>
          <p:cNvSpPr txBox="1"/>
          <p:nvPr/>
        </p:nvSpPr>
        <p:spPr>
          <a:xfrm>
            <a:off x="336595" y="419638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valkosolut</a:t>
            </a:r>
          </a:p>
        </p:txBody>
      </p:sp>
      <p:cxnSp>
        <p:nvCxnSpPr>
          <p:cNvPr id="74" name="Suora yhdysviiva 73"/>
          <p:cNvCxnSpPr/>
          <p:nvPr/>
        </p:nvCxnSpPr>
        <p:spPr>
          <a:xfrm flipH="1">
            <a:off x="395536" y="4548411"/>
            <a:ext cx="216024" cy="425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kstiruutu 74"/>
          <p:cNvSpPr txBox="1"/>
          <p:nvPr/>
        </p:nvSpPr>
        <p:spPr>
          <a:xfrm>
            <a:off x="35496" y="5010838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Syöjäsolut syövät mikrobeja.</a:t>
            </a:r>
          </a:p>
        </p:txBody>
      </p:sp>
      <p:cxnSp>
        <p:nvCxnSpPr>
          <p:cNvPr id="77" name="Suora yhdysviiva 76"/>
          <p:cNvCxnSpPr/>
          <p:nvPr/>
        </p:nvCxnSpPr>
        <p:spPr>
          <a:xfrm>
            <a:off x="926089" y="4560499"/>
            <a:ext cx="252028" cy="460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kstiruutu 77"/>
          <p:cNvSpPr txBox="1"/>
          <p:nvPr/>
        </p:nvSpPr>
        <p:spPr>
          <a:xfrm>
            <a:off x="1097614" y="5074426"/>
            <a:ext cx="1224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Imusolut erittävät vasta-ainetta</a:t>
            </a:r>
          </a:p>
        </p:txBody>
      </p:sp>
      <p:cxnSp>
        <p:nvCxnSpPr>
          <p:cNvPr id="80" name="Suora yhdysviiva 79"/>
          <p:cNvCxnSpPr/>
          <p:nvPr/>
        </p:nvCxnSpPr>
        <p:spPr>
          <a:xfrm flipH="1">
            <a:off x="2195736" y="2996952"/>
            <a:ext cx="742928" cy="296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uora yhdysviiva 81"/>
          <p:cNvCxnSpPr/>
          <p:nvPr/>
        </p:nvCxnSpPr>
        <p:spPr>
          <a:xfrm>
            <a:off x="2636785" y="3615724"/>
            <a:ext cx="270030" cy="16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uora nuoliyhdysviiva 83"/>
          <p:cNvCxnSpPr/>
          <p:nvPr/>
        </p:nvCxnSpPr>
        <p:spPr>
          <a:xfrm flipH="1">
            <a:off x="1137219" y="5795091"/>
            <a:ext cx="195826" cy="254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kstiruutu 87"/>
          <p:cNvSpPr txBox="1"/>
          <p:nvPr/>
        </p:nvSpPr>
        <p:spPr>
          <a:xfrm>
            <a:off x="64233" y="6049463"/>
            <a:ext cx="2257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Vasta-aine tuhoaa bakteereita ja houkuttelee syöjäsoluja.</a:t>
            </a:r>
          </a:p>
        </p:txBody>
      </p:sp>
      <p:cxnSp>
        <p:nvCxnSpPr>
          <p:cNvPr id="90" name="Suora nuoliyhdysviiva 89"/>
          <p:cNvCxnSpPr/>
          <p:nvPr/>
        </p:nvCxnSpPr>
        <p:spPr>
          <a:xfrm>
            <a:off x="1906474" y="6611024"/>
            <a:ext cx="50528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kstiruutu 92"/>
          <p:cNvSpPr txBox="1"/>
          <p:nvPr/>
        </p:nvSpPr>
        <p:spPr>
          <a:xfrm>
            <a:off x="2349206" y="5922277"/>
            <a:ext cx="2628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Immuniteetti = </a:t>
            </a:r>
          </a:p>
          <a:p>
            <a:r>
              <a:rPr lang="fi-FI" sz="1400" dirty="0"/>
              <a:t>muistisolut muistavat taudinaiheuttajan ja tuhoavat sen tulevaisuudessa heti.</a:t>
            </a:r>
          </a:p>
        </p:txBody>
      </p:sp>
    </p:spTree>
    <p:extLst>
      <p:ext uri="{BB962C8B-B14F-4D97-AF65-F5344CB8AC3E}">
        <p14:creationId xmlns:p14="http://schemas.microsoft.com/office/powerpoint/2010/main" val="309226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30" grpId="0"/>
      <p:bldP spid="33" grpId="0"/>
      <p:bldP spid="36" grpId="0"/>
      <p:bldP spid="39" grpId="0"/>
      <p:bldP spid="45" grpId="0"/>
      <p:bldP spid="48" grpId="0"/>
      <p:bldP spid="51" grpId="0"/>
      <p:bldP spid="54" grpId="0"/>
      <p:bldP spid="57" grpId="0"/>
      <p:bldP spid="60" grpId="0"/>
      <p:bldP spid="63" grpId="0"/>
      <p:bldP spid="66" grpId="0"/>
      <p:bldP spid="69" grpId="0"/>
      <p:bldP spid="72" grpId="0"/>
      <p:bldP spid="75" grpId="0"/>
      <p:bldP spid="78" grpId="0"/>
      <p:bldP spid="88" grpId="0"/>
      <p:bldP spid="9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987824" y="2492896"/>
            <a:ext cx="27363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MIKROBIT</a:t>
            </a:r>
          </a:p>
          <a:p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PIENIÄ ELIÖITÄ</a:t>
            </a:r>
            <a:endParaRPr lang="fi-FI" b="1" dirty="0"/>
          </a:p>
        </p:txBody>
      </p:sp>
      <p:cxnSp>
        <p:nvCxnSpPr>
          <p:cNvPr id="4" name="Suora yhdysviiva 3"/>
          <p:cNvCxnSpPr/>
          <p:nvPr/>
        </p:nvCxnSpPr>
        <p:spPr>
          <a:xfrm flipH="1" flipV="1">
            <a:off x="2411760" y="1844824"/>
            <a:ext cx="648072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uora yhdysviiva 5"/>
          <p:cNvCxnSpPr/>
          <p:nvPr/>
        </p:nvCxnSpPr>
        <p:spPr>
          <a:xfrm flipV="1">
            <a:off x="4788024" y="1772816"/>
            <a:ext cx="72008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yhdysviiva 7"/>
          <p:cNvCxnSpPr/>
          <p:nvPr/>
        </p:nvCxnSpPr>
        <p:spPr>
          <a:xfrm>
            <a:off x="4881285" y="3324430"/>
            <a:ext cx="576064" cy="916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iruutu 10"/>
          <p:cNvSpPr txBox="1"/>
          <p:nvPr/>
        </p:nvSpPr>
        <p:spPr>
          <a:xfrm>
            <a:off x="1547664" y="14127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BAKTEERIT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5292080" y="14127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VIRUKSET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5169317" y="4293096"/>
            <a:ext cx="2210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IHMINEN ASUINPAIKKANA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840651" y="313383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ELIMISTÖ PUOLUSTAUTUU</a:t>
            </a:r>
          </a:p>
        </p:txBody>
      </p:sp>
      <p:sp>
        <p:nvSpPr>
          <p:cNvPr id="19" name="Tekstiruutu 18"/>
          <p:cNvSpPr txBox="1"/>
          <p:nvPr/>
        </p:nvSpPr>
        <p:spPr>
          <a:xfrm>
            <a:off x="1367644" y="220486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yksisoluisia, erimuotoisia</a:t>
            </a:r>
          </a:p>
        </p:txBody>
      </p:sp>
      <p:cxnSp>
        <p:nvCxnSpPr>
          <p:cNvPr id="21" name="Suora yhdysviiva 20"/>
          <p:cNvCxnSpPr/>
          <p:nvPr/>
        </p:nvCxnSpPr>
        <p:spPr>
          <a:xfrm flipH="1" flipV="1">
            <a:off x="1187624" y="1340768"/>
            <a:ext cx="360040" cy="256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iruutu 21"/>
          <p:cNvSpPr txBox="1"/>
          <p:nvPr/>
        </p:nvSpPr>
        <p:spPr>
          <a:xfrm>
            <a:off x="197514" y="1047615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alkeellisimpia eliöitä</a:t>
            </a:r>
          </a:p>
        </p:txBody>
      </p:sp>
      <p:cxnSp>
        <p:nvCxnSpPr>
          <p:cNvPr id="24" name="Suora yhdysviiva 23"/>
          <p:cNvCxnSpPr/>
          <p:nvPr/>
        </p:nvCxnSpPr>
        <p:spPr>
          <a:xfrm flipH="1">
            <a:off x="834029" y="1782108"/>
            <a:ext cx="72008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iruutu 24"/>
          <p:cNvSpPr txBox="1"/>
          <p:nvPr/>
        </p:nvSpPr>
        <p:spPr>
          <a:xfrm>
            <a:off x="223855" y="1935996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ks. rakenne </a:t>
            </a:r>
          </a:p>
          <a:p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s. 80</a:t>
            </a:r>
          </a:p>
        </p:txBody>
      </p:sp>
      <p:cxnSp>
        <p:nvCxnSpPr>
          <p:cNvPr id="27" name="Suora yhdysviiva 26"/>
          <p:cNvCxnSpPr/>
          <p:nvPr/>
        </p:nvCxnSpPr>
        <p:spPr>
          <a:xfrm>
            <a:off x="2015716" y="1772816"/>
            <a:ext cx="0" cy="396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28"/>
          <p:cNvCxnSpPr/>
          <p:nvPr/>
        </p:nvCxnSpPr>
        <p:spPr>
          <a:xfrm flipV="1">
            <a:off x="2015716" y="980728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iruutu 29"/>
          <p:cNvSpPr txBox="1"/>
          <p:nvPr/>
        </p:nvSpPr>
        <p:spPr>
          <a:xfrm>
            <a:off x="642979" y="29636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hyödyllisiä (mm. maaperä- ja eräät suolistobakteerit)</a:t>
            </a:r>
          </a:p>
        </p:txBody>
      </p:sp>
      <p:cxnSp>
        <p:nvCxnSpPr>
          <p:cNvPr id="32" name="Suora yhdysviiva 31"/>
          <p:cNvCxnSpPr/>
          <p:nvPr/>
        </p:nvCxnSpPr>
        <p:spPr>
          <a:xfrm flipV="1">
            <a:off x="2771800" y="927304"/>
            <a:ext cx="360040" cy="41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kstiruutu 32"/>
          <p:cNvSpPr txBox="1"/>
          <p:nvPr/>
        </p:nvSpPr>
        <p:spPr>
          <a:xfrm>
            <a:off x="3014136" y="188640"/>
            <a:ext cx="1629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haitallisia (mm. taudinaiheuttaja-bakteerit)</a:t>
            </a:r>
          </a:p>
        </p:txBody>
      </p:sp>
      <p:cxnSp>
        <p:nvCxnSpPr>
          <p:cNvPr id="35" name="Suora yhdysviiva 34"/>
          <p:cNvCxnSpPr>
            <a:stCxn id="11" idx="3"/>
          </p:cNvCxnSpPr>
          <p:nvPr/>
        </p:nvCxnSpPr>
        <p:spPr>
          <a:xfrm flipV="1">
            <a:off x="3059832" y="1575956"/>
            <a:ext cx="576064" cy="21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iruutu 35"/>
          <p:cNvSpPr txBox="1"/>
          <p:nvPr/>
        </p:nvSpPr>
        <p:spPr>
          <a:xfrm>
            <a:off x="3707904" y="1412776"/>
            <a:ext cx="1173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tuhotaan antibiootein</a:t>
            </a:r>
          </a:p>
        </p:txBody>
      </p:sp>
      <p:cxnSp>
        <p:nvCxnSpPr>
          <p:cNvPr id="38" name="Suora yhdysviiva 37"/>
          <p:cNvCxnSpPr/>
          <p:nvPr/>
        </p:nvCxnSpPr>
        <p:spPr>
          <a:xfrm flipH="1" flipV="1">
            <a:off x="5457349" y="836712"/>
            <a:ext cx="122763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kstiruutu 38"/>
          <p:cNvSpPr txBox="1"/>
          <p:nvPr/>
        </p:nvSpPr>
        <p:spPr>
          <a:xfrm>
            <a:off x="4881285" y="188640"/>
            <a:ext cx="1562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Elottomia vai elollisia?</a:t>
            </a:r>
          </a:p>
        </p:txBody>
      </p:sp>
      <p:cxnSp>
        <p:nvCxnSpPr>
          <p:cNvPr id="41" name="Suora yhdysviiva 40"/>
          <p:cNvCxnSpPr>
            <a:stCxn id="12" idx="0"/>
          </p:cNvCxnSpPr>
          <p:nvPr/>
        </p:nvCxnSpPr>
        <p:spPr>
          <a:xfrm flipV="1">
            <a:off x="6048164" y="836712"/>
            <a:ext cx="396044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iruutu 41"/>
          <p:cNvSpPr txBox="1"/>
          <p:nvPr/>
        </p:nvSpPr>
        <p:spPr>
          <a:xfrm>
            <a:off x="6246186" y="188640"/>
            <a:ext cx="1278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ks. rakenne s. 82</a:t>
            </a:r>
          </a:p>
        </p:txBody>
      </p:sp>
      <p:cxnSp>
        <p:nvCxnSpPr>
          <p:cNvPr id="44" name="Suora yhdysviiva 43"/>
          <p:cNvCxnSpPr/>
          <p:nvPr/>
        </p:nvCxnSpPr>
        <p:spPr>
          <a:xfrm flipV="1">
            <a:off x="6588224" y="980728"/>
            <a:ext cx="648072" cy="488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kstiruutu 44"/>
          <p:cNvSpPr txBox="1"/>
          <p:nvPr/>
        </p:nvSpPr>
        <p:spPr>
          <a:xfrm>
            <a:off x="7380312" y="260648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loisia, jotka lisääntyvät soluissa ja hyödyntävät niitä</a:t>
            </a:r>
          </a:p>
        </p:txBody>
      </p:sp>
      <p:cxnSp>
        <p:nvCxnSpPr>
          <p:cNvPr id="47" name="Suora yhdysviiva 46"/>
          <p:cNvCxnSpPr/>
          <p:nvPr/>
        </p:nvCxnSpPr>
        <p:spPr>
          <a:xfrm>
            <a:off x="6660232" y="1586699"/>
            <a:ext cx="576064" cy="258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iruutu 47"/>
          <p:cNvSpPr txBox="1"/>
          <p:nvPr/>
        </p:nvSpPr>
        <p:spPr>
          <a:xfrm>
            <a:off x="7380312" y="1575956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haitallisia (mm. </a:t>
            </a:r>
            <a:r>
              <a:rPr lang="fi-FI" sz="1400" dirty="0" err="1"/>
              <a:t>HI-virus</a:t>
            </a:r>
            <a:r>
              <a:rPr lang="fi-FI" sz="1400" dirty="0"/>
              <a:t>, influenssavirus</a:t>
            </a:r>
          </a:p>
        </p:txBody>
      </p:sp>
      <p:cxnSp>
        <p:nvCxnSpPr>
          <p:cNvPr id="50" name="Suora yhdysviiva 49"/>
          <p:cNvCxnSpPr/>
          <p:nvPr/>
        </p:nvCxnSpPr>
        <p:spPr>
          <a:xfrm>
            <a:off x="6274814" y="1782108"/>
            <a:ext cx="457426" cy="782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iruutu 50"/>
          <p:cNvSpPr txBox="1"/>
          <p:nvPr/>
        </p:nvSpPr>
        <p:spPr>
          <a:xfrm>
            <a:off x="6503527" y="2564904"/>
            <a:ext cx="210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ehkäistään tartuntaa rokottein</a:t>
            </a:r>
          </a:p>
        </p:txBody>
      </p:sp>
      <p:cxnSp>
        <p:nvCxnSpPr>
          <p:cNvPr id="53" name="Suora yhdysviiva 52"/>
          <p:cNvCxnSpPr/>
          <p:nvPr/>
        </p:nvCxnSpPr>
        <p:spPr>
          <a:xfrm flipV="1">
            <a:off x="5868144" y="3933056"/>
            <a:ext cx="180020" cy="308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kstiruutu 53"/>
          <p:cNvSpPr txBox="1"/>
          <p:nvPr/>
        </p:nvSpPr>
        <p:spPr>
          <a:xfrm>
            <a:off x="5868144" y="332443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6">
                    <a:lumMod val="75000"/>
                  </a:schemeClr>
                </a:solidFill>
              </a:rPr>
              <a:t>Kostea, lämmin ja suojainen elinympäristö</a:t>
            </a:r>
          </a:p>
        </p:txBody>
      </p:sp>
      <p:cxnSp>
        <p:nvCxnSpPr>
          <p:cNvPr id="56" name="Suora yhdysviiva 55"/>
          <p:cNvCxnSpPr/>
          <p:nvPr/>
        </p:nvCxnSpPr>
        <p:spPr>
          <a:xfrm flipV="1">
            <a:off x="6948264" y="4402422"/>
            <a:ext cx="792088" cy="178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kstiruutu 56"/>
          <p:cNvSpPr txBox="1"/>
          <p:nvPr/>
        </p:nvSpPr>
        <p:spPr>
          <a:xfrm>
            <a:off x="7740352" y="4241370"/>
            <a:ext cx="1296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6">
                    <a:lumMod val="75000"/>
                  </a:schemeClr>
                </a:solidFill>
              </a:rPr>
              <a:t>Useimmat elimistön bakteerit vaarattomia, jopa hyödyllisiä</a:t>
            </a:r>
          </a:p>
        </p:txBody>
      </p:sp>
      <p:cxnSp>
        <p:nvCxnSpPr>
          <p:cNvPr id="59" name="Suora yhdysviiva 58"/>
          <p:cNvCxnSpPr/>
          <p:nvPr/>
        </p:nvCxnSpPr>
        <p:spPr>
          <a:xfrm>
            <a:off x="5958154" y="4933867"/>
            <a:ext cx="0" cy="439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kstiruutu 59"/>
          <p:cNvSpPr txBox="1"/>
          <p:nvPr/>
        </p:nvSpPr>
        <p:spPr>
          <a:xfrm>
            <a:off x="4788024" y="5429878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6">
                    <a:lumMod val="75000"/>
                  </a:schemeClr>
                </a:solidFill>
              </a:rPr>
              <a:t>Bakteerit ja virukset leviävät mm.</a:t>
            </a:r>
          </a:p>
          <a:p>
            <a:pPr marL="342900" indent="-342900">
              <a:buAutoNum type="arabicPeriod"/>
            </a:pPr>
            <a:r>
              <a:rPr lang="fi-FI" sz="1400" dirty="0">
                <a:solidFill>
                  <a:schemeClr val="accent6">
                    <a:lumMod val="75000"/>
                  </a:schemeClr>
                </a:solidFill>
              </a:rPr>
              <a:t>kosketustartuntana</a:t>
            </a:r>
          </a:p>
          <a:p>
            <a:pPr marL="342900" indent="-342900">
              <a:buAutoNum type="arabicPeriod"/>
            </a:pPr>
            <a:r>
              <a:rPr lang="fi-FI" sz="1400" dirty="0">
                <a:solidFill>
                  <a:schemeClr val="accent6">
                    <a:lumMod val="75000"/>
                  </a:schemeClr>
                </a:solidFill>
              </a:rPr>
              <a:t>pisaratartuntana</a:t>
            </a:r>
          </a:p>
          <a:p>
            <a:pPr marL="342900" indent="-342900">
              <a:buAutoNum type="arabicPeriod"/>
            </a:pPr>
            <a:r>
              <a:rPr lang="fi-FI" sz="1400" dirty="0">
                <a:solidFill>
                  <a:schemeClr val="accent6">
                    <a:lumMod val="75000"/>
                  </a:schemeClr>
                </a:solidFill>
              </a:rPr>
              <a:t>veritartuntana </a:t>
            </a:r>
          </a:p>
        </p:txBody>
      </p:sp>
      <p:sp>
        <p:nvSpPr>
          <p:cNvPr id="63" name="Tekstiruutu 62"/>
          <p:cNvSpPr txBox="1"/>
          <p:nvPr/>
        </p:nvSpPr>
        <p:spPr>
          <a:xfrm>
            <a:off x="3057875" y="3456995"/>
            <a:ext cx="1749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iho, värekarvat, sylki, kyynelneste ja mahahappo torjuvat mikrobeja</a:t>
            </a:r>
          </a:p>
        </p:txBody>
      </p:sp>
      <p:cxnSp>
        <p:nvCxnSpPr>
          <p:cNvPr id="65" name="Suora yhdysviiva 64"/>
          <p:cNvCxnSpPr/>
          <p:nvPr/>
        </p:nvCxnSpPr>
        <p:spPr>
          <a:xfrm>
            <a:off x="2195736" y="3829102"/>
            <a:ext cx="252028" cy="5162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kstiruutu 65"/>
          <p:cNvSpPr txBox="1"/>
          <p:nvPr/>
        </p:nvSpPr>
        <p:spPr>
          <a:xfrm>
            <a:off x="1806830" y="4420212"/>
            <a:ext cx="1856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Elimistössä ja veressä torjuvat valkosolut.</a:t>
            </a:r>
          </a:p>
        </p:txBody>
      </p:sp>
      <p:cxnSp>
        <p:nvCxnSpPr>
          <p:cNvPr id="68" name="Suora yhdysviiva 67"/>
          <p:cNvCxnSpPr/>
          <p:nvPr/>
        </p:nvCxnSpPr>
        <p:spPr>
          <a:xfrm>
            <a:off x="2978132" y="4933867"/>
            <a:ext cx="72008" cy="273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kstiruutu 68"/>
          <p:cNvSpPr txBox="1"/>
          <p:nvPr/>
        </p:nvSpPr>
        <p:spPr>
          <a:xfrm>
            <a:off x="2482567" y="5291335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-&gt; tulehdus, kuume...</a:t>
            </a:r>
          </a:p>
        </p:txBody>
      </p:sp>
      <p:cxnSp>
        <p:nvCxnSpPr>
          <p:cNvPr id="71" name="Suora yhdysviiva 70"/>
          <p:cNvCxnSpPr/>
          <p:nvPr/>
        </p:nvCxnSpPr>
        <p:spPr>
          <a:xfrm flipH="1">
            <a:off x="834029" y="3772166"/>
            <a:ext cx="252028" cy="398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kstiruutu 71"/>
          <p:cNvSpPr txBox="1"/>
          <p:nvPr/>
        </p:nvSpPr>
        <p:spPr>
          <a:xfrm>
            <a:off x="336595" y="419638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valkosolut</a:t>
            </a:r>
          </a:p>
        </p:txBody>
      </p:sp>
      <p:cxnSp>
        <p:nvCxnSpPr>
          <p:cNvPr id="74" name="Suora yhdysviiva 73"/>
          <p:cNvCxnSpPr/>
          <p:nvPr/>
        </p:nvCxnSpPr>
        <p:spPr>
          <a:xfrm flipH="1">
            <a:off x="395536" y="4548411"/>
            <a:ext cx="216024" cy="425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kstiruutu 74"/>
          <p:cNvSpPr txBox="1"/>
          <p:nvPr/>
        </p:nvSpPr>
        <p:spPr>
          <a:xfrm>
            <a:off x="35496" y="5010838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Syöjäsolut syövät mikrobeja.</a:t>
            </a:r>
          </a:p>
        </p:txBody>
      </p:sp>
      <p:cxnSp>
        <p:nvCxnSpPr>
          <p:cNvPr id="77" name="Suora yhdysviiva 76"/>
          <p:cNvCxnSpPr/>
          <p:nvPr/>
        </p:nvCxnSpPr>
        <p:spPr>
          <a:xfrm>
            <a:off x="926089" y="4560499"/>
            <a:ext cx="252028" cy="460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kstiruutu 77"/>
          <p:cNvSpPr txBox="1"/>
          <p:nvPr/>
        </p:nvSpPr>
        <p:spPr>
          <a:xfrm>
            <a:off x="1097614" y="5074426"/>
            <a:ext cx="1224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Imusolut erittävät vasta-ainetta</a:t>
            </a:r>
          </a:p>
        </p:txBody>
      </p:sp>
      <p:cxnSp>
        <p:nvCxnSpPr>
          <p:cNvPr id="80" name="Suora yhdysviiva 79"/>
          <p:cNvCxnSpPr/>
          <p:nvPr/>
        </p:nvCxnSpPr>
        <p:spPr>
          <a:xfrm flipH="1">
            <a:off x="2195736" y="2996952"/>
            <a:ext cx="742928" cy="296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uora yhdysviiva 81"/>
          <p:cNvCxnSpPr/>
          <p:nvPr/>
        </p:nvCxnSpPr>
        <p:spPr>
          <a:xfrm>
            <a:off x="2636785" y="3615724"/>
            <a:ext cx="270030" cy="16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uora nuoliyhdysviiva 83"/>
          <p:cNvCxnSpPr/>
          <p:nvPr/>
        </p:nvCxnSpPr>
        <p:spPr>
          <a:xfrm flipH="1">
            <a:off x="1137219" y="5795091"/>
            <a:ext cx="195826" cy="254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kstiruutu 87"/>
          <p:cNvSpPr txBox="1"/>
          <p:nvPr/>
        </p:nvSpPr>
        <p:spPr>
          <a:xfrm>
            <a:off x="64233" y="6049463"/>
            <a:ext cx="2257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Vasta-aine tuhoaa bakteereita ja houkuttelee syöjäsoluja.</a:t>
            </a:r>
          </a:p>
        </p:txBody>
      </p:sp>
      <p:cxnSp>
        <p:nvCxnSpPr>
          <p:cNvPr id="90" name="Suora nuoliyhdysviiva 89"/>
          <p:cNvCxnSpPr/>
          <p:nvPr/>
        </p:nvCxnSpPr>
        <p:spPr>
          <a:xfrm>
            <a:off x="1906474" y="6611024"/>
            <a:ext cx="50528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kstiruutu 92"/>
          <p:cNvSpPr txBox="1"/>
          <p:nvPr/>
        </p:nvSpPr>
        <p:spPr>
          <a:xfrm>
            <a:off x="2349206" y="5922277"/>
            <a:ext cx="2628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Immuniteetti = </a:t>
            </a:r>
          </a:p>
          <a:p>
            <a:r>
              <a:rPr lang="fi-FI" sz="1400" dirty="0"/>
              <a:t>muistisolut muistavat taudinaiheuttajan ja tuhoavat sen tulevaisuudessa heti.</a:t>
            </a:r>
          </a:p>
        </p:txBody>
      </p:sp>
    </p:spTree>
    <p:extLst>
      <p:ext uri="{BB962C8B-B14F-4D97-AF65-F5344CB8AC3E}">
        <p14:creationId xmlns:p14="http://schemas.microsoft.com/office/powerpoint/2010/main" val="3566064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Veri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i-FI" dirty="0"/>
              <a:t>Valkosolut (leukosyytit)</a:t>
            </a:r>
          </a:p>
          <a:p>
            <a:pPr lvl="2"/>
            <a:r>
              <a:rPr lang="fi-FI" dirty="0"/>
              <a:t>Yksi- tai monitumaisia</a:t>
            </a:r>
          </a:p>
          <a:p>
            <a:pPr lvl="2"/>
            <a:r>
              <a:rPr lang="fi-FI" dirty="0"/>
              <a:t>Erikoistuneet mikrobien tuhoamiseen</a:t>
            </a:r>
          </a:p>
          <a:p>
            <a:pPr lvl="1"/>
            <a:r>
              <a:rPr lang="fi-FI" dirty="0"/>
              <a:t>Verihiutaleet (trombosyytit)</a:t>
            </a:r>
          </a:p>
          <a:p>
            <a:pPr lvl="2"/>
            <a:r>
              <a:rPr lang="fi-FI" dirty="0"/>
              <a:t>Erittävät verta hyydyttävää tekijää</a:t>
            </a:r>
          </a:p>
          <a:p>
            <a:pPr lvl="2"/>
            <a:r>
              <a:rPr lang="fi-FI" dirty="0"/>
              <a:t>Tarttuvat fibriiniverkkoon ja tukkeuttavat haavan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972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771800" y="184482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VALKOSOLUT, KPL 17</a:t>
            </a:r>
          </a:p>
        </p:txBody>
      </p:sp>
      <p:cxnSp>
        <p:nvCxnSpPr>
          <p:cNvPr id="4" name="Suora yhdysviiva 3"/>
          <p:cNvCxnSpPr/>
          <p:nvPr/>
        </p:nvCxnSpPr>
        <p:spPr>
          <a:xfrm flipH="1" flipV="1">
            <a:off x="3203848" y="1340768"/>
            <a:ext cx="36004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iruutu 4"/>
          <p:cNvSpPr txBox="1"/>
          <p:nvPr/>
        </p:nvSpPr>
        <p:spPr>
          <a:xfrm>
            <a:off x="1331640" y="476672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monia eri ryhmiä: elimistön puolustus</a:t>
            </a:r>
          </a:p>
        </p:txBody>
      </p:sp>
      <p:pic>
        <p:nvPicPr>
          <p:cNvPr id="6" name="Picture 2" descr="http://www.biosbcc.net/doohan/sample/images/blood%20cells/0281bl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0668"/>
            <a:ext cx="281710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uora yhdysviiva 7"/>
          <p:cNvCxnSpPr/>
          <p:nvPr/>
        </p:nvCxnSpPr>
        <p:spPr>
          <a:xfrm flipH="1">
            <a:off x="2123728" y="2106434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iruutu 8"/>
          <p:cNvSpPr txBox="1"/>
          <p:nvPr/>
        </p:nvSpPr>
        <p:spPr>
          <a:xfrm>
            <a:off x="0" y="1456038"/>
            <a:ext cx="2411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kudosnesteessä, imusuonistossa, </a:t>
            </a:r>
            <a:r>
              <a:rPr lang="fi-FI" sz="2400" dirty="0" err="1"/>
              <a:t>imusolmukkeissa,verenkierrossa</a:t>
            </a:r>
            <a:endParaRPr lang="fi-FI" sz="2400" dirty="0"/>
          </a:p>
        </p:txBody>
      </p:sp>
      <p:cxnSp>
        <p:nvCxnSpPr>
          <p:cNvPr id="11" name="Suora yhdysviiva 10"/>
          <p:cNvCxnSpPr/>
          <p:nvPr/>
        </p:nvCxnSpPr>
        <p:spPr>
          <a:xfrm flipH="1">
            <a:off x="2843808" y="2368044"/>
            <a:ext cx="720080" cy="988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4716016" y="2368044"/>
            <a:ext cx="864096" cy="988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iruutu 13"/>
          <p:cNvSpPr txBox="1"/>
          <p:nvPr/>
        </p:nvSpPr>
        <p:spPr>
          <a:xfrm>
            <a:off x="1396673" y="336279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u="sng" dirty="0"/>
              <a:t>SYÖJÄSOLUT</a:t>
            </a:r>
          </a:p>
        </p:txBody>
      </p:sp>
      <p:cxnSp>
        <p:nvCxnSpPr>
          <p:cNvPr id="16" name="Suora yhdysviiva 15"/>
          <p:cNvCxnSpPr/>
          <p:nvPr/>
        </p:nvCxnSpPr>
        <p:spPr>
          <a:xfrm flipH="1">
            <a:off x="1907704" y="3824463"/>
            <a:ext cx="216024" cy="468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iruutu 16"/>
          <p:cNvSpPr txBox="1"/>
          <p:nvPr/>
        </p:nvSpPr>
        <p:spPr>
          <a:xfrm>
            <a:off x="467544" y="4437112"/>
            <a:ext cx="2916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syövät taudinaiheuttajia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5004048" y="3356992"/>
            <a:ext cx="2560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u="sng" dirty="0"/>
              <a:t>IMUSOLUT</a:t>
            </a:r>
          </a:p>
        </p:txBody>
      </p:sp>
      <p:cxnSp>
        <p:nvCxnSpPr>
          <p:cNvPr id="20" name="Suora yhdysviiva 19"/>
          <p:cNvCxnSpPr/>
          <p:nvPr/>
        </p:nvCxnSpPr>
        <p:spPr>
          <a:xfrm flipH="1">
            <a:off x="4932040" y="3818657"/>
            <a:ext cx="288032" cy="330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iruutu 20"/>
          <p:cNvSpPr txBox="1"/>
          <p:nvPr/>
        </p:nvSpPr>
        <p:spPr>
          <a:xfrm>
            <a:off x="4139952" y="414908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tuottavat </a:t>
            </a:r>
            <a:r>
              <a:rPr lang="fi-FI" sz="2400" u="sng" dirty="0"/>
              <a:t>vasta-aineita</a:t>
            </a:r>
          </a:p>
        </p:txBody>
      </p:sp>
      <p:cxnSp>
        <p:nvCxnSpPr>
          <p:cNvPr id="23" name="Suora yhdysviiva 22"/>
          <p:cNvCxnSpPr/>
          <p:nvPr/>
        </p:nvCxnSpPr>
        <p:spPr>
          <a:xfrm>
            <a:off x="5364088" y="4653136"/>
            <a:ext cx="288032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iruutu 23"/>
          <p:cNvSpPr txBox="1"/>
          <p:nvPr/>
        </p:nvSpPr>
        <p:spPr>
          <a:xfrm>
            <a:off x="5796136" y="4807605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vasta-aine kiinnittyy mikrobiin</a:t>
            </a:r>
          </a:p>
        </p:txBody>
      </p:sp>
      <p:cxnSp>
        <p:nvCxnSpPr>
          <p:cNvPr id="26" name="Suora nuoliyhdysviiva 25"/>
          <p:cNvCxnSpPr/>
          <p:nvPr/>
        </p:nvCxnSpPr>
        <p:spPr>
          <a:xfrm>
            <a:off x="6284388" y="5599693"/>
            <a:ext cx="0" cy="421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iruutu 26"/>
          <p:cNvSpPr txBox="1"/>
          <p:nvPr/>
        </p:nvSpPr>
        <p:spPr>
          <a:xfrm>
            <a:off x="5076056" y="602128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mikrobin tuhoaminen tai merkitseminen</a:t>
            </a:r>
          </a:p>
        </p:txBody>
      </p:sp>
      <p:cxnSp>
        <p:nvCxnSpPr>
          <p:cNvPr id="29" name="Suora nuoliyhdysviiva 28"/>
          <p:cNvCxnSpPr/>
          <p:nvPr/>
        </p:nvCxnSpPr>
        <p:spPr>
          <a:xfrm>
            <a:off x="2176645" y="5300337"/>
            <a:ext cx="1008112" cy="510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iruutu 29"/>
          <p:cNvSpPr txBox="1"/>
          <p:nvPr/>
        </p:nvSpPr>
        <p:spPr>
          <a:xfrm>
            <a:off x="3256765" y="5589271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syövät vasta-ainein merkittyjä mikrobeja</a:t>
            </a:r>
          </a:p>
        </p:txBody>
      </p:sp>
      <p:cxnSp>
        <p:nvCxnSpPr>
          <p:cNvPr id="32" name="Suora nuoliyhdysviiva 31"/>
          <p:cNvCxnSpPr/>
          <p:nvPr/>
        </p:nvCxnSpPr>
        <p:spPr>
          <a:xfrm>
            <a:off x="4427984" y="6189435"/>
            <a:ext cx="556973" cy="263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/>
          <p:cNvCxnSpPr/>
          <p:nvPr/>
        </p:nvCxnSpPr>
        <p:spPr>
          <a:xfrm flipV="1">
            <a:off x="6284388" y="3861048"/>
            <a:ext cx="807892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iruutu 34"/>
          <p:cNvSpPr txBox="1"/>
          <p:nvPr/>
        </p:nvSpPr>
        <p:spPr>
          <a:xfrm>
            <a:off x="7236296" y="2440337"/>
            <a:ext cx="1907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vasta-aine säilyy elimistössä -&gt; </a:t>
            </a:r>
            <a:r>
              <a:rPr lang="fi-FI" sz="2000" u="sng" dirty="0"/>
              <a:t>immuniteetti</a:t>
            </a:r>
            <a:r>
              <a:rPr lang="fi-FI" sz="2000" dirty="0"/>
              <a:t> = elimistön vastustuskyky: sairaus ei uusiudu</a:t>
            </a:r>
          </a:p>
        </p:txBody>
      </p:sp>
    </p:spTree>
    <p:extLst>
      <p:ext uri="{BB962C8B-B14F-4D97-AF65-F5344CB8AC3E}">
        <p14:creationId xmlns:p14="http://schemas.microsoft.com/office/powerpoint/2010/main" val="23893872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797191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uorakulmio 2"/>
          <p:cNvSpPr/>
          <p:nvPr/>
        </p:nvSpPr>
        <p:spPr>
          <a:xfrm>
            <a:off x="6429388" y="714356"/>
            <a:ext cx="1857388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62532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6339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8075941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357166"/>
            <a:ext cx="4786346" cy="633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31838"/>
            <a:ext cx="7008813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286148" cy="646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7000924" cy="628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Veri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Verineste eli veriplasma:</a:t>
            </a:r>
          </a:p>
          <a:p>
            <a:pPr lvl="1"/>
            <a:r>
              <a:rPr lang="fi-FI" dirty="0"/>
              <a:t>55 % verestä</a:t>
            </a:r>
          </a:p>
          <a:p>
            <a:pPr lvl="1"/>
            <a:r>
              <a:rPr lang="fi-FI" dirty="0"/>
              <a:t>Pääosin vettä</a:t>
            </a:r>
          </a:p>
          <a:p>
            <a:pPr lvl="1"/>
            <a:r>
              <a:rPr lang="fi-FI" dirty="0"/>
              <a:t>Sokereita, suoloja, rasvoja, proteiineja (esim. fibrinogeeni)</a:t>
            </a:r>
          </a:p>
          <a:p>
            <a:pPr lvl="1"/>
            <a:r>
              <a:rPr lang="fi-FI" dirty="0"/>
              <a:t>Kuljettaa esim. hormoneja</a:t>
            </a:r>
          </a:p>
          <a:p>
            <a:pPr lvl="1"/>
            <a:r>
              <a:rPr lang="fi-FI" dirty="0"/>
              <a:t>Pitää yllä elimistön tasapainoa eli </a:t>
            </a:r>
            <a:r>
              <a:rPr lang="fi-FI" dirty="0" err="1"/>
              <a:t>homeostasiaa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20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4844</TotalTime>
  <Words>1595</Words>
  <Application>Microsoft Office PowerPoint</Application>
  <PresentationFormat>Näytössä katseltava diaesitys (4:3)</PresentationFormat>
  <Paragraphs>411</Paragraphs>
  <Slides>88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88</vt:i4>
      </vt:variant>
    </vt:vector>
  </HeadingPairs>
  <TitlesOfParts>
    <vt:vector size="92" baseType="lpstr">
      <vt:lpstr>Arial</vt:lpstr>
      <vt:lpstr>Calibri</vt:lpstr>
      <vt:lpstr>Wingdings</vt:lpstr>
      <vt:lpstr>Office-teema</vt:lpstr>
      <vt:lpstr>Ihmisbiologia</vt:lpstr>
      <vt:lpstr>Veri</vt:lpstr>
      <vt:lpstr>PowerPoint-esitys</vt:lpstr>
      <vt:lpstr>PowerPoint-esitys</vt:lpstr>
      <vt:lpstr>PowerPoint-esitys</vt:lpstr>
      <vt:lpstr>PowerPoint-esitys</vt:lpstr>
      <vt:lpstr>Veri</vt:lpstr>
      <vt:lpstr>Veri</vt:lpstr>
      <vt:lpstr>Veri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Verenkiertoelimistö</vt:lpstr>
      <vt:lpstr>Verenkiertoelimistö</vt:lpstr>
      <vt:lpstr>Sydän</vt:lpstr>
      <vt:lpstr>Verenpaine</vt:lpstr>
      <vt:lpstr>PowerPoint-esitys</vt:lpstr>
      <vt:lpstr>PowerPoint-esitys</vt:lpstr>
      <vt:lpstr>PowerPoint-esitys</vt:lpstr>
      <vt:lpstr>PowerPoint-esitys</vt:lpstr>
      <vt:lpstr>PowerPoint-esitys</vt:lpstr>
      <vt:lpstr>Verisuonet</vt:lpstr>
      <vt:lpstr>PowerPoint-esitys</vt:lpstr>
      <vt:lpstr>PowerPoint-esitys</vt:lpstr>
      <vt:lpstr>Hengityselimistö</vt:lpstr>
      <vt:lpstr>Hengityselimistö</vt:lpstr>
      <vt:lpstr>PowerPoint-esitys</vt:lpstr>
      <vt:lpstr>Lihaksisto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Lihaksisto</vt:lpstr>
      <vt:lpstr> </vt:lpstr>
      <vt:lpstr>Munuaiset</vt:lpstr>
      <vt:lpstr>PowerPoint-esitys</vt:lpstr>
      <vt:lpstr>Munuaiset</vt:lpstr>
      <vt:lpstr>LÄKSY:</vt:lpstr>
      <vt:lpstr>PowerPoint-esitys</vt:lpstr>
      <vt:lpstr>PowerPoint-esitys</vt:lpstr>
      <vt:lpstr>PowerPoint-esitys</vt:lpstr>
      <vt:lpstr>Munuaiset</vt:lpstr>
      <vt:lpstr>PowerPoint-esitys</vt:lpstr>
      <vt:lpstr>Hormonit</vt:lpstr>
      <vt:lpstr> </vt:lpstr>
      <vt:lpstr>TOMROHIN?</vt:lpstr>
      <vt:lpstr>HORMONIT!</vt:lpstr>
      <vt:lpstr>PowerPoint-esitys</vt:lpstr>
      <vt:lpstr>PowerPoint-esitys</vt:lpstr>
      <vt:lpstr>Hormonit</vt:lpstr>
      <vt:lpstr>PowerPoint-esitys</vt:lpstr>
      <vt:lpstr>PowerPoint-esitys</vt:lpstr>
      <vt:lpstr>PowerPoint-esitys</vt:lpstr>
      <vt:lpstr>PowerPoint-esitys</vt:lpstr>
      <vt:lpstr>PowerPoint-esitys</vt:lpstr>
      <vt:lpstr>Hormonit</vt:lpstr>
      <vt:lpstr>PowerPoint-esitys</vt:lpstr>
      <vt:lpstr>PowerPoint-esitys</vt:lpstr>
      <vt:lpstr>Veren sokeritason muutokset</vt:lpstr>
      <vt:lpstr>PowerPoint-esitys</vt:lpstr>
      <vt:lpstr>PowerPoint-esitys</vt:lpstr>
      <vt:lpstr>PowerPoint-esitys</vt:lpstr>
      <vt:lpstr>PowerPoint-esitys</vt:lpstr>
      <vt:lpstr>Syöpä</vt:lpstr>
      <vt:lpstr>Syöpä</vt:lpstr>
      <vt:lpstr>Mikrobit ja  elimistön puolustautuminen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Oulun yliopisto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onkge</dc:creator>
  <cp:lastModifiedBy>Ulla-Maija Wallin</cp:lastModifiedBy>
  <cp:revision>138</cp:revision>
  <cp:lastPrinted>2019-10-18T09:16:44Z</cp:lastPrinted>
  <dcterms:created xsi:type="dcterms:W3CDTF">2009-02-13T08:10:36Z</dcterms:created>
  <dcterms:modified xsi:type="dcterms:W3CDTF">2020-01-12T17:30:32Z</dcterms:modified>
</cp:coreProperties>
</file>