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7" r:id="rId4"/>
    <p:sldMasterId id="214748366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135e16f726c_0_8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g135e16f726c_0_83:notes"/>
          <p:cNvSpPr/>
          <p:nvPr>
            <p:ph idx="2" type="sldImg"/>
          </p:nvPr>
        </p:nvSpPr>
        <p:spPr>
          <a:xfrm>
            <a:off x="423017" y="1143000"/>
            <a:ext cx="6012000" cy="3085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135e16f726c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135e16f726c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13fe0f230e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13fe0f230e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35e16f726c_0_1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135e16f726c_0_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13fe0f230e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13fe0f230e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Mukautettu asettelu">
  <p:cSld name="9_Mukautettu asettelu">
    <p:bg>
      <p:bgPr>
        <a:solidFill>
          <a:schemeClr val="dk2"/>
        </a:solidFill>
      </p:bgPr>
    </p:bg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b="1" sz="36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57" name="Google Shape;57;p14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_Image Half Full">
  <p:cSld name="17_Image Half Full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/>
          <p:nvPr>
            <p:ph idx="1" type="body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4" name="Google Shape;64;p15"/>
          <p:cNvSpPr/>
          <p:nvPr>
            <p:ph idx="2" type="pic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/>
          <p:nvPr>
            <p:ph idx="3" type="body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6" name="Google Shape;66;p15"/>
          <p:cNvSpPr/>
          <p:nvPr>
            <p:ph idx="4" type="pic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/>
          <p:nvPr>
            <p:ph idx="5" type="body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68" name="Google Shape;68;p15"/>
          <p:cNvSpPr/>
          <p:nvPr>
            <p:ph idx="6" type="pic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/>
          <p:nvPr>
            <p:ph idx="11" type="ftr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8_Image Half Full">
  <p:cSld name="18_Image Half Full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74" name="Google Shape;74;p16"/>
          <p:cNvSpPr/>
          <p:nvPr>
            <p:ph idx="2" type="pic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77" name="Google Shape;77;p16"/>
          <p:cNvSpPr txBox="1"/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Mukautettu asettelu">
  <p:cSld name="7_Mukautettu asettelu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2" type="sldNum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3" name="Google Shape;83;p17"/>
          <p:cNvSpPr txBox="1"/>
          <p:nvPr/>
        </p:nvSpPr>
        <p:spPr>
          <a:xfrm>
            <a:off x="361475" y="4503375"/>
            <a:ext cx="4669200" cy="3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000">
                <a:latin typeface="Calibri"/>
                <a:ea typeface="Calibri"/>
                <a:cs typeface="Calibri"/>
                <a:sym typeface="Calibri"/>
              </a:rPr>
              <a:t>Forum Historia 6, Luku 18</a:t>
            </a:r>
            <a:endParaRPr sz="1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Image Half Full">
  <p:cSld name="4_Image Half Full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86" name="Google Shape;86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2" type="body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indent="-355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1" name="Google Shape;91;p18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Image Half Full">
  <p:cSld name="8_Image Half Full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/>
          <p:nvPr>
            <p:ph idx="2" type="pic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4" name="Google Shape;94;p19"/>
          <p:cNvSpPr txBox="1"/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97" name="Google Shape;97;p19"/>
          <p:cNvSpPr txBox="1"/>
          <p:nvPr>
            <p:ph idx="12" type="sldNum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8" name="Google Shape;98;p19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Image Half Full">
  <p:cSld name="14_Image Half Full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01" name="Google Shape;101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3" name="Google Shape;103;p20"/>
          <p:cNvSpPr/>
          <p:nvPr>
            <p:ph idx="2" type="pic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4" name="Google Shape;104;p20"/>
          <p:cNvSpPr txBox="1"/>
          <p:nvPr>
            <p:ph idx="3" type="body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5" name="Google Shape;105;p20"/>
          <p:cNvSpPr/>
          <p:nvPr>
            <p:ph idx="4" type="pic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" name="Google Shape;106;p20"/>
          <p:cNvSpPr txBox="1"/>
          <p:nvPr>
            <p:ph idx="5" type="body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7" name="Google Shape;107;p20"/>
          <p:cNvSpPr/>
          <p:nvPr>
            <p:ph idx="6" type="pic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8" name="Google Shape;108;p20"/>
          <p:cNvSpPr txBox="1"/>
          <p:nvPr>
            <p:ph idx="7" type="body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09" name="Google Shape;109;p20"/>
          <p:cNvSpPr/>
          <p:nvPr>
            <p:ph idx="8" type="pic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10" name="Google Shape;110;p20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1" name="Google Shape;111;p20"/>
          <p:cNvSpPr txBox="1"/>
          <p:nvPr>
            <p:ph idx="11" type="ftr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2_Image Half Full">
  <p:cSld name="22_Image Half Full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  <p:sp>
        <p:nvSpPr>
          <p:cNvPr id="114" name="Google Shape;114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1" i="0" sz="9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1"/>
          <p:cNvSpPr txBox="1"/>
          <p:nvPr>
            <p:ph idx="1" type="body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6" name="Google Shape;116;p21"/>
          <p:cNvSpPr txBox="1"/>
          <p:nvPr>
            <p:ph idx="2" type="body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7" name="Google Shape;117;p21"/>
          <p:cNvSpPr txBox="1"/>
          <p:nvPr>
            <p:ph idx="3" type="body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sp>
        <p:nvSpPr>
          <p:cNvPr id="118" name="Google Shape;118;p21"/>
          <p:cNvSpPr txBox="1"/>
          <p:nvPr>
            <p:ph idx="4" type="body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b="1" sz="1800">
                <a:solidFill>
                  <a:srgbClr val="575757"/>
                </a:solidFill>
              </a:defRPr>
            </a:lvl1pPr>
            <a:lvl2pPr indent="-2730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indent="-27305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indent="-2730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indent="-2730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indent="-2730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indent="-2730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indent="-2730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indent="-2730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/>
        </p:txBody>
      </p:sp>
      <p:cxnSp>
        <p:nvCxnSpPr>
          <p:cNvPr id="119" name="Google Shape;119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20" name="Google Shape;120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cap="flat" cmpd="sng" w="88900">
            <a:solidFill>
              <a:srgbClr val="575757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21" name="Google Shape;121;p21"/>
          <p:cNvSpPr txBox="1"/>
          <p:nvPr>
            <p:ph idx="12" type="sldNum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2" name="Google Shape;122;p21"/>
          <p:cNvSpPr txBox="1"/>
          <p:nvPr>
            <p:ph idx="11" type="ftr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b="0" i="0" sz="33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7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7150" lIns="34275" spcFirstLastPara="1" rIns="34275" wrap="square" tIns="1715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365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b="0" i="0" sz="1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b" bIns="17150" lIns="34275" spcFirstLastPara="1" rIns="34275" wrap="square" tIns="171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800" u="none" cap="none" strike="noStrik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9FAD"/>
        </a:soli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/>
              <a:t>18. Islam Lähi-idässä</a:t>
            </a:r>
            <a:br>
              <a:rPr lang="fi"/>
            </a:br>
            <a:br>
              <a:rPr lang="fi"/>
            </a:br>
            <a:r>
              <a:rPr lang="fi"/>
              <a:t>Tietoisku: Lähi-idän kielet, kansat ja uskonnot</a:t>
            </a:r>
            <a:endParaRPr/>
          </a:p>
        </p:txBody>
      </p:sp>
      <p:sp>
        <p:nvSpPr>
          <p:cNvPr id="128" name="Google Shape;128;p22"/>
          <p:cNvSpPr txBox="1"/>
          <p:nvPr>
            <p:ph idx="2" type="body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6</a:t>
            </a:r>
            <a:endParaRPr/>
          </a:p>
        </p:txBody>
      </p:sp>
      <p:sp>
        <p:nvSpPr>
          <p:cNvPr id="129" name="Google Shape;129;p22"/>
          <p:cNvSpPr txBox="1"/>
          <p:nvPr>
            <p:ph idx="1" type="body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Lähi-itä alueena</a:t>
            </a:r>
            <a:endParaRPr/>
          </a:p>
        </p:txBody>
      </p:sp>
      <p:sp>
        <p:nvSpPr>
          <p:cNvPr id="135" name="Google Shape;135;p23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62500" lnSpcReduction="10000"/>
          </a:bodyPr>
          <a:lstStyle/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Huom! Lähi-itä on eurosentrinen käsite.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Maantieteellisesti alueeseen katsotaan kuuluvan Arabian niemimaa, Turkki, Syyria, Jordania, Libanon, Irak, Iran, Israel ja Egypti.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Esimerkiksi Turkkia ei kuitenkaan aina lasketa kuuluvaksi Lähi-itään.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Kypros kuuluu Lähi-itään maantieteellisesti mutta kulttuurisesti Eurooppaan.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Pohjois-Afrikan maat, kuten Algeria, Marokko, Libya ja Tunisia, lasketaan joskus Lähi-idän kulttuurialueeseen arabian kielen ja kulttuurin vuoksi.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Alueella on monia etnisiä, kulttuurisia, uskonnollisia ja kielellisiä ryhmiä.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●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Kulttuurivaikutteet: 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varhaiset Mesopotamian ja Egyptin kulttuurit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antiikin Kreikka ja Rooma sekä Persia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kristinusko ajanlaskun alusta lähtien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-32385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○"/>
            </a:pPr>
            <a:r>
              <a:rPr lang="fi" sz="2400">
                <a:latin typeface="Arial"/>
                <a:ea typeface="Arial"/>
                <a:cs typeface="Arial"/>
                <a:sym typeface="Arial"/>
              </a:rPr>
              <a:t>islamin leviäminen 600-luvulta alkaen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Lähi-idän kansoja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arabit (esimerkiksi Egyptissä, Palestiinassa, Syyriassa, Irakissa, Saudi-Arabiassa, Bahrainissa, Libanonissa)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juutalaiset (Israelissa)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persialaiset (Iranissa)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turkkilaiset (Turkissa)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kurdit (Kurdistanissa, joka on nykyisen Turkin, Irakin, Iranin ja Syyrian alueilla sijaitseva ei-itsenäinen alue)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syyrialaiset (Syyriassa)</a:t>
            </a:r>
            <a:endParaRPr/>
          </a:p>
          <a:p>
            <a:pPr indent="0" lvl="0" marL="457200" rtl="0" algn="l"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Lähi-idän kielet</a:t>
            </a:r>
            <a:endParaRPr/>
          </a:p>
        </p:txBody>
      </p:sp>
      <p:sp>
        <p:nvSpPr>
          <p:cNvPr id="147" name="Google Shape;147;p25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/>
          </a:bodyPr>
          <a:lstStyle/>
          <a:p>
            <a:pPr indent="-374650" lvl="0" marL="457200" rtl="0" algn="l">
              <a:spcBef>
                <a:spcPts val="80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Arabiaa puhuu äidinkielenään noin 300 miljoonaa ihmistä.</a:t>
            </a:r>
            <a:endParaRPr/>
          </a:p>
          <a:p>
            <a:pPr indent="-374650" lvl="0" marL="457200" rtl="0" algn="l">
              <a:spcBef>
                <a:spcPts val="0"/>
              </a:spcBef>
              <a:spcAft>
                <a:spcPts val="0"/>
              </a:spcAft>
              <a:buSzPts val="2300"/>
              <a:buChar char="●"/>
            </a:pPr>
            <a:r>
              <a:rPr lang="fi"/>
              <a:t>Se on valtakieli Lähi-idän maissa lukuun ottamatta seuraavia maita: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Israel: valtakielenä heprea (noin 9 miljoonaa puhujaa)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Turkki: valtakieli turkki </a:t>
            </a:r>
            <a:r>
              <a:rPr lang="fi"/>
              <a:t>(noin 80 miljoonaa puhujaa)</a:t>
            </a:r>
            <a:endParaRPr/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fi"/>
              <a:t>Iran: valtakieli persia eli farsi </a:t>
            </a:r>
            <a:r>
              <a:rPr lang="fi"/>
              <a:t>(noin 70 miljoonaa puhujaa)</a:t>
            </a:r>
            <a:endParaRPr/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fi"/>
              <a:t>persian eri muotoja</a:t>
            </a:r>
            <a:r>
              <a:rPr lang="fi">
                <a:solidFill>
                  <a:srgbClr val="000000"/>
                </a:solidFill>
              </a:rPr>
              <a:t> puhutaan myös esimerkiksi </a:t>
            </a:r>
            <a:r>
              <a:rPr lang="fi">
                <a:solidFill>
                  <a:srgbClr val="000000"/>
                </a:solidFill>
                <a:highlight>
                  <a:srgbClr val="FFFFFF"/>
                </a:highlight>
              </a:rPr>
              <a:t>Tadžikistanissa (tadžikki) ja Afganistanissa (dari) </a:t>
            </a:r>
            <a:endParaRPr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-355600" lvl="1" marL="914400" rtl="0" algn="l">
              <a:spcBef>
                <a:spcPts val="0"/>
              </a:spcBef>
              <a:spcAft>
                <a:spcPts val="0"/>
              </a:spcAft>
              <a:buClr>
                <a:srgbClr val="4D5156"/>
              </a:buClr>
              <a:buSzPts val="2000"/>
              <a:buChar char="○"/>
            </a:pPr>
            <a:r>
              <a:rPr lang="fi">
                <a:solidFill>
                  <a:srgbClr val="000000"/>
                </a:solidFill>
              </a:rPr>
              <a:t>K</a:t>
            </a:r>
            <a:r>
              <a:rPr lang="fi">
                <a:solidFill>
                  <a:srgbClr val="000000"/>
                </a:solidFill>
              </a:rPr>
              <a:t>urdin kielellä on no</a:t>
            </a:r>
            <a:r>
              <a:rPr lang="fi"/>
              <a:t>in 30–40 miljoonaa puhujaa. Se on virallinen kieli arabian ohella Irakissa.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anchorCtr="0" anchor="ctr" bIns="17150" lIns="34275" spcFirstLastPara="1" rIns="34275" wrap="square" tIns="171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Lähi-idän uskonnot</a:t>
            </a:r>
            <a:endParaRPr/>
          </a:p>
        </p:txBody>
      </p:sp>
      <p:sp>
        <p:nvSpPr>
          <p:cNvPr id="153" name="Google Shape;153;p26"/>
          <p:cNvSpPr txBox="1"/>
          <p:nvPr>
            <p:ph idx="1" type="body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anchorCtr="0" anchor="t" bIns="17150" lIns="34275" spcFirstLastPara="1" rIns="34275" wrap="square" tIns="17150">
            <a:normAutofit fontScale="62500" lnSpcReduction="20000"/>
          </a:bodyPr>
          <a:lstStyle/>
          <a:p>
            <a:pPr indent="-319881" lvl="0" marL="457200" rtl="0" algn="l">
              <a:spcBef>
                <a:spcPts val="80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Lähi-itä on kolmen suuren maailmanuskonnon (juutalaisuus, kristinusko ja islam) syntypaikka 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fi"/>
              <a:t>juutalaisuus </a:t>
            </a:r>
            <a:r>
              <a:rPr lang="fi"/>
              <a:t>(yksi vanhimpia nykyaikana harjoitettuja uskontoja)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juutalaisen kansan etninen uskonto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juutalaisten </a:t>
            </a:r>
            <a:r>
              <a:rPr i="1" lang="fi"/>
              <a:t>diaspora </a:t>
            </a:r>
            <a:r>
              <a:rPr lang="fi"/>
              <a:t>(kreik.</a:t>
            </a:r>
            <a:r>
              <a:rPr lang="fi"/>
              <a:t> hajaannus) Rooman vallan ajoista lähtien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juutalaisten maahanmuutto Lähi-idän alueelle kiihtyi 1800-luvulla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Israelin valtio perustettiin 1948 &gt; lukuisia sotia arabimaiden kanssa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Palestiinan kysymys hiertää juutalaisten ja arabien välejä edelleen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b="1" lang="fi"/>
              <a:t>kristinusko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Egyptissä koptikristityt (noin 15 % väestöstä)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myös Libanonissa, Syyriassa, Jordaniassa ja Turkissa kristittyjen yhteisöjä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assyrialaiskristityt Irakin, Syyrian, Turkin ja Iranin alueilla</a:t>
            </a:r>
            <a:endParaRPr/>
          </a:p>
          <a:p>
            <a:pPr indent="-30003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fi"/>
              <a:t>vainottu kansa </a:t>
            </a:r>
            <a:endParaRPr/>
          </a:p>
          <a:p>
            <a:pPr indent="-300037" lvl="2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■"/>
            </a:pPr>
            <a:r>
              <a:rPr lang="fi"/>
              <a:t>tuhannet elävät diasporassa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keskiajalta lähtien </a:t>
            </a:r>
            <a:r>
              <a:rPr b="1" lang="fi"/>
              <a:t>islam </a:t>
            </a:r>
            <a:r>
              <a:rPr lang="fi"/>
              <a:t>on ollut valtauskonto lähes koko Lähi-idässä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valtaosassa Lähi-idän maita yksinomaan sunnimuslimeja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Iranissa ja Bahrainissa šiiaenemmistö</a:t>
            </a:r>
            <a:endParaRPr/>
          </a:p>
          <a:p>
            <a:pPr indent="-319881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fi"/>
              <a:t>muita Lähi-idän uskontoja: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mithralaisuus (Rooman valtakunnan aikana syntynyt mysteeriuskonto, hävisi kristinuskon myötä)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manikealaisuus (jo kadonnut muinainen Persian alueen uskonto) 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jesidismi (jesidejä on edelleen kurdialueilla, ja he ovat kärsineet lukuisista vainoista, viimeisimpänä Isis-järjestön terrori)</a:t>
            </a:r>
            <a:endParaRPr/>
          </a:p>
          <a:p>
            <a:pPr indent="-307975" lvl="1" marL="9144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fi"/>
              <a:t>bahai (Persiassa 1800-luvulla perustettu uskonto)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