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4" r:id="rId6"/>
    <p:sldId id="260" r:id="rId7"/>
    <p:sldId id="262" r:id="rId8"/>
    <p:sldId id="259" r:id="rId9"/>
    <p:sldId id="261" r:id="rId1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8ED78F-A150-227B-09C5-BF63C0A46F18}" v="612" dt="2023-11-13T21:22:25.041"/>
    <p1510:client id="{328CC21F-6AF9-70B1-3502-959D8699A292}" v="261" dt="2023-11-02T10:06:29.598"/>
    <p1510:client id="{645AA6BA-4EF5-5BF8-88E6-6FE7006E02D7}" v="1574" dt="2023-11-06T08:46:28.338"/>
    <p1510:client id="{6B51ABF8-EE99-5268-AA19-FE0E945A4A47}" v="6" dt="2023-11-02T09:36:08.952"/>
    <p1510:client id="{A5EE0EA7-F588-69F0-B5BE-ED7194529844}" v="4" dt="2023-11-14T09:49:45.629"/>
    <p1510:client id="{DF74348C-0FAB-FD4A-8F11-45D97FA765C6}" v="3" dt="2023-11-02T09:43:48.867"/>
    <p1510:client id="{F5DA6A32-820A-F6AF-4554-8C06BDFA7B9F}" v="369" dt="2023-11-02T10:03:49.555"/>
    <p1510:client id="{F8EB16E7-9B4D-20CF-D927-52251AD350BA}" v="16" dt="2023-11-13T07:36:56.5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yanimals.com/fi/elaimet/kissan-ja-koiran-suurimmat-erot/" TargetMode="External"/><Relationship Id="rId7" Type="http://schemas.openxmlformats.org/officeDocument/2006/relationships/hyperlink" Target="https://cvillecatcare.com/veterinary-topics/101-amazing-cat-facts-fun-trivia-about-your-feline-friend/" TargetMode="External"/><Relationship Id="rId2" Type="http://schemas.openxmlformats.org/officeDocument/2006/relationships/hyperlink" Target="https://www.alleycat.org/resources/the-natural-history-of-the-ca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ttehkats.tumblr.com/post/100115334571/the-wonderful-myth-of-chinese-cat-goddess-li-shou" TargetMode="External"/><Relationship Id="rId5" Type="http://schemas.openxmlformats.org/officeDocument/2006/relationships/hyperlink" Target="https://animaldreamboat.com/paws-of-good-fortune-embracing-the-magic-of-li-shou-the-chinese-mythological-feline/" TargetMode="External"/><Relationship Id="rId4" Type="http://schemas.openxmlformats.org/officeDocument/2006/relationships/hyperlink" Target="https://artsandculture.google.com/story/cats-throughout-culture/fQVxV01wEyhyXQ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82084" y="-475720"/>
            <a:ext cx="7429500" cy="2038350"/>
          </a:xfrm>
        </p:spPr>
        <p:txBody>
          <a:bodyPr/>
          <a:lstStyle/>
          <a:p>
            <a:r>
              <a:rPr lang="fi-FI" sz="3600" i="1">
                <a:latin typeface="Cambria"/>
                <a:ea typeface="Cambria"/>
                <a:cs typeface="Calibri Light"/>
              </a:rPr>
              <a:t>Cats</a:t>
            </a:r>
            <a:br>
              <a:rPr lang="fi-FI" sz="3600" i="1">
                <a:latin typeface="Cambria"/>
                <a:ea typeface="Cambria"/>
                <a:cs typeface="Calibri Light"/>
              </a:rPr>
            </a:br>
            <a:r>
              <a:rPr lang="fi-FI" sz="3600" i="1" err="1">
                <a:latin typeface="Cambria"/>
                <a:ea typeface="Cambria"/>
                <a:cs typeface="Calibri Light"/>
              </a:rPr>
              <a:t>presentation</a:t>
            </a:r>
            <a:endParaRPr lang="fi-FI" sz="3600" i="1">
              <a:latin typeface="Cambria"/>
              <a:ea typeface="Cambria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731000" y="6480705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 err="1">
                <a:latin typeface="Cambria"/>
                <a:ea typeface="Cambria"/>
                <a:cs typeface="Calibri"/>
              </a:rPr>
              <a:t>Unna</a:t>
            </a:r>
            <a:r>
              <a:rPr lang="fi-FI" sz="2000">
                <a:latin typeface="Cambria"/>
                <a:ea typeface="Cambria"/>
                <a:cs typeface="Calibri"/>
              </a:rPr>
              <a:t> &amp; Nelli</a:t>
            </a:r>
            <a:endParaRPr lang="fi-FI" sz="2000">
              <a:latin typeface="Cambria"/>
              <a:ea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6963B5-2B77-0E27-BB1E-948E03D28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91" y="-220391"/>
            <a:ext cx="10515600" cy="1325563"/>
          </a:xfrm>
        </p:spPr>
        <p:txBody>
          <a:bodyPr/>
          <a:lstStyle/>
          <a:p>
            <a:r>
              <a:rPr lang="fi-FI" sz="3600" i="1" err="1">
                <a:latin typeface="Times New Roman"/>
                <a:cs typeface="Calibri Light"/>
              </a:rPr>
              <a:t>Common</a:t>
            </a:r>
            <a:r>
              <a:rPr lang="fi-FI" sz="3600" i="1">
                <a:latin typeface="Times New Roman"/>
                <a:cs typeface="Calibri Light"/>
              </a:rPr>
              <a:t> </a:t>
            </a:r>
            <a:r>
              <a:rPr lang="fi-FI" sz="3600" i="1" err="1">
                <a:latin typeface="Times New Roman"/>
                <a:cs typeface="Calibri Light"/>
              </a:rPr>
              <a:t>things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0B92AE5-52DE-20EE-CCAD-051C05CFD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706" y="100155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400" err="1">
                <a:latin typeface="Cambria"/>
                <a:ea typeface="Cambria"/>
                <a:cs typeface="Calibri"/>
              </a:rPr>
              <a:t>Indoor</a:t>
            </a:r>
            <a:r>
              <a:rPr lang="fi-FI" sz="2400">
                <a:latin typeface="Cambria"/>
                <a:ea typeface="Cambria"/>
                <a:cs typeface="Calibri"/>
              </a:rPr>
              <a:t> </a:t>
            </a:r>
            <a:r>
              <a:rPr lang="fi-FI" sz="2400" err="1">
                <a:latin typeface="Cambria"/>
                <a:ea typeface="Cambria"/>
                <a:cs typeface="Calibri"/>
              </a:rPr>
              <a:t>cats</a:t>
            </a:r>
            <a:r>
              <a:rPr lang="fi-FI" sz="2400">
                <a:latin typeface="Cambria"/>
                <a:ea typeface="Cambria"/>
                <a:cs typeface="Calibri"/>
              </a:rPr>
              <a:t> </a:t>
            </a:r>
            <a:r>
              <a:rPr lang="fi-FI" sz="2400" err="1">
                <a:latin typeface="Cambria"/>
                <a:ea typeface="Cambria"/>
                <a:cs typeface="Calibri"/>
              </a:rPr>
              <a:t>generally</a:t>
            </a:r>
            <a:r>
              <a:rPr lang="fi-FI" sz="2400">
                <a:latin typeface="Cambria"/>
                <a:ea typeface="Cambria"/>
                <a:cs typeface="Calibri"/>
              </a:rPr>
              <a:t> live 12-18 </a:t>
            </a:r>
            <a:r>
              <a:rPr lang="fi-FI" sz="2400" err="1">
                <a:latin typeface="Cambria"/>
                <a:ea typeface="Cambria"/>
                <a:cs typeface="Calibri"/>
              </a:rPr>
              <a:t>years</a:t>
            </a:r>
            <a:r>
              <a:rPr lang="fi-FI" sz="2400">
                <a:latin typeface="Cambria"/>
                <a:ea typeface="Cambria"/>
                <a:cs typeface="Calibri"/>
              </a:rPr>
              <a:t>.</a:t>
            </a:r>
          </a:p>
          <a:p>
            <a:r>
              <a:rPr lang="fi-FI" sz="2400" err="1">
                <a:latin typeface="Cambria"/>
                <a:ea typeface="Cambria"/>
                <a:cs typeface="Calibri"/>
              </a:rPr>
              <a:t>There</a:t>
            </a:r>
            <a:r>
              <a:rPr lang="fi-FI" sz="2400">
                <a:latin typeface="Cambria"/>
                <a:ea typeface="Cambria"/>
                <a:cs typeface="Calibri"/>
              </a:rPr>
              <a:t> </a:t>
            </a:r>
            <a:r>
              <a:rPr lang="fi-FI" sz="2400" err="1">
                <a:latin typeface="Cambria"/>
                <a:ea typeface="Cambria"/>
                <a:cs typeface="Calibri"/>
              </a:rPr>
              <a:t>are</a:t>
            </a:r>
            <a:r>
              <a:rPr lang="fi-FI" sz="2400">
                <a:latin typeface="Cambria"/>
                <a:ea typeface="Cambria"/>
                <a:cs typeface="Calibri"/>
              </a:rPr>
              <a:t> 40-70 </a:t>
            </a:r>
            <a:r>
              <a:rPr lang="fi-FI" sz="2400" err="1">
                <a:latin typeface="Cambria"/>
                <a:ea typeface="Cambria"/>
                <a:cs typeface="Calibri"/>
              </a:rPr>
              <a:t>different</a:t>
            </a:r>
            <a:r>
              <a:rPr lang="fi-FI" sz="2400">
                <a:latin typeface="Cambria"/>
                <a:ea typeface="Cambria"/>
                <a:cs typeface="Calibri"/>
              </a:rPr>
              <a:t> cat </a:t>
            </a:r>
            <a:r>
              <a:rPr lang="fi-FI" sz="2400" err="1">
                <a:latin typeface="Cambria"/>
                <a:ea typeface="Cambria"/>
                <a:cs typeface="Calibri"/>
              </a:rPr>
              <a:t>breeds</a:t>
            </a:r>
            <a:r>
              <a:rPr lang="fi-FI" sz="2400">
                <a:latin typeface="Cambria"/>
                <a:ea typeface="Cambria"/>
                <a:cs typeface="Calibri"/>
              </a:rPr>
              <a:t>, </a:t>
            </a:r>
            <a:r>
              <a:rPr lang="fi-FI" sz="2400" err="1">
                <a:latin typeface="Cambria"/>
                <a:ea typeface="Cambria"/>
                <a:cs typeface="Calibri"/>
              </a:rPr>
              <a:t>depending</a:t>
            </a:r>
            <a:r>
              <a:rPr lang="fi-FI" sz="2400">
                <a:latin typeface="Cambria"/>
                <a:ea typeface="Cambria"/>
                <a:cs typeface="Calibri"/>
              </a:rPr>
              <a:t> on </a:t>
            </a:r>
            <a:r>
              <a:rPr lang="fi-FI" sz="2400" err="1">
                <a:latin typeface="Cambria"/>
                <a:ea typeface="Cambria"/>
                <a:cs typeface="Calibri"/>
              </a:rPr>
              <a:t>the</a:t>
            </a:r>
            <a:r>
              <a:rPr lang="fi-FI" sz="2400">
                <a:latin typeface="Cambria"/>
                <a:ea typeface="Cambria"/>
                <a:cs typeface="Calibri"/>
              </a:rPr>
              <a:t> </a:t>
            </a:r>
            <a:r>
              <a:rPr lang="fi-FI" sz="2400" err="1">
                <a:latin typeface="Cambria"/>
                <a:ea typeface="Cambria"/>
                <a:cs typeface="Calibri"/>
              </a:rPr>
              <a:t>site</a:t>
            </a:r>
            <a:r>
              <a:rPr lang="fi-FI" sz="2400">
                <a:latin typeface="Cambria"/>
                <a:ea typeface="Cambria"/>
                <a:cs typeface="Calibri"/>
              </a:rPr>
              <a:t>. </a:t>
            </a:r>
            <a:r>
              <a:rPr lang="fi-FI" sz="2400" err="1">
                <a:latin typeface="Cambria"/>
                <a:ea typeface="Cambria"/>
                <a:cs typeface="Calibri"/>
              </a:rPr>
              <a:t>The</a:t>
            </a:r>
            <a:r>
              <a:rPr lang="fi-FI" sz="2400">
                <a:latin typeface="Cambria"/>
                <a:ea typeface="Cambria"/>
                <a:cs typeface="Calibri"/>
              </a:rPr>
              <a:t> CFA </a:t>
            </a:r>
            <a:r>
              <a:rPr lang="fi-FI" sz="2400" err="1">
                <a:latin typeface="Cambria"/>
                <a:ea typeface="Cambria"/>
                <a:cs typeface="Calibri"/>
              </a:rPr>
              <a:t>recognizes</a:t>
            </a:r>
            <a:r>
              <a:rPr lang="fi-FI" sz="2400">
                <a:latin typeface="Cambria"/>
                <a:ea typeface="Cambria"/>
                <a:cs typeface="Calibri"/>
              </a:rPr>
              <a:t> 42 </a:t>
            </a:r>
            <a:r>
              <a:rPr lang="fi-FI" sz="2400" err="1">
                <a:latin typeface="Cambria"/>
                <a:ea typeface="Cambria"/>
                <a:cs typeface="Calibri"/>
              </a:rPr>
              <a:t>breeds</a:t>
            </a:r>
            <a:r>
              <a:rPr lang="fi-FI" sz="2400">
                <a:latin typeface="Cambria"/>
                <a:ea typeface="Cambria"/>
                <a:cs typeface="Calibri"/>
              </a:rPr>
              <a:t> and TICA </a:t>
            </a:r>
            <a:r>
              <a:rPr lang="fi-FI" sz="2400" err="1">
                <a:latin typeface="Cambria"/>
                <a:ea typeface="Cambria"/>
                <a:cs typeface="Calibri"/>
              </a:rPr>
              <a:t>recognizes</a:t>
            </a:r>
            <a:r>
              <a:rPr lang="fi-FI" sz="2400">
                <a:latin typeface="Cambria"/>
                <a:ea typeface="Cambria"/>
                <a:cs typeface="Calibri"/>
              </a:rPr>
              <a:t> </a:t>
            </a:r>
            <a:r>
              <a:rPr lang="fi-FI" sz="2400" err="1">
                <a:latin typeface="Cambria"/>
                <a:ea typeface="Cambria"/>
                <a:cs typeface="Calibri"/>
              </a:rPr>
              <a:t>even</a:t>
            </a:r>
            <a:r>
              <a:rPr lang="fi-FI" sz="2400">
                <a:latin typeface="Cambria"/>
                <a:ea typeface="Cambria"/>
                <a:cs typeface="Calibri"/>
              </a:rPr>
              <a:t> 71 </a:t>
            </a:r>
            <a:r>
              <a:rPr lang="fi-FI" sz="2400" err="1">
                <a:latin typeface="Cambria"/>
                <a:ea typeface="Cambria"/>
                <a:cs typeface="Calibri"/>
              </a:rPr>
              <a:t>breeds</a:t>
            </a:r>
            <a:r>
              <a:rPr lang="fi-FI" sz="2400">
                <a:latin typeface="Cambria"/>
                <a:ea typeface="Cambria"/>
                <a:cs typeface="Calibri"/>
              </a:rPr>
              <a:t>. </a:t>
            </a:r>
          </a:p>
          <a:p>
            <a:endParaRPr lang="fi-FI" sz="2400">
              <a:latin typeface="Cambria"/>
              <a:ea typeface="Cambria"/>
              <a:cs typeface="Calibri"/>
            </a:endParaRPr>
          </a:p>
          <a:p>
            <a:r>
              <a:rPr lang="fi-FI" sz="2400">
                <a:latin typeface="Cambria"/>
                <a:ea typeface="Calibri" panose="020F0502020204030204"/>
                <a:cs typeface="Calibri"/>
              </a:rPr>
              <a:t>Cats </a:t>
            </a:r>
            <a:r>
              <a:rPr lang="fi-FI" sz="2400" err="1">
                <a:latin typeface="Cambria"/>
                <a:ea typeface="Calibri" panose="020F0502020204030204"/>
                <a:cs typeface="Calibri"/>
              </a:rPr>
              <a:t>have</a:t>
            </a:r>
            <a:r>
              <a:rPr lang="fi-FI" sz="2400">
                <a:latin typeface="Cambria"/>
                <a:ea typeface="Calibri" panose="020F0502020204030204"/>
                <a:cs typeface="Calibri"/>
              </a:rPr>
              <a:t> </a:t>
            </a:r>
            <a:r>
              <a:rPr lang="fi-FI" sz="2400" err="1">
                <a:latin typeface="Cambria"/>
                <a:ea typeface="Calibri" panose="020F0502020204030204"/>
                <a:cs typeface="Calibri"/>
              </a:rPr>
              <a:t>been</a:t>
            </a:r>
            <a:r>
              <a:rPr lang="fi-FI" sz="2400">
                <a:latin typeface="Cambria"/>
                <a:ea typeface="Calibri" panose="020F0502020204030204"/>
                <a:cs typeface="Calibri"/>
              </a:rPr>
              <a:t> </a:t>
            </a:r>
            <a:r>
              <a:rPr lang="fi-FI" sz="2400" err="1">
                <a:latin typeface="Cambria"/>
                <a:ea typeface="Calibri" panose="020F0502020204030204"/>
                <a:cs typeface="Calibri"/>
              </a:rPr>
              <a:t>domesticated</a:t>
            </a:r>
            <a:r>
              <a:rPr lang="fi-FI" sz="2400">
                <a:latin typeface="Cambria"/>
                <a:ea typeface="Calibri" panose="020F0502020204030204"/>
                <a:cs typeface="Calibri"/>
              </a:rPr>
              <a:t> for </a:t>
            </a:r>
            <a:r>
              <a:rPr lang="fi-FI" sz="2400" err="1">
                <a:latin typeface="Cambria"/>
                <a:ea typeface="Calibri" panose="020F0502020204030204"/>
                <a:cs typeface="Calibri"/>
              </a:rPr>
              <a:t>almost</a:t>
            </a:r>
            <a:r>
              <a:rPr lang="fi-FI" sz="2400">
                <a:latin typeface="Cambria"/>
                <a:ea typeface="Calibri" panose="020F0502020204030204"/>
                <a:cs typeface="Calibri"/>
              </a:rPr>
              <a:t> 10 000 </a:t>
            </a:r>
            <a:r>
              <a:rPr lang="fi-FI" sz="2400" err="1">
                <a:latin typeface="Cambria"/>
                <a:ea typeface="Calibri" panose="020F0502020204030204"/>
                <a:cs typeface="Calibri"/>
              </a:rPr>
              <a:t>years</a:t>
            </a:r>
            <a:r>
              <a:rPr lang="fi-FI" sz="2400">
                <a:latin typeface="Cambria"/>
                <a:ea typeface="Calibri" panose="020F0502020204030204"/>
                <a:cs typeface="Calibri"/>
              </a:rPr>
              <a:t>.</a:t>
            </a:r>
            <a:endParaRPr lang="fi-FI" sz="2400">
              <a:latin typeface="Cambria"/>
              <a:ea typeface="Cambria"/>
              <a:cs typeface="Calibri"/>
            </a:endParaRPr>
          </a:p>
          <a:p>
            <a:r>
              <a:rPr lang="fi-FI" sz="2400" err="1">
                <a:latin typeface="Cambria"/>
                <a:ea typeface="Calibri" panose="020F0502020204030204"/>
                <a:cs typeface="Calibri"/>
              </a:rPr>
              <a:t>Very</a:t>
            </a:r>
            <a:r>
              <a:rPr lang="fi-FI" sz="2400">
                <a:latin typeface="Cambria"/>
                <a:ea typeface="Calibri" panose="020F0502020204030204"/>
                <a:cs typeface="Calibri"/>
              </a:rPr>
              <a:t> </a:t>
            </a:r>
            <a:r>
              <a:rPr lang="fi-FI" sz="2400" err="1">
                <a:latin typeface="Cambria"/>
                <a:ea typeface="Calibri" panose="020F0502020204030204"/>
                <a:cs typeface="Calibri"/>
              </a:rPr>
              <a:t>independent</a:t>
            </a:r>
            <a:r>
              <a:rPr lang="fi-FI" sz="2400">
                <a:latin typeface="Cambria"/>
                <a:ea typeface="Calibri" panose="020F0502020204030204"/>
                <a:cs typeface="Calibri"/>
              </a:rPr>
              <a:t> </a:t>
            </a:r>
            <a:r>
              <a:rPr lang="fi-FI" sz="2400" err="1">
                <a:latin typeface="Cambria"/>
                <a:ea typeface="Calibri" panose="020F0502020204030204"/>
                <a:cs typeface="Calibri"/>
              </a:rPr>
              <a:t>animals</a:t>
            </a:r>
            <a:endParaRPr lang="fi-FI" sz="2400">
              <a:latin typeface="Cambria"/>
              <a:ea typeface="Calibri" panose="020F0502020204030204"/>
              <a:cs typeface="Calibri"/>
            </a:endParaRPr>
          </a:p>
          <a:p>
            <a:r>
              <a:rPr lang="fi-FI" sz="2400" err="1">
                <a:latin typeface="Cambria"/>
                <a:ea typeface="Calibri" panose="020F0502020204030204"/>
                <a:cs typeface="Calibri"/>
              </a:rPr>
              <a:t>Name</a:t>
            </a:r>
            <a:r>
              <a:rPr lang="fi-FI" sz="2400">
                <a:latin typeface="Cambria"/>
                <a:ea typeface="Calibri" panose="020F0502020204030204"/>
                <a:cs typeface="Calibri"/>
              </a:rPr>
              <a:t> ''cat'' is </a:t>
            </a:r>
            <a:r>
              <a:rPr lang="fi-FI" sz="2400" err="1">
                <a:latin typeface="Cambria"/>
                <a:ea typeface="Calibri" panose="020F0502020204030204"/>
                <a:cs typeface="Calibri"/>
              </a:rPr>
              <a:t>also</a:t>
            </a:r>
            <a:r>
              <a:rPr lang="fi-FI" sz="2400">
                <a:latin typeface="Cambria"/>
                <a:ea typeface="Calibri" panose="020F0502020204030204"/>
                <a:cs typeface="Calibri"/>
              </a:rPr>
              <a:t> </a:t>
            </a:r>
            <a:r>
              <a:rPr lang="fi-FI" sz="2400" err="1">
                <a:latin typeface="Cambria"/>
                <a:ea typeface="Calibri" panose="020F0502020204030204"/>
                <a:cs typeface="Calibri"/>
              </a:rPr>
              <a:t>used</a:t>
            </a:r>
            <a:r>
              <a:rPr lang="fi-FI" sz="2400">
                <a:latin typeface="Cambria"/>
                <a:ea typeface="Calibri" panose="020F0502020204030204"/>
                <a:cs typeface="Calibri"/>
              </a:rPr>
              <a:t> for </a:t>
            </a:r>
            <a:r>
              <a:rPr lang="fi-FI" sz="2400" err="1">
                <a:latin typeface="Cambria"/>
                <a:ea typeface="Calibri" panose="020F0502020204030204"/>
                <a:cs typeface="Calibri"/>
              </a:rPr>
              <a:t>felines</a:t>
            </a:r>
            <a:r>
              <a:rPr lang="fi-FI" sz="2400">
                <a:latin typeface="Cambria"/>
                <a:ea typeface="Calibri" panose="020F0502020204030204"/>
                <a:cs typeface="Calibri"/>
              </a:rPr>
              <a:t> (</a:t>
            </a:r>
            <a:r>
              <a:rPr lang="fi-FI" sz="2400" err="1">
                <a:latin typeface="Cambria"/>
                <a:ea typeface="Calibri" panose="020F0502020204030204"/>
                <a:cs typeface="Calibri"/>
              </a:rPr>
              <a:t>lion</a:t>
            </a:r>
            <a:r>
              <a:rPr lang="fi-FI" sz="2400">
                <a:latin typeface="Cambria"/>
                <a:ea typeface="Calibri" panose="020F0502020204030204"/>
                <a:cs typeface="Calibri"/>
              </a:rPr>
              <a:t>, </a:t>
            </a:r>
            <a:r>
              <a:rPr lang="fi-FI" sz="2400" err="1">
                <a:latin typeface="Cambria"/>
                <a:ea typeface="Calibri" panose="020F0502020204030204"/>
                <a:cs typeface="Calibri"/>
              </a:rPr>
              <a:t>tiger</a:t>
            </a:r>
            <a:r>
              <a:rPr lang="fi-FI" sz="2400">
                <a:latin typeface="Cambria"/>
                <a:ea typeface="Calibri" panose="020F0502020204030204"/>
                <a:cs typeface="Calibri"/>
              </a:rPr>
              <a:t>, </a:t>
            </a:r>
            <a:r>
              <a:rPr lang="fi-FI" sz="2400" err="1">
                <a:latin typeface="Cambria"/>
                <a:ea typeface="Calibri" panose="020F0502020204030204"/>
                <a:cs typeface="Calibri"/>
              </a:rPr>
              <a:t>puma</a:t>
            </a:r>
            <a:r>
              <a:rPr lang="fi-FI" sz="2400">
                <a:latin typeface="Cambria"/>
                <a:ea typeface="Calibri" panose="020F0502020204030204"/>
                <a:cs typeface="Calibri"/>
              </a:rPr>
              <a:t>, </a:t>
            </a:r>
            <a:r>
              <a:rPr lang="fi-FI" sz="2400" err="1">
                <a:latin typeface="Cambria"/>
                <a:ea typeface="Calibri" panose="020F0502020204030204"/>
                <a:cs typeface="Calibri"/>
              </a:rPr>
              <a:t>jaguar</a:t>
            </a:r>
            <a:r>
              <a:rPr lang="fi-FI" sz="2400">
                <a:latin typeface="Cambria"/>
                <a:ea typeface="Calibri" panose="020F0502020204030204"/>
                <a:cs typeface="Calibri"/>
              </a:rPr>
              <a:t>, </a:t>
            </a:r>
            <a:r>
              <a:rPr lang="fi-FI" sz="2400" err="1">
                <a:latin typeface="Cambria"/>
                <a:ea typeface="Calibri" panose="020F0502020204030204"/>
                <a:cs typeface="Calibri"/>
              </a:rPr>
              <a:t>lynx</a:t>
            </a:r>
            <a:r>
              <a:rPr lang="fi-FI" sz="2400">
                <a:latin typeface="Cambria"/>
                <a:ea typeface="Calibri" panose="020F0502020204030204"/>
                <a:cs typeface="Calibri"/>
              </a:rPr>
              <a:t>..)</a:t>
            </a:r>
          </a:p>
          <a:p>
            <a:r>
              <a:rPr lang="fi-FI" sz="2400">
                <a:latin typeface="Cambria"/>
                <a:ea typeface="Calibri" panose="020F0502020204030204"/>
                <a:cs typeface="Calibri"/>
              </a:rPr>
              <a:t>Cats </a:t>
            </a:r>
            <a:r>
              <a:rPr lang="fi-FI" sz="2400" err="1">
                <a:latin typeface="Cambria"/>
                <a:ea typeface="Calibri" panose="020F0502020204030204"/>
                <a:cs typeface="Calibri"/>
              </a:rPr>
              <a:t>are</a:t>
            </a:r>
            <a:r>
              <a:rPr lang="fi-FI" sz="2400">
                <a:latin typeface="Cambria"/>
                <a:ea typeface="Calibri" panose="020F0502020204030204"/>
                <a:cs typeface="Calibri"/>
              </a:rPr>
              <a:t> </a:t>
            </a:r>
            <a:r>
              <a:rPr lang="fi-FI" sz="2400" err="1">
                <a:latin typeface="Cambria"/>
                <a:ea typeface="Calibri" panose="020F0502020204030204"/>
                <a:cs typeface="Calibri"/>
              </a:rPr>
              <a:t>nearsighted</a:t>
            </a:r>
            <a:r>
              <a:rPr lang="fi-FI" sz="2400">
                <a:latin typeface="Cambria"/>
                <a:ea typeface="Calibri" panose="020F0502020204030204"/>
                <a:cs typeface="Calibri"/>
              </a:rPr>
              <a:t> </a:t>
            </a:r>
            <a:r>
              <a:rPr lang="fi-FI" sz="2400" err="1">
                <a:latin typeface="Cambria"/>
                <a:ea typeface="Calibri" panose="020F0502020204030204"/>
                <a:cs typeface="Calibri"/>
              </a:rPr>
              <a:t>because</a:t>
            </a:r>
            <a:r>
              <a:rPr lang="fi-FI" sz="2400">
                <a:latin typeface="Cambria"/>
                <a:ea typeface="Calibri" panose="020F0502020204030204"/>
                <a:cs typeface="Calibri"/>
              </a:rPr>
              <a:t> of </a:t>
            </a:r>
            <a:r>
              <a:rPr lang="fi-FI" sz="2400" err="1">
                <a:latin typeface="Cambria"/>
                <a:ea typeface="Calibri" panose="020F0502020204030204"/>
                <a:cs typeface="Calibri"/>
              </a:rPr>
              <a:t>the</a:t>
            </a:r>
            <a:r>
              <a:rPr lang="fi-FI" sz="2400">
                <a:latin typeface="Cambria"/>
                <a:ea typeface="Calibri" panose="020F0502020204030204"/>
                <a:cs typeface="Calibri"/>
              </a:rPr>
              <a:t> </a:t>
            </a:r>
            <a:r>
              <a:rPr lang="fi-FI" sz="2400" err="1">
                <a:latin typeface="Cambria"/>
                <a:ea typeface="Calibri" panose="020F0502020204030204"/>
                <a:cs typeface="Calibri"/>
              </a:rPr>
              <a:t>size</a:t>
            </a:r>
            <a:r>
              <a:rPr lang="fi-FI" sz="2400">
                <a:latin typeface="Cambria"/>
                <a:ea typeface="Calibri" panose="020F0502020204030204"/>
                <a:cs typeface="Calibri"/>
              </a:rPr>
              <a:t> of </a:t>
            </a:r>
            <a:r>
              <a:rPr lang="fi-FI" sz="2400" err="1">
                <a:latin typeface="Cambria"/>
                <a:ea typeface="Calibri" panose="020F0502020204030204"/>
                <a:cs typeface="Calibri"/>
              </a:rPr>
              <a:t>their</a:t>
            </a:r>
            <a:r>
              <a:rPr lang="fi-FI" sz="2400">
                <a:latin typeface="Cambria"/>
                <a:ea typeface="Calibri" panose="020F0502020204030204"/>
                <a:cs typeface="Calibri"/>
              </a:rPr>
              <a:t> </a:t>
            </a:r>
            <a:r>
              <a:rPr lang="fi-FI" sz="2400" err="1">
                <a:latin typeface="Cambria"/>
                <a:ea typeface="Calibri" panose="020F0502020204030204"/>
                <a:cs typeface="Calibri"/>
              </a:rPr>
              <a:t>eyes</a:t>
            </a:r>
            <a:r>
              <a:rPr lang="fi-FI" sz="2400">
                <a:latin typeface="Cambria"/>
                <a:ea typeface="Calibri" panose="020F0502020204030204"/>
                <a:cs typeface="Calibri"/>
              </a:rPr>
              <a:t>, </a:t>
            </a:r>
            <a:r>
              <a:rPr lang="fi-FI" sz="2400" err="1">
                <a:latin typeface="Cambria"/>
                <a:ea typeface="Calibri" panose="020F0502020204030204"/>
                <a:cs typeface="Calibri"/>
              </a:rPr>
              <a:t>but</a:t>
            </a:r>
            <a:r>
              <a:rPr lang="fi-FI" sz="2400">
                <a:latin typeface="Cambria"/>
                <a:ea typeface="Calibri" panose="020F0502020204030204"/>
                <a:cs typeface="Calibri"/>
              </a:rPr>
              <a:t> </a:t>
            </a:r>
            <a:r>
              <a:rPr lang="fi-FI" sz="2400" err="1">
                <a:latin typeface="Cambria"/>
                <a:ea typeface="Calibri" panose="020F0502020204030204"/>
                <a:cs typeface="Calibri"/>
              </a:rPr>
              <a:t>they</a:t>
            </a:r>
            <a:r>
              <a:rPr lang="fi-FI" sz="2400">
                <a:latin typeface="Cambria"/>
                <a:ea typeface="Calibri" panose="020F0502020204030204"/>
                <a:cs typeface="Calibri"/>
              </a:rPr>
              <a:t> </a:t>
            </a:r>
            <a:r>
              <a:rPr lang="fi-FI" sz="2400" err="1">
                <a:latin typeface="Cambria"/>
                <a:ea typeface="Calibri" panose="020F0502020204030204"/>
                <a:cs typeface="Calibri"/>
              </a:rPr>
              <a:t>see</a:t>
            </a:r>
            <a:r>
              <a:rPr lang="fi-FI" sz="2400">
                <a:latin typeface="Cambria"/>
                <a:ea typeface="Calibri" panose="020F0502020204030204"/>
                <a:cs typeface="Calibri"/>
              </a:rPr>
              <a:t> </a:t>
            </a:r>
            <a:r>
              <a:rPr lang="fi-FI" sz="2400" err="1">
                <a:latin typeface="Cambria"/>
                <a:ea typeface="Calibri" panose="020F0502020204030204"/>
                <a:cs typeface="Calibri"/>
              </a:rPr>
              <a:t>pretty</a:t>
            </a:r>
            <a:r>
              <a:rPr lang="fi-FI" sz="2400">
                <a:latin typeface="Cambria"/>
                <a:ea typeface="Calibri" panose="020F0502020204030204"/>
                <a:cs typeface="Calibri"/>
              </a:rPr>
              <a:t> </a:t>
            </a:r>
            <a:r>
              <a:rPr lang="fi-FI" sz="2400" err="1">
                <a:latin typeface="Cambria"/>
                <a:ea typeface="Calibri" panose="020F0502020204030204"/>
                <a:cs typeface="Calibri"/>
              </a:rPr>
              <a:t>clearly</a:t>
            </a:r>
            <a:r>
              <a:rPr lang="fi-FI" sz="2400">
                <a:latin typeface="Cambria"/>
                <a:ea typeface="Calibri" panose="020F0502020204030204"/>
                <a:cs typeface="Calibri"/>
              </a:rPr>
              <a:t> and </a:t>
            </a:r>
            <a:r>
              <a:rPr lang="fi-FI" sz="2400" err="1">
                <a:latin typeface="Cambria"/>
                <a:ea typeface="Calibri" panose="020F0502020204030204"/>
                <a:cs typeface="Calibri"/>
              </a:rPr>
              <a:t>great</a:t>
            </a:r>
            <a:r>
              <a:rPr lang="fi-FI" sz="2400">
                <a:latin typeface="Cambria"/>
                <a:ea typeface="Calibri" panose="020F0502020204030204"/>
                <a:cs typeface="Calibri"/>
              </a:rPr>
              <a:t> in </a:t>
            </a:r>
            <a:r>
              <a:rPr lang="fi-FI" sz="2400" err="1">
                <a:latin typeface="Cambria"/>
                <a:ea typeface="Calibri" panose="020F0502020204030204"/>
                <a:cs typeface="Calibri"/>
              </a:rPr>
              <a:t>dark</a:t>
            </a:r>
            <a:endParaRPr lang="fi-FI" sz="2400">
              <a:latin typeface="Cambria"/>
              <a:ea typeface="Calibri" panose="020F0502020204030204"/>
              <a:cs typeface="Calibri"/>
            </a:endParaRPr>
          </a:p>
          <a:p>
            <a:pPr marL="0" indent="0">
              <a:buNone/>
            </a:pPr>
            <a:endParaRPr lang="fi-FI" sz="2400">
              <a:latin typeface="Cambria"/>
              <a:ea typeface="Calibri" panose="020F0502020204030204"/>
              <a:cs typeface="Calibri"/>
            </a:endParaRPr>
          </a:p>
          <a:p>
            <a:endParaRPr lang="fi-FI">
              <a:ea typeface="Calibri" panose="020F0502020204030204"/>
              <a:cs typeface="Calibri"/>
            </a:endParaRPr>
          </a:p>
          <a:p>
            <a:endParaRPr lang="fi-FI">
              <a:ea typeface="Calibri" panose="020F0502020204030204"/>
              <a:cs typeface="Calibri"/>
            </a:endParaRPr>
          </a:p>
        </p:txBody>
      </p:sp>
      <p:pic>
        <p:nvPicPr>
          <p:cNvPr id="4" name="Kuva 3" descr="Feline Vision: How Cats See the World | Live Science">
            <a:extLst>
              <a:ext uri="{FF2B5EF4-FFF2-40B4-BE49-F238E27FC236}">
                <a16:creationId xmlns:a16="http://schemas.microsoft.com/office/drawing/2014/main" id="{9EE1B8BC-EBA0-3E3B-CF41-896632F56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742" y="4626056"/>
            <a:ext cx="4268529" cy="2079566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CEDBE2E2-9F9C-95FB-80F8-5B475974C2AC}"/>
              </a:ext>
            </a:extLst>
          </p:cNvPr>
          <p:cNvSpPr txBox="1"/>
          <p:nvPr/>
        </p:nvSpPr>
        <p:spPr>
          <a:xfrm>
            <a:off x="87528" y="4947850"/>
            <a:ext cx="747995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 sz="2000" err="1">
                <a:latin typeface="Cambria"/>
                <a:ea typeface="Cambria"/>
                <a:cs typeface="Calibri" panose="020F0502020204030204"/>
              </a:rPr>
              <a:t>The</a:t>
            </a:r>
            <a:r>
              <a:rPr lang="fi-FI" sz="2000">
                <a:latin typeface="Cambria"/>
                <a:ea typeface="Cambria"/>
                <a:cs typeface="Calibri" panose="020F0502020204030204"/>
              </a:rPr>
              <a:t> </a:t>
            </a:r>
            <a:r>
              <a:rPr lang="fi-FI" sz="2000" err="1">
                <a:latin typeface="Cambria"/>
                <a:ea typeface="Cambria"/>
                <a:cs typeface="Calibri" panose="020F0502020204030204"/>
              </a:rPr>
              <a:t>most</a:t>
            </a:r>
            <a:r>
              <a:rPr lang="fi-FI" sz="2000">
                <a:latin typeface="Cambria"/>
                <a:ea typeface="Cambria"/>
                <a:cs typeface="Calibri" panose="020F0502020204030204"/>
              </a:rPr>
              <a:t> </a:t>
            </a:r>
            <a:r>
              <a:rPr lang="fi-FI" sz="2000" err="1">
                <a:latin typeface="Cambria"/>
                <a:ea typeface="Cambria"/>
                <a:cs typeface="Calibri" panose="020F0502020204030204"/>
              </a:rPr>
              <a:t>common</a:t>
            </a:r>
            <a:r>
              <a:rPr lang="fi-FI" sz="2000">
                <a:latin typeface="Cambria"/>
                <a:ea typeface="Cambria"/>
                <a:cs typeface="Calibri" panose="020F0502020204030204"/>
              </a:rPr>
              <a:t> </a:t>
            </a:r>
            <a:r>
              <a:rPr lang="fi-FI" sz="2000" err="1">
                <a:latin typeface="Cambria"/>
                <a:ea typeface="Cambria"/>
                <a:cs typeface="Calibri" panose="020F0502020204030204"/>
              </a:rPr>
              <a:t>things</a:t>
            </a:r>
            <a:r>
              <a:rPr lang="fi-FI" sz="2000">
                <a:latin typeface="Cambria"/>
                <a:ea typeface="Cambria"/>
                <a:cs typeface="Calibri" panose="020F0502020204030204"/>
              </a:rPr>
              <a:t> </a:t>
            </a:r>
            <a:r>
              <a:rPr lang="fi-FI" sz="2000" err="1">
                <a:latin typeface="Cambria"/>
                <a:ea typeface="Cambria"/>
                <a:cs typeface="Calibri" panose="020F0502020204030204"/>
              </a:rPr>
              <a:t>cats</a:t>
            </a:r>
            <a:r>
              <a:rPr lang="fi-FI" sz="2000">
                <a:latin typeface="Cambria"/>
                <a:ea typeface="Cambria"/>
                <a:cs typeface="Calibri" panose="020F0502020204030204"/>
              </a:rPr>
              <a:t> </a:t>
            </a:r>
            <a:r>
              <a:rPr lang="fi-FI" sz="2000" err="1">
                <a:latin typeface="Cambria"/>
                <a:ea typeface="Cambria"/>
                <a:cs typeface="Calibri" panose="020F0502020204030204"/>
              </a:rPr>
              <a:t>hate</a:t>
            </a:r>
            <a:r>
              <a:rPr lang="fi-FI" sz="2000">
                <a:latin typeface="Cambria"/>
                <a:ea typeface="Cambria"/>
                <a:cs typeface="Calibri" panose="020F0502020204030204"/>
              </a:rPr>
              <a:t>: </a:t>
            </a:r>
          </a:p>
          <a:p>
            <a:r>
              <a:rPr lang="fi-FI" sz="2000" err="1">
                <a:latin typeface="Cambria"/>
                <a:ea typeface="Cambria"/>
                <a:cs typeface="Calibri" panose="020F0502020204030204"/>
              </a:rPr>
              <a:t>Having</a:t>
            </a:r>
            <a:r>
              <a:rPr lang="fi-FI" sz="2000">
                <a:latin typeface="Cambria"/>
                <a:ea typeface="Cambria"/>
                <a:cs typeface="Calibri" panose="020F0502020204030204"/>
              </a:rPr>
              <a:t> </a:t>
            </a:r>
            <a:r>
              <a:rPr lang="fi-FI" sz="2000" err="1">
                <a:latin typeface="Cambria"/>
                <a:ea typeface="Cambria"/>
                <a:cs typeface="Calibri" panose="020F0502020204030204"/>
              </a:rPr>
              <a:t>too</a:t>
            </a:r>
            <a:r>
              <a:rPr lang="fi-FI" sz="2000">
                <a:latin typeface="Cambria"/>
                <a:ea typeface="Cambria"/>
                <a:cs typeface="Calibri" panose="020F0502020204030204"/>
              </a:rPr>
              <a:t> </a:t>
            </a:r>
            <a:r>
              <a:rPr lang="fi-FI" sz="2000" err="1">
                <a:latin typeface="Cambria"/>
                <a:ea typeface="Cambria"/>
                <a:cs typeface="Calibri" panose="020F0502020204030204"/>
              </a:rPr>
              <a:t>much</a:t>
            </a:r>
            <a:r>
              <a:rPr lang="fi-FI" sz="2000">
                <a:latin typeface="Cambria"/>
                <a:ea typeface="Cambria"/>
                <a:cs typeface="Calibri" panose="020F0502020204030204"/>
              </a:rPr>
              <a:t> </a:t>
            </a:r>
            <a:r>
              <a:rPr lang="fi-FI" sz="2000" err="1">
                <a:latin typeface="Cambria"/>
                <a:ea typeface="Cambria"/>
                <a:cs typeface="Calibri" panose="020F0502020204030204"/>
              </a:rPr>
              <a:t>attention</a:t>
            </a:r>
            <a:r>
              <a:rPr lang="fi-FI" sz="2000">
                <a:latin typeface="Cambria"/>
                <a:ea typeface="Cambria"/>
                <a:cs typeface="Calibri" panose="020F0502020204030204"/>
              </a:rPr>
              <a:t>, </a:t>
            </a:r>
            <a:r>
              <a:rPr lang="fi-FI" sz="2000" err="1">
                <a:latin typeface="Cambria"/>
                <a:ea typeface="Cambria"/>
                <a:cs typeface="Calibri" panose="020F0502020204030204"/>
              </a:rPr>
              <a:t>Competition</a:t>
            </a:r>
            <a:r>
              <a:rPr lang="fi-FI" sz="2000">
                <a:latin typeface="Cambria"/>
                <a:ea typeface="Cambria"/>
                <a:cs typeface="Calibri" panose="020F0502020204030204"/>
              </a:rPr>
              <a:t>, </a:t>
            </a:r>
            <a:r>
              <a:rPr lang="fi-FI" sz="2000" err="1">
                <a:latin typeface="Cambria"/>
                <a:ea typeface="Cambria"/>
                <a:cs typeface="Calibri" panose="020F0502020204030204"/>
              </a:rPr>
              <a:t>Strong</a:t>
            </a:r>
            <a:r>
              <a:rPr lang="fi-FI" sz="2000">
                <a:latin typeface="Cambria"/>
                <a:ea typeface="Cambria"/>
                <a:cs typeface="Calibri" panose="020F0502020204030204"/>
              </a:rPr>
              <a:t> </a:t>
            </a:r>
            <a:r>
              <a:rPr lang="fi-FI" sz="2000" err="1">
                <a:latin typeface="Cambria"/>
                <a:ea typeface="Cambria"/>
                <a:cs typeface="Calibri" panose="020F0502020204030204"/>
              </a:rPr>
              <a:t>smells</a:t>
            </a:r>
            <a:r>
              <a:rPr lang="fi-FI" sz="2000">
                <a:latin typeface="Cambria"/>
                <a:ea typeface="Cambria"/>
                <a:cs typeface="Calibri" panose="020F0502020204030204"/>
              </a:rPr>
              <a:t>, </a:t>
            </a:r>
            <a:r>
              <a:rPr lang="fi-FI" sz="2000" err="1">
                <a:latin typeface="Cambria"/>
                <a:ea typeface="Cambria"/>
                <a:cs typeface="Calibri" panose="020F0502020204030204"/>
              </a:rPr>
              <a:t>Medicine</a:t>
            </a:r>
            <a:r>
              <a:rPr lang="fi-FI" sz="2000">
                <a:latin typeface="Cambria"/>
                <a:ea typeface="Cambria"/>
                <a:cs typeface="Calibri" panose="020F0502020204030204"/>
              </a:rPr>
              <a:t>,</a:t>
            </a:r>
          </a:p>
          <a:p>
            <a:r>
              <a:rPr lang="fi-FI" sz="2000" err="1">
                <a:latin typeface="Cambria"/>
                <a:ea typeface="Cambria"/>
                <a:cs typeface="Calibri" panose="020F0502020204030204"/>
              </a:rPr>
              <a:t>Change</a:t>
            </a:r>
            <a:r>
              <a:rPr lang="fi-FI" sz="2000">
                <a:latin typeface="Cambria"/>
                <a:ea typeface="Cambria"/>
                <a:cs typeface="Calibri" panose="020F0502020204030204"/>
              </a:rPr>
              <a:t>, </a:t>
            </a:r>
            <a:r>
              <a:rPr lang="fi-FI" sz="2000" err="1">
                <a:latin typeface="Cambria"/>
                <a:ea typeface="Cambria"/>
                <a:cs typeface="Calibri" panose="020F0502020204030204"/>
              </a:rPr>
              <a:t>Baths</a:t>
            </a:r>
            <a:r>
              <a:rPr lang="fi-FI" sz="2000">
                <a:latin typeface="Cambria"/>
                <a:ea typeface="Cambria"/>
                <a:cs typeface="Calibri" panose="020F0502020204030204"/>
              </a:rPr>
              <a:t>, </a:t>
            </a:r>
            <a:r>
              <a:rPr lang="fi-FI" sz="2000" err="1">
                <a:latin typeface="Cambria"/>
                <a:ea typeface="Cambria"/>
                <a:cs typeface="Calibri" panose="020F0502020204030204"/>
              </a:rPr>
              <a:t>Low</a:t>
            </a:r>
            <a:r>
              <a:rPr lang="fi-FI" sz="2000">
                <a:latin typeface="Cambria"/>
                <a:ea typeface="Cambria"/>
                <a:cs typeface="Calibri" panose="020F0502020204030204"/>
              </a:rPr>
              <a:t> </a:t>
            </a:r>
            <a:r>
              <a:rPr lang="fi-FI" sz="2000" err="1">
                <a:latin typeface="Cambria"/>
                <a:ea typeface="Cambria"/>
                <a:cs typeface="Calibri" panose="020F0502020204030204"/>
              </a:rPr>
              <a:t>temperature</a:t>
            </a:r>
            <a:r>
              <a:rPr lang="fi-FI" sz="2000">
                <a:latin typeface="Cambria"/>
                <a:ea typeface="Cambria"/>
                <a:cs typeface="Calibri" panose="020F0502020204030204"/>
              </a:rPr>
              <a:t>, </a:t>
            </a:r>
            <a:r>
              <a:rPr lang="fi-FI" sz="2000" err="1">
                <a:latin typeface="Cambria"/>
                <a:ea typeface="Cambria"/>
                <a:cs typeface="Calibri" panose="020F0502020204030204"/>
              </a:rPr>
              <a:t>Belly</a:t>
            </a:r>
            <a:r>
              <a:rPr lang="fi-FI" sz="2000">
                <a:latin typeface="Cambria"/>
                <a:ea typeface="Cambria"/>
                <a:cs typeface="Calibri" panose="020F0502020204030204"/>
              </a:rPr>
              <a:t> </a:t>
            </a:r>
            <a:r>
              <a:rPr lang="fi-FI" sz="2000" err="1">
                <a:latin typeface="Cambria"/>
                <a:ea typeface="Cambria"/>
                <a:cs typeface="Calibri" panose="020F0502020204030204"/>
              </a:rPr>
              <a:t>rubs</a:t>
            </a:r>
            <a:endParaRPr lang="fi-FI" sz="2000">
              <a:latin typeface="Cambria"/>
              <a:ea typeface="Cambria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50060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041024-94E6-C1D5-1827-12F4C40DD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99" y="-395922"/>
            <a:ext cx="5500810" cy="1616203"/>
          </a:xfrm>
        </p:spPr>
        <p:txBody>
          <a:bodyPr anchor="b">
            <a:normAutofit/>
          </a:bodyPr>
          <a:lstStyle/>
          <a:p>
            <a:r>
              <a:rPr lang="fi-FI" sz="3200" i="1">
                <a:latin typeface="Times New Roman"/>
                <a:ea typeface="Calibri Light"/>
                <a:cs typeface="Calibri Light"/>
              </a:rPr>
              <a:t>Cats </a:t>
            </a:r>
            <a:r>
              <a:rPr lang="fi-FI" sz="3200" i="1" err="1">
                <a:latin typeface="Times New Roman"/>
                <a:ea typeface="Calibri Light"/>
                <a:cs typeface="Calibri Light"/>
              </a:rPr>
              <a:t>history</a:t>
            </a:r>
            <a:endParaRPr lang="fi-FI" sz="3200" i="1" err="1">
              <a:latin typeface="Times New Roman"/>
            </a:endParaRPr>
          </a:p>
        </p:txBody>
      </p:sp>
      <p:sp>
        <p:nvSpPr>
          <p:cNvPr id="32" name="Content Placeholder 7">
            <a:extLst>
              <a:ext uri="{FF2B5EF4-FFF2-40B4-BE49-F238E27FC236}">
                <a16:creationId xmlns:a16="http://schemas.microsoft.com/office/drawing/2014/main" id="{49B0341E-5E48-CE39-C88E-ECAC9B4D7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665" y="1448447"/>
            <a:ext cx="5966477" cy="410399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sz="2000">
                <a:ea typeface="Calibri"/>
                <a:cs typeface="Calibri"/>
              </a:rPr>
              <a:t>Egyptians used to believe that cats were magical creatures</a:t>
            </a:r>
          </a:p>
          <a:p>
            <a:pPr marL="0" indent="0">
              <a:buNone/>
            </a:pPr>
            <a:r>
              <a:rPr lang="en-US" sz="2000">
                <a:ea typeface="Calibri"/>
                <a:cs typeface="Calibri"/>
              </a:rPr>
              <a:t>   They would dress them in golden </a:t>
            </a:r>
            <a:r>
              <a:rPr lang="en-US" sz="2000" err="1">
                <a:ea typeface="Calibri"/>
                <a:cs typeface="Calibri"/>
              </a:rPr>
              <a:t>jewerly</a:t>
            </a:r>
            <a:r>
              <a:rPr lang="en-US" sz="2000">
                <a:ea typeface="Calibri"/>
                <a:cs typeface="Calibri"/>
              </a:rPr>
              <a:t> to indicate the status of their owners</a:t>
            </a:r>
          </a:p>
          <a:p>
            <a:r>
              <a:rPr lang="en-US" sz="2000">
                <a:ea typeface="Calibri"/>
                <a:cs typeface="Calibri"/>
              </a:rPr>
              <a:t>Cats were used in the art</a:t>
            </a:r>
          </a:p>
          <a:p>
            <a:r>
              <a:rPr lang="en-US" sz="2000" err="1">
                <a:ea typeface="Calibri"/>
                <a:cs typeface="Calibri"/>
              </a:rPr>
              <a:t>Rised</a:t>
            </a:r>
            <a:r>
              <a:rPr lang="en-US" sz="2000">
                <a:ea typeface="Calibri"/>
                <a:cs typeface="Calibri"/>
              </a:rPr>
              <a:t> from rodent killer to pet to god</a:t>
            </a:r>
          </a:p>
          <a:p>
            <a:r>
              <a:rPr lang="en-US" sz="2000">
                <a:ea typeface="Calibri"/>
                <a:cs typeface="Calibri"/>
              </a:rPr>
              <a:t>People worshipped ''cat goddess'' named Bastet, which symbolized protection of the family, home, Pharaoh, childbirth, pleasure and sexuality. </a:t>
            </a:r>
          </a:p>
          <a:p>
            <a:r>
              <a:rPr lang="en-US" sz="2000">
                <a:ea typeface="Calibri"/>
                <a:cs typeface="Calibri"/>
              </a:rPr>
              <a:t>Bastet's head was a cat and had body of a woman</a:t>
            </a:r>
          </a:p>
          <a:p>
            <a:r>
              <a:rPr lang="en-US" sz="2000">
                <a:ea typeface="Calibri"/>
                <a:cs typeface="Calibri"/>
              </a:rPr>
              <a:t>Other ancient Egyptian deities were sculptured as cats, such as Mafdet and Sekhmet, representing justice, fertility, power and respect.</a:t>
            </a:r>
          </a:p>
          <a:p>
            <a:endParaRPr lang="en-US" sz="2000">
              <a:ea typeface="Calibri"/>
              <a:cs typeface="Calibri"/>
            </a:endParaRPr>
          </a:p>
          <a:p>
            <a:r>
              <a:rPr lang="en-US" sz="2000">
                <a:ea typeface="Calibri"/>
                <a:cs typeface="Calibri"/>
              </a:rPr>
              <a:t>The first found mummified cat was found in the limestone sarcophagus, carved in detail.</a:t>
            </a:r>
          </a:p>
          <a:p>
            <a:pPr marL="0" indent="0">
              <a:buNone/>
            </a:pPr>
            <a:r>
              <a:rPr lang="en-US" sz="2000">
                <a:ea typeface="Calibri"/>
                <a:cs typeface="Calibri"/>
              </a:rPr>
              <a:t>This cat is assumed to belong for one of the </a:t>
            </a:r>
            <a:r>
              <a:rPr lang="en-US" sz="2000" err="1">
                <a:ea typeface="Calibri"/>
                <a:cs typeface="Calibri"/>
              </a:rPr>
              <a:t>Pharaos</a:t>
            </a:r>
            <a:r>
              <a:rPr lang="en-US" sz="2000">
                <a:ea typeface="Calibri"/>
                <a:cs typeface="Calibri"/>
              </a:rPr>
              <a:t> oldest son.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23" name="Kuva 22" descr="Egyptian Cat Goddess Statue Bronze Bastet Egyptian Decor - Etsy">
            <a:extLst>
              <a:ext uri="{FF2B5EF4-FFF2-40B4-BE49-F238E27FC236}">
                <a16:creationId xmlns:a16="http://schemas.microsoft.com/office/drawing/2014/main" id="{A166A3D5-5DB8-E715-20CE-43275F73A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" b="7642"/>
          <a:stretch/>
        </p:blipFill>
        <p:spPr>
          <a:xfrm>
            <a:off x="7607154" y="333803"/>
            <a:ext cx="4316977" cy="3172666"/>
          </a:xfrm>
          <a:prstGeom prst="rect">
            <a:avLst/>
          </a:prstGeom>
        </p:spPr>
      </p:pic>
      <p:pic>
        <p:nvPicPr>
          <p:cNvPr id="4" name="Sisällön paikkamerkki 3" descr="History of cats in Egypt">
            <a:extLst>
              <a:ext uri="{FF2B5EF4-FFF2-40B4-BE49-F238E27FC236}">
                <a16:creationId xmlns:a16="http://schemas.microsoft.com/office/drawing/2014/main" id="{6BE38DD1-41E1-FB48-9046-C15B2AE572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5" r="1912" b="-3"/>
          <a:stretch/>
        </p:blipFill>
        <p:spPr>
          <a:xfrm>
            <a:off x="8242156" y="3757082"/>
            <a:ext cx="3684596" cy="2698752"/>
          </a:xfrm>
          <a:prstGeom prst="rect">
            <a:avLst/>
          </a:prstGeom>
        </p:spPr>
      </p:pic>
      <p:grpSp>
        <p:nvGrpSpPr>
          <p:cNvPr id="41" name="Group 36">
            <a:extLst>
              <a:ext uri="{FF2B5EF4-FFF2-40B4-BE49-F238E27FC236}">
                <a16:creationId xmlns:a16="http://schemas.microsoft.com/office/drawing/2014/main" id="{9E2F459E-8EB3-985C-3049-33F6B920D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71AB682-1CAC-7672-C637-B014B86EB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38">
              <a:extLst>
                <a:ext uri="{FF2B5EF4-FFF2-40B4-BE49-F238E27FC236}">
                  <a16:creationId xmlns:a16="http://schemas.microsoft.com/office/drawing/2014/main" id="{D193956D-B33D-633F-BDBE-3353AA9466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27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kstiruutu 2">
            <a:extLst>
              <a:ext uri="{FF2B5EF4-FFF2-40B4-BE49-F238E27FC236}">
                <a16:creationId xmlns:a16="http://schemas.microsoft.com/office/drawing/2014/main" id="{049F5B44-A85B-B79B-3654-64CC0B2B213C}"/>
              </a:ext>
            </a:extLst>
          </p:cNvPr>
          <p:cNvSpPr txBox="1"/>
          <p:nvPr/>
        </p:nvSpPr>
        <p:spPr>
          <a:xfrm>
            <a:off x="534459" y="5550959"/>
            <a:ext cx="51879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 sz="1600">
                <a:cs typeface="Calibri"/>
              </a:rPr>
              <a:t>In Europe, </a:t>
            </a:r>
            <a:r>
              <a:rPr lang="fi-FI" sz="1600" err="1">
                <a:cs typeface="Calibri"/>
              </a:rPr>
              <a:t>cats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boarded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ships</a:t>
            </a:r>
            <a:r>
              <a:rPr lang="fi-FI" sz="1600">
                <a:cs typeface="Calibri"/>
              </a:rPr>
              <a:t> to </a:t>
            </a:r>
            <a:r>
              <a:rPr lang="fi-FI" sz="1600" err="1">
                <a:cs typeface="Calibri"/>
              </a:rPr>
              <a:t>the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Americas</a:t>
            </a:r>
            <a:r>
              <a:rPr lang="fi-FI" sz="1600">
                <a:cs typeface="Calibri"/>
              </a:rPr>
              <a:t> </a:t>
            </a:r>
            <a:r>
              <a:rPr lang="fi-FI" sz="1600" err="1">
                <a:cs typeface="Calibri"/>
              </a:rPr>
              <a:t>tagging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along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with</a:t>
            </a:r>
            <a:r>
              <a:rPr lang="fi-FI" sz="1600">
                <a:cs typeface="Calibri"/>
              </a:rPr>
              <a:t> Christopher Columbus</a:t>
            </a:r>
          </a:p>
        </p:txBody>
      </p:sp>
      <p:pic>
        <p:nvPicPr>
          <p:cNvPr id="5" name="Kuva 4" descr="Limestone sarcophagus: the Amathus sarcophagus | Cypriot | Archaic | The  Metropolitan Museum of Art">
            <a:extLst>
              <a:ext uri="{FF2B5EF4-FFF2-40B4-BE49-F238E27FC236}">
                <a16:creationId xmlns:a16="http://schemas.microsoft.com/office/drawing/2014/main" id="{D895A479-E820-D168-E216-2D6AA64AF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902" y="4574244"/>
            <a:ext cx="2446867" cy="195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45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77FEFA-01EB-93B7-8821-006C20909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68792"/>
            <a:ext cx="10515600" cy="1325563"/>
          </a:xfrm>
        </p:spPr>
        <p:txBody>
          <a:bodyPr/>
          <a:lstStyle/>
          <a:p>
            <a:r>
              <a:rPr lang="fi-FI" i="1">
                <a:latin typeface="Cambria"/>
                <a:ea typeface="Cambria"/>
                <a:cs typeface="Calibri Light"/>
              </a:rPr>
              <a:t>Cats </a:t>
            </a:r>
            <a:r>
              <a:rPr lang="fi-FI" i="1" err="1">
                <a:latin typeface="Cambria"/>
                <a:ea typeface="Cambria"/>
                <a:cs typeface="Calibri Light"/>
              </a:rPr>
              <a:t>history</a:t>
            </a:r>
            <a:endParaRPr lang="fi-FI" i="1" err="1">
              <a:latin typeface="Cambria"/>
              <a:ea typeface="Cambria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0D3CD4C-BA40-CC0E-7E5F-C9D2FDBD4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7533" y="650876"/>
            <a:ext cx="7308850" cy="26368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1800">
                <a:latin typeface="Times New Roman"/>
                <a:cs typeface="Calibri"/>
              </a:rPr>
              <a:t>People </a:t>
            </a:r>
            <a:r>
              <a:rPr lang="fi-FI" sz="1800" err="1">
                <a:latin typeface="Times New Roman"/>
                <a:cs typeface="Calibri"/>
              </a:rPr>
              <a:t>worshipped</a:t>
            </a:r>
            <a:r>
              <a:rPr lang="fi-FI" sz="1800">
                <a:latin typeface="Times New Roman"/>
                <a:cs typeface="Calibri"/>
              </a:rPr>
              <a:t> </a:t>
            </a:r>
            <a:r>
              <a:rPr lang="fi-FI" sz="1800" err="1">
                <a:latin typeface="Times New Roman"/>
                <a:cs typeface="Calibri"/>
              </a:rPr>
              <a:t>cats</a:t>
            </a:r>
            <a:r>
              <a:rPr lang="fi-FI" sz="1800">
                <a:latin typeface="Times New Roman"/>
                <a:cs typeface="Calibri"/>
              </a:rPr>
              <a:t> </a:t>
            </a:r>
            <a:r>
              <a:rPr lang="fi-FI" sz="1800" err="1">
                <a:latin typeface="Times New Roman"/>
                <a:cs typeface="Calibri"/>
              </a:rPr>
              <a:t>also</a:t>
            </a:r>
            <a:r>
              <a:rPr lang="fi-FI" sz="1800">
                <a:latin typeface="Times New Roman"/>
                <a:cs typeface="Calibri"/>
              </a:rPr>
              <a:t> in China. </a:t>
            </a:r>
          </a:p>
          <a:p>
            <a:pPr marL="0" indent="0">
              <a:buNone/>
            </a:pPr>
            <a:r>
              <a:rPr lang="fi-FI" sz="1800">
                <a:latin typeface="Times New Roman"/>
                <a:cs typeface="Calibri"/>
              </a:rPr>
              <a:t>In </a:t>
            </a:r>
            <a:r>
              <a:rPr lang="fi-FI" sz="1800" err="1">
                <a:latin typeface="Times New Roman"/>
                <a:cs typeface="Calibri"/>
              </a:rPr>
              <a:t>ancient</a:t>
            </a:r>
            <a:r>
              <a:rPr lang="fi-FI" sz="1800">
                <a:latin typeface="Times New Roman"/>
                <a:cs typeface="Calibri"/>
              </a:rPr>
              <a:t> China, </a:t>
            </a:r>
            <a:r>
              <a:rPr lang="fi-FI" sz="1800" err="1">
                <a:latin typeface="Times New Roman"/>
                <a:cs typeface="Calibri"/>
              </a:rPr>
              <a:t>farmers</a:t>
            </a:r>
            <a:r>
              <a:rPr lang="fi-FI" sz="1800">
                <a:latin typeface="Times New Roman"/>
                <a:cs typeface="Calibri"/>
              </a:rPr>
              <a:t> </a:t>
            </a:r>
            <a:r>
              <a:rPr lang="fi-FI" sz="1800" err="1">
                <a:latin typeface="Times New Roman"/>
                <a:cs typeface="Calibri"/>
              </a:rPr>
              <a:t>would</a:t>
            </a:r>
            <a:r>
              <a:rPr lang="fi-FI" sz="1800">
                <a:latin typeface="Times New Roman"/>
                <a:cs typeface="Calibri"/>
              </a:rPr>
              <a:t> </a:t>
            </a:r>
            <a:r>
              <a:rPr lang="fi-FI" sz="1800" err="1">
                <a:latin typeface="Times New Roman"/>
                <a:cs typeface="Calibri"/>
              </a:rPr>
              <a:t>worship</a:t>
            </a:r>
            <a:r>
              <a:rPr lang="fi-FI" sz="1800">
                <a:latin typeface="Times New Roman"/>
                <a:cs typeface="Calibri"/>
              </a:rPr>
              <a:t> cat </a:t>
            </a:r>
            <a:r>
              <a:rPr lang="fi-FI" sz="1800" err="1">
                <a:latin typeface="Times New Roman"/>
                <a:cs typeface="Calibri"/>
              </a:rPr>
              <a:t>goddess</a:t>
            </a:r>
            <a:r>
              <a:rPr lang="fi-FI" sz="1800">
                <a:latin typeface="Times New Roman"/>
                <a:cs typeface="Calibri"/>
              </a:rPr>
              <a:t> Li </a:t>
            </a:r>
            <a:r>
              <a:rPr lang="fi-FI" sz="1800" err="1">
                <a:latin typeface="Times New Roman"/>
                <a:cs typeface="Calibri"/>
              </a:rPr>
              <a:t>Shou</a:t>
            </a:r>
            <a:r>
              <a:rPr lang="fi-FI" sz="1800">
                <a:latin typeface="Times New Roman"/>
                <a:cs typeface="Calibri"/>
              </a:rPr>
              <a:t>. </a:t>
            </a:r>
          </a:p>
          <a:p>
            <a:pPr marL="0" indent="0">
              <a:buNone/>
            </a:pPr>
            <a:endParaRPr lang="fi-FI" sz="1800">
              <a:latin typeface="Times New Roman"/>
              <a:cs typeface="Calibri"/>
            </a:endParaRPr>
          </a:p>
          <a:p>
            <a:r>
              <a:rPr lang="fi-FI" sz="1800">
                <a:latin typeface="Times New Roman"/>
                <a:cs typeface="Calibri"/>
              </a:rPr>
              <a:t>Li </a:t>
            </a:r>
            <a:r>
              <a:rPr lang="fi-FI" sz="1800" err="1">
                <a:latin typeface="Times New Roman"/>
                <a:cs typeface="Calibri"/>
              </a:rPr>
              <a:t>Shou</a:t>
            </a:r>
            <a:r>
              <a:rPr lang="fi-FI" sz="1800">
                <a:latin typeface="Times New Roman"/>
                <a:cs typeface="Calibri"/>
              </a:rPr>
              <a:t> </a:t>
            </a:r>
            <a:r>
              <a:rPr lang="fi-FI" sz="1800" err="1">
                <a:latin typeface="Times New Roman"/>
                <a:cs typeface="Calibri"/>
              </a:rPr>
              <a:t>was</a:t>
            </a:r>
            <a:r>
              <a:rPr lang="fi-FI" sz="1800">
                <a:latin typeface="Times New Roman"/>
                <a:cs typeface="Calibri"/>
              </a:rPr>
              <a:t> a </a:t>
            </a:r>
            <a:r>
              <a:rPr lang="fi-FI" sz="1800" err="1">
                <a:latin typeface="Times New Roman"/>
                <a:cs typeface="Calibri"/>
              </a:rPr>
              <a:t>fertility</a:t>
            </a:r>
            <a:r>
              <a:rPr lang="fi-FI" sz="1800">
                <a:latin typeface="Times New Roman"/>
                <a:cs typeface="Calibri"/>
              </a:rPr>
              <a:t> </a:t>
            </a:r>
            <a:r>
              <a:rPr lang="fi-FI" sz="1800" err="1">
                <a:latin typeface="Times New Roman"/>
                <a:cs typeface="Calibri"/>
              </a:rPr>
              <a:t>goddess</a:t>
            </a:r>
            <a:r>
              <a:rPr lang="fi-FI" sz="1800">
                <a:latin typeface="Times New Roman"/>
                <a:cs typeface="Calibri"/>
              </a:rPr>
              <a:t> and </a:t>
            </a:r>
            <a:r>
              <a:rPr lang="fi-FI" sz="1800" err="1">
                <a:latin typeface="Times New Roman"/>
                <a:cs typeface="Calibri"/>
              </a:rPr>
              <a:t>said</a:t>
            </a:r>
            <a:r>
              <a:rPr lang="fi-FI" sz="1800">
                <a:latin typeface="Times New Roman"/>
                <a:cs typeface="Calibri"/>
              </a:rPr>
              <a:t> to </a:t>
            </a:r>
            <a:r>
              <a:rPr lang="fi-FI" sz="1800" err="1">
                <a:latin typeface="Times New Roman"/>
                <a:cs typeface="Calibri"/>
              </a:rPr>
              <a:t>possess</a:t>
            </a:r>
            <a:r>
              <a:rPr lang="fi-FI" sz="1800">
                <a:latin typeface="Times New Roman"/>
                <a:cs typeface="Calibri"/>
              </a:rPr>
              <a:t> </a:t>
            </a:r>
            <a:r>
              <a:rPr lang="fi-FI" sz="1800" err="1">
                <a:latin typeface="Times New Roman"/>
                <a:cs typeface="Calibri"/>
              </a:rPr>
              <a:t>the</a:t>
            </a:r>
            <a:endParaRPr lang="fi-FI" sz="1800">
              <a:latin typeface="Times New Roman"/>
              <a:cs typeface="Calibri"/>
            </a:endParaRPr>
          </a:p>
          <a:p>
            <a:pPr marL="0" indent="0">
              <a:buNone/>
            </a:pPr>
            <a:r>
              <a:rPr lang="fi-FI" sz="1800">
                <a:latin typeface="Times New Roman"/>
                <a:cs typeface="Calibri"/>
              </a:rPr>
              <a:t>   </a:t>
            </a:r>
            <a:r>
              <a:rPr lang="fi-FI" sz="1800" err="1">
                <a:latin typeface="Times New Roman"/>
                <a:cs typeface="Calibri"/>
              </a:rPr>
              <a:t>extraordinary</a:t>
            </a:r>
            <a:r>
              <a:rPr lang="fi-FI" sz="1800">
                <a:latin typeface="Times New Roman"/>
                <a:cs typeface="Calibri"/>
              </a:rPr>
              <a:t> </a:t>
            </a:r>
            <a:r>
              <a:rPr lang="fi-FI" sz="1800" err="1">
                <a:latin typeface="Times New Roman"/>
                <a:cs typeface="Calibri"/>
              </a:rPr>
              <a:t>ability</a:t>
            </a:r>
            <a:r>
              <a:rPr lang="fi-FI" sz="1800">
                <a:latin typeface="Times New Roman"/>
                <a:cs typeface="Calibri"/>
              </a:rPr>
              <a:t> to </a:t>
            </a:r>
            <a:r>
              <a:rPr lang="fi-FI" sz="1800" err="1">
                <a:latin typeface="Times New Roman"/>
                <a:cs typeface="Calibri"/>
              </a:rPr>
              <a:t>communicate</a:t>
            </a:r>
            <a:r>
              <a:rPr lang="fi-FI" sz="1800">
                <a:latin typeface="Times New Roman"/>
                <a:cs typeface="Calibri"/>
              </a:rPr>
              <a:t> </a:t>
            </a:r>
            <a:r>
              <a:rPr lang="fi-FI" sz="1800" err="1">
                <a:latin typeface="Times New Roman"/>
                <a:cs typeface="Calibri"/>
              </a:rPr>
              <a:t>with</a:t>
            </a:r>
            <a:r>
              <a:rPr lang="fi-FI" sz="1800">
                <a:latin typeface="Times New Roman"/>
                <a:cs typeface="Calibri"/>
              </a:rPr>
              <a:t> </a:t>
            </a:r>
            <a:r>
              <a:rPr lang="fi-FI" sz="1800" err="1">
                <a:latin typeface="Times New Roman"/>
                <a:cs typeface="Calibri"/>
              </a:rPr>
              <a:t>the</a:t>
            </a:r>
            <a:r>
              <a:rPr lang="fi-FI" sz="1800">
                <a:latin typeface="Times New Roman"/>
                <a:cs typeface="Calibri"/>
              </a:rPr>
              <a:t> </a:t>
            </a:r>
            <a:r>
              <a:rPr lang="fi-FI" sz="1800" err="1">
                <a:latin typeface="Times New Roman"/>
                <a:cs typeface="Calibri"/>
              </a:rPr>
              <a:t>celestial</a:t>
            </a:r>
            <a:endParaRPr lang="fi-FI" sz="1800">
              <a:latin typeface="Times New Roman"/>
              <a:cs typeface="Calibri"/>
            </a:endParaRPr>
          </a:p>
          <a:p>
            <a:pPr marL="0" indent="0">
              <a:buNone/>
            </a:pPr>
            <a:r>
              <a:rPr lang="fi-FI" sz="1800" err="1">
                <a:latin typeface="Times New Roman"/>
                <a:cs typeface="Calibri"/>
              </a:rPr>
              <a:t>forces</a:t>
            </a:r>
            <a:r>
              <a:rPr lang="fi-FI" sz="1800">
                <a:latin typeface="Times New Roman"/>
                <a:cs typeface="Calibri"/>
              </a:rPr>
              <a:t>.</a:t>
            </a:r>
          </a:p>
          <a:p>
            <a:endParaRPr lang="fi-FI">
              <a:cs typeface="Calibri"/>
            </a:endParaRPr>
          </a:p>
          <a:p>
            <a:pPr marL="0" indent="0">
              <a:buNone/>
            </a:pPr>
            <a:endParaRPr lang="fi-FI">
              <a:cs typeface="Calibri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C50595A9-E71F-5542-7394-D26ACD632D9C}"/>
              </a:ext>
            </a:extLst>
          </p:cNvPr>
          <p:cNvSpPr txBox="1"/>
          <p:nvPr/>
        </p:nvSpPr>
        <p:spPr>
          <a:xfrm>
            <a:off x="566208" y="1211792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i="1" err="1">
                <a:latin typeface="Times New Roman"/>
                <a:cs typeface="Calibri"/>
              </a:rPr>
              <a:t>Different</a:t>
            </a:r>
            <a:r>
              <a:rPr lang="fi-FI" i="1">
                <a:latin typeface="Times New Roman"/>
                <a:cs typeface="Calibri"/>
              </a:rPr>
              <a:t> </a:t>
            </a:r>
            <a:r>
              <a:rPr lang="fi-FI" i="1" err="1">
                <a:latin typeface="Times New Roman"/>
                <a:cs typeface="Calibri"/>
              </a:rPr>
              <a:t>cultures</a:t>
            </a:r>
            <a:endParaRPr lang="fi-FI" i="1" err="1">
              <a:latin typeface="Times New Roman"/>
            </a:endParaRPr>
          </a:p>
        </p:txBody>
      </p:sp>
      <p:pic>
        <p:nvPicPr>
          <p:cNvPr id="5" name="Kuva 4" descr="Kitteh Kats — The Wonderful Myth of Chinese Cat Goddess Li Shou ...">
            <a:extLst>
              <a:ext uri="{FF2B5EF4-FFF2-40B4-BE49-F238E27FC236}">
                <a16:creationId xmlns:a16="http://schemas.microsoft.com/office/drawing/2014/main" id="{C4F8983A-24CC-2227-4D32-7C04B280B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8067" y="366505"/>
            <a:ext cx="2520950" cy="3214573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E1F7C655-D50A-A1F4-BDAA-EA55F9BA5A68}"/>
              </a:ext>
            </a:extLst>
          </p:cNvPr>
          <p:cNvSpPr txBox="1"/>
          <p:nvPr/>
        </p:nvSpPr>
        <p:spPr>
          <a:xfrm>
            <a:off x="-5292" y="366712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latin typeface="Cambria"/>
                <a:ea typeface="Cambria"/>
                <a:cs typeface="Calibri"/>
              </a:rPr>
              <a:t>Cats in Japan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83564E15-AAC0-43E4-2FE4-99DA4A87B55F}"/>
              </a:ext>
            </a:extLst>
          </p:cNvPr>
          <p:cNvSpPr txBox="1"/>
          <p:nvPr/>
        </p:nvSpPr>
        <p:spPr>
          <a:xfrm>
            <a:off x="2831041" y="4397376"/>
            <a:ext cx="445770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 err="1">
                <a:latin typeface="Times New Roman"/>
                <a:cs typeface="Calibri"/>
              </a:rPr>
              <a:t>Maneki-Neko</a:t>
            </a:r>
            <a:r>
              <a:rPr lang="fi-FI">
                <a:latin typeface="Times New Roman"/>
                <a:cs typeface="Calibri"/>
              </a:rPr>
              <a:t> is a </a:t>
            </a:r>
            <a:r>
              <a:rPr lang="fi-FI" err="1">
                <a:latin typeface="Times New Roman"/>
                <a:cs typeface="Calibri"/>
              </a:rPr>
              <a:t>popular</a:t>
            </a:r>
            <a:r>
              <a:rPr lang="fi-FI">
                <a:latin typeface="Times New Roman"/>
                <a:cs typeface="Calibri"/>
              </a:rPr>
              <a:t> cat </a:t>
            </a:r>
            <a:r>
              <a:rPr lang="fi-FI" err="1">
                <a:latin typeface="Times New Roman"/>
                <a:cs typeface="Calibri"/>
              </a:rPr>
              <a:t>deity</a:t>
            </a:r>
            <a:r>
              <a:rPr lang="fi-FI">
                <a:latin typeface="Times New Roman"/>
                <a:cs typeface="Calibri"/>
              </a:rPr>
              <a:t> </a:t>
            </a:r>
            <a:r>
              <a:rPr lang="fi-FI" err="1">
                <a:latin typeface="Times New Roman"/>
                <a:cs typeface="Calibri"/>
              </a:rPr>
              <a:t>from</a:t>
            </a:r>
            <a:r>
              <a:rPr lang="fi-FI">
                <a:latin typeface="Times New Roman"/>
                <a:cs typeface="Calibri"/>
              </a:rPr>
              <a:t> Japan. </a:t>
            </a:r>
            <a:endParaRPr lang="fi-FI"/>
          </a:p>
          <a:p>
            <a:pPr marL="285750" indent="-285750">
              <a:buFont typeface="Arial"/>
              <a:buChar char="•"/>
            </a:pPr>
            <a:r>
              <a:rPr lang="fi-FI" err="1">
                <a:latin typeface="Times New Roman"/>
                <a:cs typeface="Calibri"/>
              </a:rPr>
              <a:t>Many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assume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the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cat's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waving</a:t>
            </a:r>
            <a:r>
              <a:rPr lang="fi-FI">
                <a:latin typeface="Times New Roman"/>
                <a:cs typeface="Calibri"/>
              </a:rPr>
              <a:t>, </a:t>
            </a:r>
            <a:r>
              <a:rPr lang="fi-FI" err="1">
                <a:latin typeface="Times New Roman"/>
                <a:cs typeface="Calibri"/>
              </a:rPr>
              <a:t>but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it's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beckoning</a:t>
            </a:r>
            <a:r>
              <a:rPr lang="fi-FI">
                <a:latin typeface="Times New Roman"/>
                <a:cs typeface="Calibri"/>
              </a:rPr>
              <a:t>. (viittaa)</a:t>
            </a:r>
          </a:p>
          <a:p>
            <a:endParaRPr lang="fi-FI">
              <a:latin typeface="Times New Roman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i-FI" err="1">
                <a:latin typeface="Times New Roman"/>
                <a:cs typeface="Calibri"/>
              </a:rPr>
              <a:t>Beckoning</a:t>
            </a:r>
            <a:r>
              <a:rPr lang="fi-FI">
                <a:latin typeface="Times New Roman"/>
                <a:cs typeface="Calibri"/>
              </a:rPr>
              <a:t> is in </a:t>
            </a:r>
            <a:r>
              <a:rPr lang="fi-FI" err="1">
                <a:latin typeface="Times New Roman"/>
                <a:cs typeface="Calibri"/>
              </a:rPr>
              <a:t>fact</a:t>
            </a:r>
            <a:r>
              <a:rPr lang="fi-FI">
                <a:latin typeface="Times New Roman"/>
                <a:cs typeface="Calibri"/>
              </a:rPr>
              <a:t> </a:t>
            </a:r>
            <a:r>
              <a:rPr lang="fi-FI" err="1">
                <a:latin typeface="Times New Roman"/>
                <a:cs typeface="Calibri"/>
              </a:rPr>
              <a:t>done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with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the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paw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forward</a:t>
            </a:r>
            <a:r>
              <a:rPr lang="fi-FI">
                <a:latin typeface="Times New Roman"/>
                <a:cs typeface="Calibri"/>
              </a:rPr>
              <a:t> and </a:t>
            </a:r>
            <a:r>
              <a:rPr lang="fi-FI" err="1">
                <a:latin typeface="Times New Roman"/>
                <a:cs typeface="Calibri"/>
              </a:rPr>
              <a:t>pointed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down</a:t>
            </a:r>
            <a:r>
              <a:rPr lang="fi-FI">
                <a:latin typeface="Times New Roman"/>
                <a:cs typeface="Calibri"/>
              </a:rPr>
              <a:t> just </a:t>
            </a:r>
            <a:r>
              <a:rPr lang="fi-FI" err="1">
                <a:latin typeface="Times New Roman"/>
                <a:cs typeface="Calibri"/>
              </a:rPr>
              <a:t>like</a:t>
            </a:r>
            <a:r>
              <a:rPr lang="fi-FI">
                <a:latin typeface="Times New Roman"/>
                <a:cs typeface="Calibri"/>
              </a:rPr>
              <a:t> in </a:t>
            </a:r>
            <a:r>
              <a:rPr lang="fi-FI" err="1">
                <a:latin typeface="Times New Roman"/>
                <a:cs typeface="Calibri"/>
              </a:rPr>
              <a:t>the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decoration</a:t>
            </a:r>
            <a:r>
              <a:rPr lang="fi-FI">
                <a:latin typeface="Times New Roman"/>
                <a:cs typeface="Calibri"/>
              </a:rPr>
              <a:t>.</a:t>
            </a:r>
          </a:p>
        </p:txBody>
      </p:sp>
      <p:pic>
        <p:nvPicPr>
          <p:cNvPr id="8" name="Kuva 7" descr="Giant white cat right paw raised manekineko Japanese piggy bank, NEKO SHIRO">
            <a:extLst>
              <a:ext uri="{FF2B5EF4-FFF2-40B4-BE49-F238E27FC236}">
                <a16:creationId xmlns:a16="http://schemas.microsoft.com/office/drawing/2014/main" id="{E40691A1-2CE8-F416-655E-A9E211B9C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17" y="4036483"/>
            <a:ext cx="2743200" cy="274320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E77D7A6C-73A8-E943-8602-2FAAB898204A}"/>
              </a:ext>
            </a:extLst>
          </p:cNvPr>
          <p:cNvSpPr txBox="1"/>
          <p:nvPr/>
        </p:nvSpPr>
        <p:spPr>
          <a:xfrm>
            <a:off x="10662709" y="5292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latin typeface="Cambria"/>
                <a:ea typeface="Cambria"/>
                <a:cs typeface="Calibri"/>
              </a:rPr>
              <a:t>Cats in China</a:t>
            </a:r>
            <a:endParaRPr lang="fi-FI">
              <a:latin typeface="Cambria"/>
              <a:ea typeface="Cambria"/>
            </a:endParaRPr>
          </a:p>
        </p:txBody>
      </p:sp>
      <p:pic>
        <p:nvPicPr>
          <p:cNvPr id="11" name="Kuva 10" descr="Love of cats a sign of faith in Islam | Daily Sabah">
            <a:extLst>
              <a:ext uri="{FF2B5EF4-FFF2-40B4-BE49-F238E27FC236}">
                <a16:creationId xmlns:a16="http://schemas.microsoft.com/office/drawing/2014/main" id="{7FD3DE4B-C576-B424-8227-A308E0A70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650" y="4758690"/>
            <a:ext cx="3251200" cy="2039620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EF970557-75FA-422F-DAA9-EFFC5AFCED7D}"/>
              </a:ext>
            </a:extLst>
          </p:cNvPr>
          <p:cNvSpPr txBox="1"/>
          <p:nvPr/>
        </p:nvSpPr>
        <p:spPr>
          <a:xfrm>
            <a:off x="10662708" y="6424083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latin typeface="Cambria"/>
                <a:ea typeface="Cambria"/>
                <a:cs typeface="Calibri"/>
              </a:rPr>
              <a:t>Cats in Islam</a:t>
            </a:r>
            <a:endParaRPr lang="fi-FI">
              <a:latin typeface="Cambria"/>
              <a:ea typeface="Cambria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5BC45DD7-C4C6-5A5B-0673-48B6A79EDD92}"/>
              </a:ext>
            </a:extLst>
          </p:cNvPr>
          <p:cNvSpPr txBox="1"/>
          <p:nvPr/>
        </p:nvSpPr>
        <p:spPr>
          <a:xfrm>
            <a:off x="7778751" y="3577167"/>
            <a:ext cx="441536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 sz="1600">
                <a:latin typeface="Times New Roman"/>
                <a:cs typeface="Calibri"/>
              </a:rPr>
              <a:t>In Islam, </a:t>
            </a:r>
            <a:r>
              <a:rPr lang="fi-FI" sz="1600" err="1">
                <a:latin typeface="Times New Roman"/>
                <a:cs typeface="Calibri"/>
              </a:rPr>
              <a:t>cats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are</a:t>
            </a:r>
            <a:r>
              <a:rPr lang="fi-FI" sz="1600">
                <a:latin typeface="Times New Roman"/>
                <a:cs typeface="Calibri"/>
              </a:rPr>
              <a:t> </a:t>
            </a:r>
            <a:r>
              <a:rPr lang="fi-FI" sz="1600" err="1">
                <a:latin typeface="Times New Roman"/>
                <a:cs typeface="Calibri"/>
              </a:rPr>
              <a:t>admired</a:t>
            </a:r>
            <a:r>
              <a:rPr lang="fi-FI" sz="1600">
                <a:latin typeface="Times New Roman"/>
                <a:cs typeface="Calibri"/>
              </a:rPr>
              <a:t> for </a:t>
            </a:r>
            <a:r>
              <a:rPr lang="fi-FI" sz="1600" err="1">
                <a:latin typeface="Times New Roman"/>
                <a:cs typeface="Calibri"/>
              </a:rPr>
              <a:t>being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clean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creatures</a:t>
            </a:r>
            <a:r>
              <a:rPr lang="fi-FI" sz="1600">
                <a:latin typeface="Times New Roman"/>
                <a:cs typeface="Calibri"/>
              </a:rPr>
              <a:t> and </a:t>
            </a:r>
            <a:r>
              <a:rPr lang="fi-FI" sz="1600" err="1">
                <a:latin typeface="Times New Roman"/>
                <a:cs typeface="Calibri"/>
              </a:rPr>
              <a:t>were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allowed</a:t>
            </a:r>
            <a:r>
              <a:rPr lang="fi-FI" sz="1600">
                <a:latin typeface="Times New Roman"/>
                <a:cs typeface="Calibri"/>
              </a:rPr>
              <a:t> to </a:t>
            </a:r>
            <a:r>
              <a:rPr lang="fi-FI" sz="1600" err="1">
                <a:latin typeface="Times New Roman"/>
                <a:cs typeface="Calibri"/>
              </a:rPr>
              <a:t>mosques</a:t>
            </a:r>
            <a:r>
              <a:rPr lang="fi-FI" sz="1600">
                <a:latin typeface="Times New Roman"/>
                <a:cs typeface="Calibri"/>
              </a:rPr>
              <a:t> 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9B634832-BFC1-6D76-8A8B-CDCF2900E1C6}"/>
              </a:ext>
            </a:extLst>
          </p:cNvPr>
          <p:cNvSpPr txBox="1"/>
          <p:nvPr/>
        </p:nvSpPr>
        <p:spPr>
          <a:xfrm>
            <a:off x="8260292" y="4164542"/>
            <a:ext cx="41084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 err="1">
                <a:latin typeface="Times New Roman"/>
                <a:cs typeface="Calibri"/>
              </a:rPr>
              <a:t>They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are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believed</a:t>
            </a:r>
            <a:r>
              <a:rPr lang="fi-FI">
                <a:latin typeface="Times New Roman"/>
                <a:cs typeface="Calibri"/>
              </a:rPr>
              <a:t> to </a:t>
            </a:r>
            <a:r>
              <a:rPr lang="fi-FI" err="1">
                <a:latin typeface="Times New Roman"/>
                <a:cs typeface="Calibri"/>
              </a:rPr>
              <a:t>protect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homes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from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evils</a:t>
            </a:r>
            <a:r>
              <a:rPr lang="fi-FI">
                <a:latin typeface="Times New Roman"/>
                <a:cs typeface="Calibri"/>
              </a:rPr>
              <a:t>. 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5957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FC83E6-946C-68A4-4DD0-694A74EB7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955" y="291042"/>
            <a:ext cx="8483600" cy="754063"/>
          </a:xfrm>
        </p:spPr>
        <p:txBody>
          <a:bodyPr/>
          <a:lstStyle/>
          <a:p>
            <a:r>
              <a:rPr lang="fi-FI" sz="3200" i="1" err="1">
                <a:latin typeface="Cambria"/>
                <a:ea typeface="Cambria"/>
                <a:cs typeface="Calibri Light"/>
              </a:rPr>
              <a:t>Differences</a:t>
            </a:r>
            <a:r>
              <a:rPr lang="fi-FI" sz="3200" i="1">
                <a:latin typeface="Cambria"/>
                <a:ea typeface="Cambria"/>
                <a:cs typeface="Calibri Light"/>
              </a:rPr>
              <a:t> </a:t>
            </a:r>
            <a:r>
              <a:rPr lang="fi-FI" sz="3200" i="1" err="1">
                <a:latin typeface="Cambria"/>
                <a:ea typeface="Cambria"/>
                <a:cs typeface="Calibri Light"/>
              </a:rPr>
              <a:t>between</a:t>
            </a:r>
            <a:r>
              <a:rPr lang="fi-FI" sz="3200" i="1">
                <a:latin typeface="Cambria"/>
                <a:ea typeface="Cambria"/>
                <a:cs typeface="Calibri Light"/>
              </a:rPr>
              <a:t> </a:t>
            </a:r>
            <a:r>
              <a:rPr lang="fi-FI" sz="3200" i="1" err="1">
                <a:latin typeface="Cambria"/>
                <a:ea typeface="Cambria"/>
                <a:cs typeface="Calibri Light"/>
              </a:rPr>
              <a:t>cats</a:t>
            </a:r>
            <a:r>
              <a:rPr lang="fi-FI" sz="3200" i="1">
                <a:latin typeface="Cambria"/>
                <a:ea typeface="Cambria"/>
                <a:cs typeface="Calibri Light"/>
              </a:rPr>
              <a:t> and </a:t>
            </a:r>
            <a:r>
              <a:rPr lang="fi-FI" sz="3200" i="1" err="1">
                <a:latin typeface="Cambria"/>
                <a:ea typeface="Cambria"/>
                <a:cs typeface="Calibri Light"/>
              </a:rPr>
              <a:t>dogs</a:t>
            </a:r>
            <a:endParaRPr lang="fi-FI" sz="3200" i="1">
              <a:latin typeface="Cambria"/>
              <a:ea typeface="Cambria"/>
              <a:cs typeface="Calibri Light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7F36207-FDA3-1FA3-7C09-A9F97405D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954" y="1712913"/>
            <a:ext cx="5157787" cy="823912"/>
          </a:xfrm>
        </p:spPr>
        <p:txBody>
          <a:bodyPr/>
          <a:lstStyle/>
          <a:p>
            <a:r>
              <a:rPr lang="fi-FI" err="1">
                <a:latin typeface="Cambria"/>
                <a:ea typeface="Cambria"/>
                <a:cs typeface="Calibri"/>
              </a:rPr>
              <a:t>cats</a:t>
            </a:r>
            <a:endParaRPr lang="fi-FI" err="1">
              <a:latin typeface="Cambria"/>
              <a:ea typeface="Cambria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65DEFEF-2BBB-DD47-16E6-E1751E6FFD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2955" y="2663825"/>
            <a:ext cx="5157787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err="1">
                <a:latin typeface="Times New Roman"/>
                <a:cs typeface="Calibri"/>
              </a:rPr>
              <a:t>Independent</a:t>
            </a:r>
            <a:endParaRPr lang="fi-FI">
              <a:latin typeface="Times New Roman"/>
              <a:cs typeface="Calibri"/>
            </a:endParaRPr>
          </a:p>
          <a:p>
            <a:r>
              <a:rPr lang="fi-FI" err="1">
                <a:latin typeface="Times New Roman"/>
                <a:cs typeface="Calibri"/>
              </a:rPr>
              <a:t>Cleans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herself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with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rough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tongue</a:t>
            </a:r>
            <a:endParaRPr lang="fi-FI">
              <a:latin typeface="Times New Roman"/>
              <a:cs typeface="Calibri"/>
            </a:endParaRPr>
          </a:p>
          <a:p>
            <a:r>
              <a:rPr lang="fi-FI" err="1">
                <a:latin typeface="Times New Roman"/>
                <a:cs typeface="Calibri"/>
              </a:rPr>
              <a:t>Chill</a:t>
            </a:r>
            <a:endParaRPr lang="fi-FI">
              <a:latin typeface="Times New Roman"/>
              <a:cs typeface="Calibri"/>
            </a:endParaRPr>
          </a:p>
          <a:p>
            <a:r>
              <a:rPr lang="fi-FI" err="1">
                <a:latin typeface="Times New Roman"/>
                <a:cs typeface="Calibri"/>
              </a:rPr>
              <a:t>Doesn't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need</a:t>
            </a:r>
            <a:r>
              <a:rPr lang="fi-FI">
                <a:latin typeface="Times New Roman"/>
                <a:cs typeface="Calibri"/>
              </a:rPr>
              <a:t> to </a:t>
            </a:r>
            <a:r>
              <a:rPr lang="fi-FI" err="1">
                <a:latin typeface="Times New Roman"/>
                <a:cs typeface="Calibri"/>
              </a:rPr>
              <a:t>be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trained</a:t>
            </a:r>
            <a:r>
              <a:rPr lang="fi-FI">
                <a:latin typeface="Times New Roman"/>
                <a:cs typeface="Calibri"/>
              </a:rPr>
              <a:t> 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4313415-6F6D-8720-09B7-4D794205FD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48867" y="1712913"/>
            <a:ext cx="5183188" cy="823912"/>
          </a:xfrm>
        </p:spPr>
        <p:txBody>
          <a:bodyPr/>
          <a:lstStyle/>
          <a:p>
            <a:r>
              <a:rPr lang="fi-FI" err="1">
                <a:latin typeface="Cambria"/>
                <a:ea typeface="Cambria"/>
                <a:cs typeface="Calibri"/>
              </a:rPr>
              <a:t>dogs</a:t>
            </a:r>
            <a:endParaRPr lang="fi-FI">
              <a:latin typeface="Cambria"/>
              <a:ea typeface="Cambria"/>
              <a:cs typeface="Calibri"/>
            </a:endParaRP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FA853C5-E689-37F3-99EA-9E244DA32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48867" y="2536825"/>
            <a:ext cx="5183188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latin typeface="Times New Roman"/>
                <a:cs typeface="Calibri"/>
              </a:rPr>
              <a:t>More </a:t>
            </a:r>
            <a:r>
              <a:rPr lang="fi-FI" err="1">
                <a:latin typeface="Times New Roman"/>
                <a:cs typeface="Calibri"/>
              </a:rPr>
              <a:t>loyal</a:t>
            </a:r>
            <a:endParaRPr lang="fi-FI">
              <a:latin typeface="Times New Roman"/>
              <a:cs typeface="Calibri"/>
            </a:endParaRPr>
          </a:p>
          <a:p>
            <a:r>
              <a:rPr lang="fi-FI" err="1">
                <a:latin typeface="Times New Roman"/>
                <a:cs typeface="Calibri"/>
              </a:rPr>
              <a:t>Needs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washes</a:t>
            </a:r>
            <a:endParaRPr lang="fi-FI">
              <a:latin typeface="Times New Roman"/>
              <a:cs typeface="Calibri"/>
            </a:endParaRPr>
          </a:p>
          <a:p>
            <a:r>
              <a:rPr lang="fi-FI" err="1">
                <a:latin typeface="Times New Roman"/>
                <a:cs typeface="Calibri"/>
              </a:rPr>
              <a:t>Needs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more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love</a:t>
            </a:r>
            <a:r>
              <a:rPr lang="fi-FI">
                <a:latin typeface="Times New Roman"/>
                <a:cs typeface="Calibri"/>
              </a:rPr>
              <a:t> and </a:t>
            </a:r>
            <a:r>
              <a:rPr lang="fi-FI" err="1">
                <a:latin typeface="Times New Roman"/>
                <a:cs typeface="Calibri"/>
              </a:rPr>
              <a:t>care</a:t>
            </a:r>
            <a:endParaRPr lang="fi-FI">
              <a:latin typeface="Times New Roman"/>
              <a:cs typeface="Calibri"/>
            </a:endParaRPr>
          </a:p>
          <a:p>
            <a:r>
              <a:rPr lang="fi-FI" err="1">
                <a:latin typeface="Times New Roman"/>
                <a:cs typeface="Calibri"/>
              </a:rPr>
              <a:t>Needs</a:t>
            </a:r>
            <a:r>
              <a:rPr lang="fi-FI">
                <a:latin typeface="Times New Roman"/>
                <a:cs typeface="Calibri"/>
              </a:rPr>
              <a:t> </a:t>
            </a:r>
            <a:r>
              <a:rPr lang="fi-FI" err="1">
                <a:latin typeface="Times New Roman"/>
                <a:cs typeface="Calibri"/>
              </a:rPr>
              <a:t>regural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outdoor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activity</a:t>
            </a:r>
            <a:endParaRPr lang="fi-FI">
              <a:latin typeface="Times New Roman"/>
              <a:cs typeface="Calibri"/>
            </a:endParaRPr>
          </a:p>
          <a:p>
            <a:r>
              <a:rPr lang="fi-FI" err="1">
                <a:latin typeface="Times New Roman"/>
                <a:cs typeface="Calibri"/>
              </a:rPr>
              <a:t>Must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be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trained</a:t>
            </a:r>
            <a:endParaRPr lang="fi-FI">
              <a:latin typeface="Times New Roman"/>
              <a:cs typeface="Calibri"/>
            </a:endParaRPr>
          </a:p>
          <a:p>
            <a:r>
              <a:rPr lang="fi-FI" err="1">
                <a:latin typeface="Times New Roman"/>
                <a:cs typeface="Calibri"/>
              </a:rPr>
              <a:t>Obeys</a:t>
            </a:r>
            <a:r>
              <a:rPr lang="fi-FI">
                <a:latin typeface="Times New Roman"/>
                <a:cs typeface="Calibri"/>
              </a:rPr>
              <a:t> </a:t>
            </a:r>
            <a:r>
              <a:rPr lang="fi-FI" err="1">
                <a:latin typeface="Times New Roman"/>
                <a:cs typeface="Calibri"/>
              </a:rPr>
              <a:t>its</a:t>
            </a:r>
            <a:r>
              <a:rPr lang="fi-FI">
                <a:latin typeface="Times New Roman"/>
                <a:cs typeface="Calibri"/>
              </a:rPr>
              <a:t> </a:t>
            </a:r>
            <a:r>
              <a:rPr lang="fi-FI" err="1">
                <a:latin typeface="Times New Roman"/>
                <a:cs typeface="Calibri"/>
              </a:rPr>
              <a:t>owner</a:t>
            </a:r>
            <a:endParaRPr lang="fi-FI">
              <a:latin typeface="Times New Roman"/>
              <a:cs typeface="Calibri"/>
            </a:endParaRPr>
          </a:p>
          <a:p>
            <a:endParaRPr lang="fi-FI">
              <a:cs typeface="Calibri"/>
            </a:endParaRPr>
          </a:p>
        </p:txBody>
      </p:sp>
      <p:pic>
        <p:nvPicPr>
          <p:cNvPr id="7" name="Kuva 6" descr="Kuva, joka sisältää kohteen nisäkäs, lemmikki, makaaminen, Viikset&#10;&#10;Kuvaus luotu automaattisesti">
            <a:extLst>
              <a:ext uri="{FF2B5EF4-FFF2-40B4-BE49-F238E27FC236}">
                <a16:creationId xmlns:a16="http://schemas.microsoft.com/office/drawing/2014/main" id="{24F99664-B224-BF16-E8C2-FAE3726BA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578" y="289265"/>
            <a:ext cx="3857766" cy="271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52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4BB74E-A809-1273-91E9-16971A755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5292"/>
            <a:ext cx="10515600" cy="1325563"/>
          </a:xfrm>
        </p:spPr>
        <p:txBody>
          <a:bodyPr/>
          <a:lstStyle/>
          <a:p>
            <a:r>
              <a:rPr lang="fi-FI" sz="3200" err="1">
                <a:latin typeface="Times New Roman"/>
                <a:cs typeface="Calibri Light"/>
              </a:rPr>
              <a:t>Facts</a:t>
            </a:r>
            <a:r>
              <a:rPr lang="fi-FI" sz="3200">
                <a:latin typeface="Times New Roman"/>
                <a:cs typeface="Calibri Light"/>
              </a:rPr>
              <a:t> </a:t>
            </a:r>
            <a:r>
              <a:rPr lang="fi-FI" sz="3200" err="1">
                <a:latin typeface="Times New Roman"/>
                <a:cs typeface="Calibri Light"/>
              </a:rPr>
              <a:t>about</a:t>
            </a:r>
            <a:r>
              <a:rPr lang="fi-FI" sz="3200">
                <a:latin typeface="Times New Roman"/>
                <a:cs typeface="Calibri Light"/>
              </a:rPr>
              <a:t> </a:t>
            </a:r>
            <a:r>
              <a:rPr lang="fi-FI" sz="3200" err="1">
                <a:latin typeface="Times New Roman"/>
                <a:cs typeface="Calibri Light"/>
              </a:rPr>
              <a:t>cats</a:t>
            </a:r>
            <a:r>
              <a:rPr lang="fi-FI" sz="3200">
                <a:latin typeface="Times New Roman"/>
                <a:cs typeface="Calibri Light"/>
              </a:rPr>
              <a:t> </a:t>
            </a:r>
            <a:r>
              <a:rPr lang="fi-FI" sz="3200" err="1">
                <a:latin typeface="Times New Roman"/>
                <a:cs typeface="Calibri Light"/>
              </a:rPr>
              <a:t>you</a:t>
            </a:r>
            <a:r>
              <a:rPr lang="fi-FI" sz="3200">
                <a:latin typeface="Times New Roman"/>
                <a:cs typeface="Calibri Light"/>
              </a:rPr>
              <a:t> </a:t>
            </a:r>
            <a:r>
              <a:rPr lang="fi-FI" sz="3200" err="1">
                <a:latin typeface="Times New Roman"/>
                <a:cs typeface="Calibri Light"/>
              </a:rPr>
              <a:t>probably</a:t>
            </a:r>
            <a:r>
              <a:rPr lang="fi-FI" sz="3200">
                <a:latin typeface="Times New Roman"/>
                <a:cs typeface="Calibri Light"/>
              </a:rPr>
              <a:t> </a:t>
            </a:r>
            <a:r>
              <a:rPr lang="fi-FI" sz="3200" err="1">
                <a:latin typeface="Times New Roman"/>
                <a:cs typeface="Calibri Light"/>
              </a:rPr>
              <a:t>didn't</a:t>
            </a:r>
            <a:r>
              <a:rPr lang="fi-FI" sz="3200">
                <a:latin typeface="Times New Roman"/>
                <a:cs typeface="Calibri Light"/>
              </a:rPr>
              <a:t> </a:t>
            </a:r>
            <a:r>
              <a:rPr lang="fi-FI" sz="3200" err="1">
                <a:latin typeface="Times New Roman"/>
                <a:cs typeface="Calibri Light"/>
              </a:rPr>
              <a:t>know</a:t>
            </a:r>
            <a:endParaRPr lang="fi-FI" sz="3200">
              <a:latin typeface="Times New Roman"/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02ADFCD-1E06-1873-7F03-4E470F7C3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367" y="1021292"/>
            <a:ext cx="11341100" cy="434075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1600">
                <a:cs typeface="Calibri"/>
              </a:rPr>
              <a:t>Cats </a:t>
            </a:r>
            <a:r>
              <a:rPr lang="fi-FI" sz="1600" err="1">
                <a:cs typeface="Calibri"/>
              </a:rPr>
              <a:t>are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believed</a:t>
            </a:r>
            <a:r>
              <a:rPr lang="fi-FI" sz="1600">
                <a:cs typeface="Calibri"/>
              </a:rPr>
              <a:t> to </a:t>
            </a:r>
            <a:r>
              <a:rPr lang="fi-FI" sz="1600" err="1">
                <a:cs typeface="Calibri"/>
              </a:rPr>
              <a:t>be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only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mammals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who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don't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taste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sweetness</a:t>
            </a:r>
            <a:endParaRPr lang="fi-FI" sz="1600">
              <a:cs typeface="Calibri"/>
            </a:endParaRPr>
          </a:p>
          <a:p>
            <a:endParaRPr lang="fi-FI" sz="1600">
              <a:cs typeface="Calibri"/>
            </a:endParaRPr>
          </a:p>
          <a:p>
            <a:r>
              <a:rPr lang="fi-FI" sz="1600">
                <a:cs typeface="Calibri"/>
              </a:rPr>
              <a:t>Cats </a:t>
            </a:r>
            <a:r>
              <a:rPr lang="fi-FI" sz="1600" err="1">
                <a:cs typeface="Calibri"/>
              </a:rPr>
              <a:t>are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supposed</a:t>
            </a:r>
            <a:r>
              <a:rPr lang="fi-FI" sz="1600">
                <a:cs typeface="Calibri"/>
              </a:rPr>
              <a:t> to </a:t>
            </a:r>
            <a:r>
              <a:rPr lang="fi-FI" sz="1600" err="1">
                <a:cs typeface="Calibri"/>
              </a:rPr>
              <a:t>have</a:t>
            </a:r>
            <a:r>
              <a:rPr lang="fi-FI" sz="1600">
                <a:cs typeface="Calibri"/>
              </a:rPr>
              <a:t> 18 </a:t>
            </a:r>
            <a:r>
              <a:rPr lang="fi-FI" sz="1600" err="1">
                <a:cs typeface="Calibri"/>
              </a:rPr>
              <a:t>toes</a:t>
            </a:r>
            <a:r>
              <a:rPr lang="fi-FI" sz="1600">
                <a:cs typeface="Calibri"/>
              </a:rPr>
              <a:t> (5 </a:t>
            </a:r>
            <a:r>
              <a:rPr lang="fi-FI" sz="1600" err="1">
                <a:cs typeface="Calibri"/>
              </a:rPr>
              <a:t>toes</a:t>
            </a:r>
            <a:r>
              <a:rPr lang="fi-FI" sz="1600">
                <a:cs typeface="Calibri"/>
              </a:rPr>
              <a:t> on </a:t>
            </a:r>
            <a:r>
              <a:rPr lang="fi-FI" sz="1600" err="1">
                <a:cs typeface="Calibri"/>
              </a:rPr>
              <a:t>each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front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paw</a:t>
            </a:r>
            <a:r>
              <a:rPr lang="fi-FI" sz="1600">
                <a:cs typeface="Calibri"/>
              </a:rPr>
              <a:t>, 4 </a:t>
            </a:r>
            <a:r>
              <a:rPr lang="fi-FI" sz="1600" err="1">
                <a:cs typeface="Calibri"/>
              </a:rPr>
              <a:t>toes</a:t>
            </a:r>
            <a:r>
              <a:rPr lang="fi-FI" sz="1600">
                <a:cs typeface="Calibri"/>
              </a:rPr>
              <a:t> on </a:t>
            </a:r>
            <a:r>
              <a:rPr lang="fi-FI" sz="1600" err="1">
                <a:cs typeface="Calibri"/>
              </a:rPr>
              <a:t>each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back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paw</a:t>
            </a:r>
            <a:r>
              <a:rPr lang="fi-FI" sz="1600">
                <a:cs typeface="Calibri"/>
              </a:rPr>
              <a:t>) </a:t>
            </a:r>
            <a:r>
              <a:rPr lang="fi-FI" sz="1600" err="1">
                <a:cs typeface="Calibri"/>
              </a:rPr>
              <a:t>also</a:t>
            </a:r>
            <a:r>
              <a:rPr lang="fi-FI" sz="1600">
                <a:cs typeface="Calibri"/>
              </a:rPr>
              <a:t> some </a:t>
            </a:r>
            <a:r>
              <a:rPr lang="fi-FI" sz="1600" err="1">
                <a:cs typeface="Calibri"/>
              </a:rPr>
              <a:t>cats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have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even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more</a:t>
            </a:r>
            <a:endParaRPr lang="fi-FI" sz="1600">
              <a:cs typeface="Calibri"/>
            </a:endParaRPr>
          </a:p>
          <a:p>
            <a:endParaRPr lang="fi-FI" sz="1600">
              <a:cs typeface="Calibri"/>
            </a:endParaRPr>
          </a:p>
          <a:p>
            <a:r>
              <a:rPr lang="fi-FI" sz="1600">
                <a:cs typeface="Calibri"/>
              </a:rPr>
              <a:t>Cats </a:t>
            </a:r>
            <a:r>
              <a:rPr lang="fi-FI" sz="1600" err="1">
                <a:cs typeface="Calibri"/>
              </a:rPr>
              <a:t>have</a:t>
            </a:r>
            <a:r>
              <a:rPr lang="fi-FI" sz="1600">
                <a:cs typeface="Calibri"/>
              </a:rPr>
              <a:t> 230 </a:t>
            </a:r>
            <a:r>
              <a:rPr lang="fi-FI" sz="1600" err="1">
                <a:cs typeface="Calibri"/>
              </a:rPr>
              <a:t>bones</a:t>
            </a:r>
            <a:r>
              <a:rPr lang="fi-FI" sz="1600">
                <a:cs typeface="Calibri"/>
              </a:rPr>
              <a:t>, </a:t>
            </a:r>
            <a:r>
              <a:rPr lang="fi-FI" sz="1600" err="1">
                <a:cs typeface="Calibri"/>
              </a:rPr>
              <a:t>when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humans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have</a:t>
            </a:r>
            <a:r>
              <a:rPr lang="fi-FI" sz="1600">
                <a:cs typeface="Calibri"/>
              </a:rPr>
              <a:t> 206</a:t>
            </a:r>
          </a:p>
          <a:p>
            <a:endParaRPr lang="fi-FI" sz="1600">
              <a:cs typeface="Calibri"/>
            </a:endParaRPr>
          </a:p>
          <a:p>
            <a:r>
              <a:rPr lang="fi-FI" sz="1600" err="1">
                <a:cs typeface="Calibri"/>
              </a:rPr>
              <a:t>It's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believed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that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catnip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produces</a:t>
            </a:r>
            <a:r>
              <a:rPr lang="fi-FI" sz="1600">
                <a:cs typeface="Calibri"/>
              </a:rPr>
              <a:t> an </a:t>
            </a:r>
            <a:r>
              <a:rPr lang="fi-FI" sz="1600" err="1">
                <a:cs typeface="Calibri"/>
              </a:rPr>
              <a:t>effect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similar</a:t>
            </a:r>
            <a:r>
              <a:rPr lang="fi-FI" sz="1600">
                <a:cs typeface="Calibri"/>
              </a:rPr>
              <a:t> to LSD </a:t>
            </a:r>
            <a:r>
              <a:rPr lang="fi-FI" sz="1600" err="1">
                <a:cs typeface="Calibri"/>
              </a:rPr>
              <a:t>or</a:t>
            </a:r>
            <a:r>
              <a:rPr lang="fi-FI" sz="1600">
                <a:cs typeface="Calibri"/>
              </a:rPr>
              <a:t> marijuana in </a:t>
            </a:r>
            <a:r>
              <a:rPr lang="fi-FI" sz="1600" err="1">
                <a:cs typeface="Calibri"/>
              </a:rPr>
              <a:t>cats</a:t>
            </a:r>
            <a:endParaRPr lang="fi-FI" sz="1600">
              <a:cs typeface="Calibri"/>
            </a:endParaRPr>
          </a:p>
          <a:p>
            <a:endParaRPr lang="fi-FI" sz="1600">
              <a:cs typeface="Calibri"/>
            </a:endParaRPr>
          </a:p>
          <a:p>
            <a:endParaRPr lang="fi-FI" sz="1600">
              <a:solidFill>
                <a:srgbClr val="444444"/>
              </a:solidFill>
              <a:cs typeface="Calibri"/>
            </a:endParaRPr>
          </a:p>
          <a:p>
            <a:endParaRPr lang="fi-FI" sz="1600">
              <a:cs typeface="Calibri"/>
            </a:endParaRPr>
          </a:p>
          <a:p>
            <a:r>
              <a:rPr lang="fi-FI" sz="1600">
                <a:cs typeface="Calibri"/>
              </a:rPr>
              <a:t>Maria </a:t>
            </a:r>
            <a:r>
              <a:rPr lang="fi-FI" sz="1600" err="1">
                <a:cs typeface="Calibri"/>
              </a:rPr>
              <a:t>Assuna</a:t>
            </a:r>
            <a:r>
              <a:rPr lang="fi-FI" sz="1600">
                <a:cs typeface="Calibri"/>
              </a:rPr>
              <a:t> </a:t>
            </a:r>
            <a:r>
              <a:rPr lang="fi-FI" sz="1600" err="1">
                <a:cs typeface="Calibri"/>
              </a:rPr>
              <a:t>who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died</a:t>
            </a:r>
            <a:r>
              <a:rPr lang="fi-FI" sz="1600">
                <a:cs typeface="Calibri"/>
              </a:rPr>
              <a:t> in 2011, </a:t>
            </a:r>
            <a:r>
              <a:rPr lang="fi-FI" sz="1600" err="1">
                <a:cs typeface="Calibri"/>
              </a:rPr>
              <a:t>left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her</a:t>
            </a:r>
            <a:r>
              <a:rPr lang="fi-FI" sz="1600">
                <a:cs typeface="Calibri"/>
              </a:rPr>
              <a:t> cat </a:t>
            </a:r>
            <a:r>
              <a:rPr lang="fi-FI" sz="1600" err="1">
                <a:cs typeface="Calibri"/>
              </a:rPr>
              <a:t>her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fortune</a:t>
            </a:r>
            <a:r>
              <a:rPr lang="fi-FI" sz="1600">
                <a:cs typeface="Calibri"/>
              </a:rPr>
              <a:t>, </a:t>
            </a:r>
            <a:r>
              <a:rPr lang="fi-FI" sz="1600" err="1">
                <a:cs typeface="Calibri"/>
              </a:rPr>
              <a:t>which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was</a:t>
            </a:r>
            <a:r>
              <a:rPr lang="fi-FI" sz="1600">
                <a:cs typeface="Calibri"/>
              </a:rPr>
              <a:t> 13 </a:t>
            </a:r>
            <a:r>
              <a:rPr lang="fi-FI" sz="1600" err="1">
                <a:cs typeface="Calibri"/>
              </a:rPr>
              <a:t>million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dollars</a:t>
            </a:r>
            <a:r>
              <a:rPr lang="fi-FI" sz="1600">
                <a:cs typeface="Calibri"/>
              </a:rPr>
              <a:t>.</a:t>
            </a:r>
          </a:p>
          <a:p>
            <a:endParaRPr lang="fi-FI" sz="1600">
              <a:cs typeface="Calibri"/>
            </a:endParaRPr>
          </a:p>
          <a:p>
            <a:r>
              <a:rPr lang="fi-FI" sz="1600">
                <a:cs typeface="Calibri"/>
              </a:rPr>
              <a:t>A </a:t>
            </a:r>
            <a:r>
              <a:rPr lang="fi-FI" sz="1600" err="1">
                <a:cs typeface="Calibri"/>
              </a:rPr>
              <a:t>cat's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learning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style</a:t>
            </a:r>
            <a:r>
              <a:rPr lang="fi-FI" sz="1600">
                <a:cs typeface="Calibri"/>
              </a:rPr>
              <a:t> is </a:t>
            </a:r>
            <a:r>
              <a:rPr lang="fi-FI" sz="1600" err="1">
                <a:cs typeface="Calibri"/>
              </a:rPr>
              <a:t>almost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same</a:t>
            </a:r>
            <a:r>
              <a:rPr lang="fi-FI" sz="1600">
                <a:cs typeface="Calibri"/>
              </a:rPr>
              <a:t> as a 2-3 </a:t>
            </a:r>
            <a:r>
              <a:rPr lang="fi-FI" sz="1600" err="1">
                <a:cs typeface="Calibri"/>
              </a:rPr>
              <a:t>years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old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child's</a:t>
            </a:r>
            <a:endParaRPr lang="fi-FI" sz="1600">
              <a:cs typeface="Calibri"/>
            </a:endParaRPr>
          </a:p>
          <a:p>
            <a:endParaRPr lang="fi-FI" sz="1600">
              <a:cs typeface="Calibri"/>
            </a:endParaRPr>
          </a:p>
          <a:p>
            <a:r>
              <a:rPr lang="fi-FI" sz="1600">
                <a:cs typeface="Calibri"/>
              </a:rPr>
              <a:t>A </a:t>
            </a:r>
            <a:r>
              <a:rPr lang="fi-FI" sz="1600" err="1">
                <a:cs typeface="Calibri"/>
              </a:rPr>
              <a:t>green</a:t>
            </a:r>
            <a:r>
              <a:rPr lang="fi-FI" sz="1600">
                <a:cs typeface="Calibri"/>
              </a:rPr>
              <a:t> cat </a:t>
            </a:r>
            <a:r>
              <a:rPr lang="fi-FI" sz="1600" err="1">
                <a:cs typeface="Calibri"/>
              </a:rPr>
              <a:t>was</a:t>
            </a:r>
            <a:r>
              <a:rPr lang="fi-FI" sz="1600">
                <a:cs typeface="Calibri"/>
              </a:rPr>
              <a:t> </a:t>
            </a:r>
            <a:r>
              <a:rPr lang="fi-FI" sz="1600" err="1">
                <a:cs typeface="Calibri"/>
              </a:rPr>
              <a:t>born</a:t>
            </a:r>
            <a:r>
              <a:rPr lang="fi-FI" sz="1600">
                <a:cs typeface="Calibri"/>
              </a:rPr>
              <a:t> in </a:t>
            </a:r>
            <a:r>
              <a:rPr lang="fi-FI" sz="1600" err="1">
                <a:cs typeface="Calibri"/>
              </a:rPr>
              <a:t>Denmark</a:t>
            </a:r>
            <a:r>
              <a:rPr lang="fi-FI" sz="1600">
                <a:cs typeface="Calibri"/>
              </a:rPr>
              <a:t> 1995.</a:t>
            </a:r>
          </a:p>
          <a:p>
            <a:endParaRPr lang="fi-FI">
              <a:cs typeface="Calibri"/>
            </a:endParaRPr>
          </a:p>
          <a:p>
            <a:pPr marL="0" indent="0">
              <a:buNone/>
            </a:pPr>
            <a:endParaRPr lang="fi-FI">
              <a:cs typeface="Calibri"/>
            </a:endParaRPr>
          </a:p>
          <a:p>
            <a:endParaRPr lang="fi-FI">
              <a:cs typeface="Calibri"/>
            </a:endParaRPr>
          </a:p>
          <a:p>
            <a:endParaRPr lang="fi-FI">
              <a:cs typeface="Calibri"/>
            </a:endParaRPr>
          </a:p>
        </p:txBody>
      </p:sp>
      <p:pic>
        <p:nvPicPr>
          <p:cNvPr id="4" name="Kuva 3" descr="Cat inherits Â£10m fortune from owner">
            <a:extLst>
              <a:ext uri="{FF2B5EF4-FFF2-40B4-BE49-F238E27FC236}">
                <a16:creationId xmlns:a16="http://schemas.microsoft.com/office/drawing/2014/main" id="{00474D4F-560E-9AD4-8410-646F85D1F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075" y="3997032"/>
            <a:ext cx="3453712" cy="231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75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5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uva 4" descr="Kuva, joka sisältää kohteen Pienet ja keskikokoiset kissat, kotikissa, kissa, nisäkäs&#10;&#10;Kuvaus luotu automaattisesti">
            <a:extLst>
              <a:ext uri="{FF2B5EF4-FFF2-40B4-BE49-F238E27FC236}">
                <a16:creationId xmlns:a16="http://schemas.microsoft.com/office/drawing/2014/main" id="{98BF3397-D8D4-3798-7030-FBE71AFB6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34" r="-1" b="23398"/>
          <a:stretch/>
        </p:blipFill>
        <p:spPr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8" name="Kuva 7" descr="Kuva, joka sisältää kohteen sisä-, seinä, Felidae, Pienet ja keskikokoiset kissat&#10;&#10;Kuvaus luotu automaattisesti">
            <a:extLst>
              <a:ext uri="{FF2B5EF4-FFF2-40B4-BE49-F238E27FC236}">
                <a16:creationId xmlns:a16="http://schemas.microsoft.com/office/drawing/2014/main" id="{3F804392-1D84-6843-EAE3-5180EE1D11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91" r="-1" b="20142"/>
          <a:stretch/>
        </p:blipFill>
        <p:spPr>
          <a:xfrm>
            <a:off x="3052903" y="50142"/>
            <a:ext cx="2970465" cy="3383268"/>
          </a:xfrm>
          <a:prstGeom prst="rect">
            <a:avLst/>
          </a:prstGeom>
        </p:spPr>
      </p:pic>
      <p:pic>
        <p:nvPicPr>
          <p:cNvPr id="4" name="Sisällön paikkamerkki 3" descr="Kuva, joka sisältää kohteen Pienet ja keskikokoiset kissat, kissa, Felidae, sisä-&#10;&#10;Kuvaus luotu automaattisesti">
            <a:extLst>
              <a:ext uri="{FF2B5EF4-FFF2-40B4-BE49-F238E27FC236}">
                <a16:creationId xmlns:a16="http://schemas.microsoft.com/office/drawing/2014/main" id="{70BE294F-F7CF-772A-4774-B01D9843FF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01" b="17760"/>
          <a:stretch/>
        </p:blipFill>
        <p:spPr>
          <a:xfrm>
            <a:off x="6094423" y="10"/>
            <a:ext cx="3023286" cy="3383268"/>
          </a:xfrm>
          <a:prstGeom prst="rect">
            <a:avLst/>
          </a:prstGeom>
        </p:spPr>
      </p:pic>
      <p:pic>
        <p:nvPicPr>
          <p:cNvPr id="6" name="Kuva 5" descr="Kuva, joka sisältää kohteen ruoho, nisäkäs, piha-, kissa&#10;&#10;Kuvaus luotu automaattisesti">
            <a:extLst>
              <a:ext uri="{FF2B5EF4-FFF2-40B4-BE49-F238E27FC236}">
                <a16:creationId xmlns:a16="http://schemas.microsoft.com/office/drawing/2014/main" id="{6917DE05-10FD-84FE-2D11-E8F53E8337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797" b="12165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9" name="Kuva 8" descr="Kuva, joka sisältää kohteen sisä-, Pienet ja keskikokoiset kissat, Felidae, kissa&#10;&#10;Kuvaus luotu automaattisesti">
            <a:extLst>
              <a:ext uri="{FF2B5EF4-FFF2-40B4-BE49-F238E27FC236}">
                <a16:creationId xmlns:a16="http://schemas.microsoft.com/office/drawing/2014/main" id="{294D4A14-68C9-89CA-DBAF-06B48C1229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226" r="-1" b="9706"/>
          <a:stretch/>
        </p:blipFill>
        <p:spPr>
          <a:xfrm>
            <a:off x="-1017" y="3474720"/>
            <a:ext cx="2980762" cy="3383280"/>
          </a:xfrm>
          <a:prstGeom prst="rect">
            <a:avLst/>
          </a:prstGeom>
        </p:spPr>
      </p:pic>
      <p:sp>
        <p:nvSpPr>
          <p:cNvPr id="29" name="Rectangle 17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5B5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85FA7F5-A190-7149-3D52-D1BCE149F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5955" y="5459140"/>
            <a:ext cx="3927181" cy="297314"/>
          </a:xfrm>
        </p:spPr>
        <p:txBody>
          <a:bodyPr>
            <a:normAutofit fontScale="90000"/>
          </a:bodyPr>
          <a:lstStyle/>
          <a:p>
            <a:r>
              <a:rPr lang="fi-FI" sz="3200" err="1">
                <a:solidFill>
                  <a:srgbClr val="FFFFFF"/>
                </a:solidFill>
                <a:cs typeface="Calibri Light"/>
              </a:rPr>
              <a:t>Mistika</a:t>
            </a:r>
            <a:r>
              <a:rPr lang="fi-FI" sz="3200">
                <a:solidFill>
                  <a:srgbClr val="FFFFFF"/>
                </a:solidFill>
                <a:cs typeface="Calibri Light"/>
              </a:rPr>
              <a:t> &amp; Miranda</a:t>
            </a:r>
            <a:br>
              <a:rPr lang="fi-FI" sz="3200">
                <a:solidFill>
                  <a:srgbClr val="FFFFFF"/>
                </a:solidFill>
                <a:cs typeface="Calibri Light"/>
              </a:rPr>
            </a:br>
            <a:endParaRPr lang="fi-FI" sz="3200">
              <a:cs typeface="Calibri Light"/>
            </a:endParaRPr>
          </a:p>
        </p:txBody>
      </p:sp>
      <p:pic>
        <p:nvPicPr>
          <p:cNvPr id="7" name="Kuva 6" descr="Kuva, joka sisältää kohteen kissa, nisäkäs, Pienet ja keskikokoiset kissat, Viikset&#10;&#10;Kuvaus luotu automaattisesti">
            <a:extLst>
              <a:ext uri="{FF2B5EF4-FFF2-40B4-BE49-F238E27FC236}">
                <a16:creationId xmlns:a16="http://schemas.microsoft.com/office/drawing/2014/main" id="{FF58069E-26BD-8B3A-CAD6-BE2E4CAEAF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92" r="5" b="13489"/>
          <a:stretch/>
        </p:blipFill>
        <p:spPr>
          <a:xfrm>
            <a:off x="3059902" y="3474719"/>
            <a:ext cx="3073438" cy="3383280"/>
          </a:xfrm>
          <a:prstGeom prst="rect">
            <a:avLst/>
          </a:prstGeom>
        </p:spPr>
      </p:pic>
      <p:sp>
        <p:nvSpPr>
          <p:cNvPr id="30" name="Content Placeholder 12">
            <a:extLst>
              <a:ext uri="{FF2B5EF4-FFF2-40B4-BE49-F238E27FC236}">
                <a16:creationId xmlns:a16="http://schemas.microsoft.com/office/drawing/2014/main" id="{BAAC7634-C372-FA06-DF3F-6C124D11B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54481" y="4859835"/>
            <a:ext cx="1884694" cy="9014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8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4825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3E83121-6DA0-489A-396A-633722DC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617" y="5135645"/>
            <a:ext cx="4391024" cy="1173700"/>
          </a:xfrm>
        </p:spPr>
        <p:txBody>
          <a:bodyPr anchor="t">
            <a:normAutofit/>
          </a:bodyPr>
          <a:lstStyle/>
          <a:p>
            <a:r>
              <a:rPr lang="fi-FI" sz="4000">
                <a:solidFill>
                  <a:schemeClr val="bg1"/>
                </a:solidFill>
                <a:cs typeface="Calibri Light"/>
              </a:rPr>
              <a:t>Naava</a:t>
            </a:r>
            <a:endParaRPr lang="fi-FI" sz="4000">
              <a:solidFill>
                <a:schemeClr val="bg1"/>
              </a:solidFill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2132C3C-0CF9-D14F-C099-6C8B4902F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r="27841"/>
          <a:stretch/>
        </p:blipFill>
        <p:spPr>
          <a:xfrm>
            <a:off x="-4" y="10"/>
            <a:ext cx="295275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513638F1-3D64-B86C-694C-BAE0DFC04D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9" r="2" b="11047"/>
          <a:stretch/>
        </p:blipFill>
        <p:spPr>
          <a:xfrm>
            <a:off x="3143253" y="10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D17BBA80-10B9-27B2-5D2A-2F99495DC4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r="4" b="4"/>
          <a:stretch/>
        </p:blipFill>
        <p:spPr>
          <a:xfrm>
            <a:off x="6191251" y="10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</p:spPr>
      </p:pic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D2F5AB0E-3509-019B-FFBA-11767C3168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r="3" b="3"/>
          <a:stretch/>
        </p:blipFill>
        <p:spPr>
          <a:xfrm>
            <a:off x="9239249" y="10"/>
            <a:ext cx="2952751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1655B4F-4050-4B1F-82A8-180E74CF9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EA4C97B-84C4-4658-A6D6-600CB62B4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4FE591E-19B9-480D-9B26-EB96D70C2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58F25CF-B7E1-FB06-CD3E-FEEE8D92FA21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12067118" y="7084516"/>
            <a:ext cx="2105024" cy="253500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>
              <a:buNone/>
            </a:pPr>
            <a:endParaRPr lang="en-US" sz="2400">
              <a:solidFill>
                <a:srgbClr val="FFFFFF">
                  <a:alpha val="80000"/>
                </a:srgbClr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91453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85145F-FB08-CD0C-A63E-3141CE179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386292"/>
            <a:ext cx="10515600" cy="1325563"/>
          </a:xfrm>
        </p:spPr>
        <p:txBody>
          <a:bodyPr>
            <a:normAutofit/>
          </a:bodyPr>
          <a:lstStyle/>
          <a:p>
            <a:r>
              <a:rPr lang="fi-FI" sz="3600" err="1">
                <a:latin typeface="Cambria"/>
                <a:ea typeface="Cambria"/>
                <a:cs typeface="Calibri Light"/>
              </a:rPr>
              <a:t>Sources</a:t>
            </a:r>
            <a:endParaRPr lang="fi-FI" sz="3600">
              <a:latin typeface="Cambria"/>
              <a:ea typeface="Cambria"/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77FA291-329A-988F-0CCE-71CD49E39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340850" cy="3737505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fi-FI">
                <a:ea typeface="+mn-lt"/>
                <a:cs typeface="+mn-lt"/>
                <a:hlinkClick r:id="rId2"/>
              </a:rPr>
              <a:t>https://www.alleycat.org/resources/the-natural-history-of-the-cat/</a:t>
            </a:r>
            <a:endParaRPr lang="fi-FI">
              <a:ea typeface="+mn-lt"/>
              <a:cs typeface="+mn-lt"/>
            </a:endParaRPr>
          </a:p>
          <a:p>
            <a:r>
              <a:rPr lang="fi-FI">
                <a:ea typeface="+mn-lt"/>
                <a:cs typeface="+mn-lt"/>
                <a:hlinkClick r:id="rId3"/>
              </a:rPr>
              <a:t>https://myanimals.com/fi/elaimet/kissan-ja-koiran-suurimmat-erot/</a:t>
            </a:r>
            <a:r>
              <a:rPr lang="fi-FI">
                <a:ea typeface="+mn-lt"/>
                <a:cs typeface="+mn-lt"/>
              </a:rPr>
              <a:t> </a:t>
            </a:r>
          </a:p>
          <a:p>
            <a:r>
              <a:rPr lang="fi-FI">
                <a:ea typeface="+mn-lt"/>
                <a:cs typeface="+mn-lt"/>
                <a:hlinkClick r:id="rId4"/>
              </a:rPr>
              <a:t>https://artsandculture.google.com/story/cats-throughout-culture/fQVxV01wEyhyXQ</a:t>
            </a:r>
            <a:r>
              <a:rPr lang="fi-FI">
                <a:ea typeface="+mn-lt"/>
                <a:cs typeface="+mn-lt"/>
              </a:rPr>
              <a:t> </a:t>
            </a:r>
          </a:p>
          <a:p>
            <a:r>
              <a:rPr lang="fi-FI">
                <a:ea typeface="+mn-lt"/>
                <a:cs typeface="+mn-lt"/>
                <a:hlinkClick r:id="rId5"/>
              </a:rPr>
              <a:t>https://animaldreamboat.com/paws-of-good-fortune-embracing-the-magic-of-li-shou-the-chinese-mythological-feline/</a:t>
            </a:r>
            <a:r>
              <a:rPr lang="fi-FI">
                <a:ea typeface="+mn-lt"/>
                <a:cs typeface="+mn-lt"/>
              </a:rPr>
              <a:t> </a:t>
            </a:r>
          </a:p>
          <a:p>
            <a:r>
              <a:rPr lang="fi-FI">
                <a:ea typeface="+mn-lt"/>
                <a:cs typeface="+mn-lt"/>
                <a:hlinkClick r:id="rId6"/>
              </a:rPr>
              <a:t>https://kittehkats.tumblr.com/post/100115334571/the-wonderful-myth-of-chinese-cat-goddess-li-shou</a:t>
            </a:r>
            <a:r>
              <a:rPr lang="fi-FI">
                <a:ea typeface="+mn-lt"/>
                <a:cs typeface="+mn-lt"/>
              </a:rPr>
              <a:t> </a:t>
            </a:r>
          </a:p>
          <a:p>
            <a:r>
              <a:rPr lang="fi-FI">
                <a:ea typeface="+mn-lt"/>
                <a:cs typeface="+mn-lt"/>
                <a:hlinkClick r:id="rId7"/>
              </a:rPr>
              <a:t>https://cvillecatcare.com/veterinary-topics/101-amazing-cat-facts-fun-trivia-about-your-feline-friend/</a:t>
            </a:r>
            <a:r>
              <a:rPr lang="fi-FI">
                <a:ea typeface="+mn-lt"/>
                <a:cs typeface="+mn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44552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Laajakuva</PresentationFormat>
  <Slides>9</Slides>
  <Notes>0</Notes>
  <HiddenSlides>0</HiddenSlide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0" baseType="lpstr">
      <vt:lpstr>Office-teema</vt:lpstr>
      <vt:lpstr>Cats presentation</vt:lpstr>
      <vt:lpstr>Common things</vt:lpstr>
      <vt:lpstr>Cats history</vt:lpstr>
      <vt:lpstr>Cats history</vt:lpstr>
      <vt:lpstr>Differences between cats and dogs</vt:lpstr>
      <vt:lpstr>Facts about cats you probably didn't know</vt:lpstr>
      <vt:lpstr>Mistika &amp; Miranda </vt:lpstr>
      <vt:lpstr>Naava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revision>2</cp:revision>
  <dcterms:created xsi:type="dcterms:W3CDTF">2023-10-03T11:11:09Z</dcterms:created>
  <dcterms:modified xsi:type="dcterms:W3CDTF">2023-11-17T10:58:10Z</dcterms:modified>
</cp:coreProperties>
</file>