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4" r:id="rId2"/>
    <p:sldId id="268" r:id="rId3"/>
    <p:sldId id="256" r:id="rId4"/>
    <p:sldId id="260" r:id="rId5"/>
    <p:sldId id="257" r:id="rId6"/>
    <p:sldId id="258" r:id="rId7"/>
    <p:sldId id="265" r:id="rId8"/>
    <p:sldId id="259" r:id="rId9"/>
    <p:sldId id="262" r:id="rId10"/>
    <p:sldId id="26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82484D-04F3-F9F3-C2AB-75DA552D0044}" v="266" dt="2025-01-22T18:23:00.502"/>
    <p1510:client id="{C24C4F64-35CC-B42E-139D-F18220E9199C}" v="1766" dt="2025-01-21T21:24:19.7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11FB-1606-4EC5-9BCA-2DC04C2243EA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5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3D07-6BCF-40BC-A7F7-89BB8FFE98C6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84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6D97-0980-426F-BEA7-F6EB2DE3AC08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47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AA53-8FBA-45E2-8B10-F7DD55E4E759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4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C84CF-6F0D-4195-920D-9D6F7589372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51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3BBE-A1CF-4CC7-B02C-EBCBBE110242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32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63E4-71A5-4C63-9515-748B28B89764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3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2BAC-F228-4DAC-8800-3D810F869187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950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FFE8-7E8E-427A-AB26-E496551AFB7B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1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8B19-DE76-4E18-BFC7-EB25B8C421E7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42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D94-1F69-4074-BD82-D6EDB89FE74F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696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49C728D-416F-40D5-8F13-55E5DD1CE8D1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156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88">
          <p15:clr>
            <a:srgbClr val="F26B43"/>
          </p15:clr>
        </p15:guide>
        <p15:guide id="4" pos="288">
          <p15:clr>
            <a:srgbClr val="F26B43"/>
          </p15:clr>
        </p15:guide>
        <p15:guide id="5" orient="horz" pos="4032">
          <p15:clr>
            <a:srgbClr val="F26B43"/>
          </p15:clr>
        </p15:guide>
        <p15:guide id="6" pos="7392">
          <p15:clr>
            <a:srgbClr val="F26B43"/>
          </p15:clr>
        </p15:guide>
        <p15:guide id="7" pos="5112">
          <p15:clr>
            <a:srgbClr val="F26B43"/>
          </p15:clr>
        </p15:guide>
        <p15:guide id="8" pos="2544">
          <p15:clr>
            <a:srgbClr val="F26B43"/>
          </p15:clr>
        </p15:guide>
        <p15:guide id="9" pos="864">
          <p15:clr>
            <a:srgbClr val="F26B43"/>
          </p15:clr>
        </p15:guide>
        <p15:guide id="10" orient="horz" pos="648">
          <p15:clr>
            <a:srgbClr val="F26B43"/>
          </p15:clr>
        </p15:guide>
        <p15:guide id="11" pos="68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36F3E5-BF68-EDDC-6626-8A77481D2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Kakkosten juhlaruokailu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8749FD-A226-A3C2-E01F-2EF44EEC3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ea typeface="+mn-lt"/>
                <a:cs typeface="+mn-lt"/>
              </a:rPr>
              <a:t>Penkkaripäivänä abit lähtevät talosta. Kakkosista tulee koulun vanhimmat. Sen kunniaksi järjestetään kakkosten juhlalounas.</a:t>
            </a:r>
            <a:endParaRPr lang="fi-FI" dirty="0"/>
          </a:p>
          <a:p>
            <a:r>
              <a:rPr lang="fi-FI">
                <a:ea typeface="+mn-lt"/>
                <a:cs typeface="+mn-lt"/>
              </a:rPr>
              <a:t>Juhlalounaan tarkoituksena on paitsi nauttia hyvää ruokaa ja juomaa, opetella sujuvia pöytätapoja sekä luontevaa keskustelua pöytäseurueen kanssa.</a:t>
            </a:r>
            <a:endParaRPr lang="fi-FI" dirty="0"/>
          </a:p>
          <a:p>
            <a:r>
              <a:rPr lang="fi-FI">
                <a:ea typeface="+mn-lt"/>
                <a:cs typeface="+mn-lt"/>
              </a:rPr>
              <a:t>Juhlalounaaseen valmentaudutaan jo etukäteen ro-tuokiossa opiskelemalla ruokailuetikettiä. </a:t>
            </a:r>
            <a:endParaRPr lang="fi-FI" dirty="0"/>
          </a:p>
          <a:p>
            <a:r>
              <a:rPr lang="fi-FI">
                <a:ea typeface="+mn-lt"/>
                <a:cs typeface="+mn-lt"/>
              </a:rPr>
              <a:t>Ennen ruokailun alkua FAI:n catering-osaston opettaja ohjaa ja luennoi aiheesta.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06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FAC4A8-2B8E-A6A4-2E4C-C4C6E24C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6535"/>
            <a:ext cx="10515600" cy="539042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Yskiessä peitä suu nenäliinalla ja käännä pää poispäin pöydästä.</a:t>
            </a:r>
          </a:p>
          <a:p>
            <a:r>
              <a:rPr lang="fi-FI" dirty="0"/>
              <a:t>Jalkalasista pidetään kiinni jalkaosasta.</a:t>
            </a:r>
          </a:p>
          <a:p>
            <a:r>
              <a:rPr lang="fi-FI" dirty="0"/>
              <a:t>Hammastikkua ei käytetä pöydässä.</a:t>
            </a:r>
          </a:p>
          <a:p>
            <a:r>
              <a:rPr lang="fi-FI" dirty="0"/>
              <a:t>Muista keskustella tasapuolisesti pöytänaapuriesi kanssa. Keskusteluaiheeksi kannattaa valita kepeä ja mukava teema. Kärkkäät mielipiteet politiikasta tai uskonnosta saattavat jäykistää </a:t>
            </a:r>
            <a:r>
              <a:rPr lang="fi-FI"/>
              <a:t>ilmapiiriä.</a:t>
            </a:r>
          </a:p>
          <a:p>
            <a:r>
              <a:rPr lang="fi-FI"/>
              <a:t>Puhelimeen puhuminen tai sen käyttö kesken ruokailun on epäkohteliasta.</a:t>
            </a:r>
            <a:endParaRPr lang="fi-FI" dirty="0"/>
          </a:p>
          <a:p>
            <a:r>
              <a:rPr lang="fi-FI" dirty="0"/>
              <a:t>Älä hermostu, jos et tiedä miten toimia, katso pöytänaapureitasi tai kysy tarvittaessa vierustoverilta neuvoa, miten pitää menetellä.</a:t>
            </a:r>
          </a:p>
        </p:txBody>
      </p:sp>
    </p:spTree>
    <p:extLst>
      <p:ext uri="{BB962C8B-B14F-4D97-AF65-F5344CB8AC3E}">
        <p14:creationId xmlns:p14="http://schemas.microsoft.com/office/powerpoint/2010/main" val="1285562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B13777A-FBCC-0BE8-E89B-2779BE45A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/>
          <a:lstStyle/>
          <a:p>
            <a:r>
              <a:rPr lang="en-US" dirty="0" err="1"/>
              <a:t>Forssan</a:t>
            </a:r>
            <a:r>
              <a:rPr lang="en-US" dirty="0"/>
              <a:t> </a:t>
            </a:r>
            <a:r>
              <a:rPr lang="en-US" dirty="0" err="1"/>
              <a:t>ammatti-instituutti</a:t>
            </a:r>
          </a:p>
        </p:txBody>
      </p:sp>
      <p:pic>
        <p:nvPicPr>
          <p:cNvPr id="5" name="Kuva 4" descr="Kuva, joka sisältää kohteen teksti, kartta, diagrammi, atlas&#10;&#10;Tekoälyn luoma sisältö voi olla virheellistä.">
            <a:extLst>
              <a:ext uri="{FF2B5EF4-FFF2-40B4-BE49-F238E27FC236}">
                <a16:creationId xmlns:a16="http://schemas.microsoft.com/office/drawing/2014/main" id="{835B6E99-444F-9767-A3DA-1EECDFD24A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9051" y="771765"/>
            <a:ext cx="4417944" cy="5118040"/>
          </a:xfrm>
          <a:prstGeom prst="rect">
            <a:avLst/>
          </a:prstGeom>
          <a:noFill/>
        </p:spPr>
      </p:pic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049A7240-171B-A94A-387B-042D12D85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9992" y="2813039"/>
            <a:ext cx="4431000" cy="3069803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 sz="1800" b="1" err="1"/>
              <a:t>Saksankatu</a:t>
            </a:r>
            <a:r>
              <a:rPr lang="en-US" sz="1800" b="1" dirty="0"/>
              <a:t> 27, C </a:t>
            </a:r>
            <a:r>
              <a:rPr lang="en-US" sz="1800" b="1" err="1"/>
              <a:t>rakennus</a:t>
            </a:r>
            <a:endParaRPr lang="fi-FI" err="1"/>
          </a:p>
          <a:p>
            <a:r>
              <a:rPr lang="en-US" sz="1800" b="1" dirty="0" err="1"/>
              <a:t>Ravintola</a:t>
            </a:r>
            <a:r>
              <a:rPr lang="en-US" sz="1800" b="1" dirty="0"/>
              <a:t> on C-</a:t>
            </a:r>
            <a:r>
              <a:rPr lang="en-US" sz="1800" b="1" dirty="0" err="1"/>
              <a:t>rakennuksen</a:t>
            </a:r>
            <a:r>
              <a:rPr lang="en-US" sz="1800" b="1" dirty="0"/>
              <a:t> 2. </a:t>
            </a:r>
            <a:r>
              <a:rPr lang="en-US" sz="1800" b="1" dirty="0" err="1"/>
              <a:t>kerroksessa</a:t>
            </a:r>
            <a:r>
              <a:rPr lang="en-US" sz="1800" b="1" dirty="0"/>
              <a:t>.</a:t>
            </a:r>
            <a:endParaRPr lang="fi-FI"/>
          </a:p>
          <a:p>
            <a:r>
              <a:rPr lang="en-US" sz="1800" dirty="0" err="1"/>
              <a:t>Pysäköintipaikkoja</a:t>
            </a:r>
            <a:r>
              <a:rPr lang="en-US" sz="1800" dirty="0"/>
              <a:t> </a:t>
            </a:r>
            <a:r>
              <a:rPr lang="en-US" sz="1800" dirty="0" err="1"/>
              <a:t>rajoitetusti</a:t>
            </a:r>
            <a:r>
              <a:rPr lang="en-US" sz="1800" dirty="0"/>
              <a:t> C-</a:t>
            </a:r>
            <a:r>
              <a:rPr lang="en-US" sz="1800" dirty="0" err="1"/>
              <a:t>rakennuksen</a:t>
            </a:r>
            <a:r>
              <a:rPr lang="en-US" sz="1800" dirty="0"/>
              <a:t> </a:t>
            </a:r>
            <a:r>
              <a:rPr lang="en-US" sz="1800" dirty="0" err="1"/>
              <a:t>edessä</a:t>
            </a:r>
            <a:r>
              <a:rPr lang="en-US" sz="1800" dirty="0"/>
              <a:t>. Jos </a:t>
            </a:r>
            <a:r>
              <a:rPr lang="en-US" sz="1800" dirty="0" err="1"/>
              <a:t>tulet</a:t>
            </a:r>
            <a:r>
              <a:rPr lang="en-US" sz="1800" dirty="0"/>
              <a:t> </a:t>
            </a:r>
            <a:r>
              <a:rPr lang="en-US" sz="1800" dirty="0" err="1"/>
              <a:t>autolla</a:t>
            </a:r>
            <a:r>
              <a:rPr lang="en-US" sz="1800" dirty="0"/>
              <a:t>, </a:t>
            </a:r>
            <a:r>
              <a:rPr lang="en-US" sz="1800" dirty="0" err="1"/>
              <a:t>auton</a:t>
            </a:r>
            <a:r>
              <a:rPr lang="en-US" sz="1800" dirty="0"/>
              <a:t> </a:t>
            </a:r>
            <a:r>
              <a:rPr lang="en-US" sz="1800" dirty="0" err="1"/>
              <a:t>voit</a:t>
            </a:r>
            <a:r>
              <a:rPr lang="en-US" sz="1800" dirty="0"/>
              <a:t> </a:t>
            </a:r>
            <a:r>
              <a:rPr lang="en-US" sz="1800" dirty="0" err="1"/>
              <a:t>pysäköidä</a:t>
            </a:r>
            <a:r>
              <a:rPr lang="en-US" sz="1800" dirty="0"/>
              <a:t> </a:t>
            </a:r>
            <a:r>
              <a:rPr lang="en-US" sz="1800" dirty="0" err="1"/>
              <a:t>esim</a:t>
            </a:r>
            <a:r>
              <a:rPr lang="en-US" sz="1800" dirty="0"/>
              <a:t>. </a:t>
            </a:r>
            <a:r>
              <a:rPr lang="en-US" sz="1800" dirty="0" err="1"/>
              <a:t>hiekkaparkkiin</a:t>
            </a:r>
            <a:r>
              <a:rPr lang="en-US" sz="1800" dirty="0"/>
              <a:t> </a:t>
            </a:r>
            <a:r>
              <a:rPr lang="en-US" sz="1800" dirty="0" err="1"/>
              <a:t>Grillin</a:t>
            </a:r>
            <a:r>
              <a:rPr lang="en-US" sz="1800" dirty="0"/>
              <a:t> </a:t>
            </a:r>
            <a:r>
              <a:rPr lang="en-US" sz="1800" dirty="0" err="1"/>
              <a:t>kohdalle</a:t>
            </a:r>
            <a:r>
              <a:rPr lang="en-US" sz="1800" dirty="0"/>
              <a:t> tai </a:t>
            </a:r>
            <a:r>
              <a:rPr lang="en-US" sz="1800" dirty="0" err="1"/>
              <a:t>urheilukentän</a:t>
            </a:r>
            <a:r>
              <a:rPr lang="en-US" sz="1800" dirty="0"/>
              <a:t> </a:t>
            </a:r>
            <a:r>
              <a:rPr lang="en-US" sz="1800" dirty="0" err="1"/>
              <a:t>parkkiin</a:t>
            </a:r>
            <a:r>
              <a:rPr lang="en-US" sz="1800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A93169C-050C-0480-CF9A-40B5572A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10111" y="6409170"/>
            <a:ext cx="3702392" cy="44883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C0391C9-CB6F-4DCD-8EEB-A4B86EBC8561}" type="datetime1">
              <a:pPr>
                <a:spcAft>
                  <a:spcPts val="600"/>
                </a:spcAft>
              </a:pPr>
              <a:t>25.5.2026</a:t>
            </a:fld>
            <a:endParaRPr lang="en-US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6C0EA4E-1E1A-833D-69A0-6D62FCDDB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1" y="1912217"/>
            <a:ext cx="4114800" cy="4572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
              </a:t>
            </a:r>
            <a:endParaRPr lang="en-US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9E0929-2856-BC2C-2182-23D9EF207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678" y="6408742"/>
            <a:ext cx="438652" cy="44883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17DE1FC-E54A-4B87-A814-263D1E8654B2}" type="slidenum">
              <a:rPr lang="en-US" dirty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EDAE97BE-FD89-0D5E-E489-3A119233CC17}"/>
              </a:ext>
            </a:extLst>
          </p:cNvPr>
          <p:cNvSpPr txBox="1"/>
          <p:nvPr/>
        </p:nvSpPr>
        <p:spPr>
          <a:xfrm>
            <a:off x="7021617" y="4865833"/>
            <a:ext cx="156989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1400" b="1" dirty="0">
                <a:solidFill>
                  <a:srgbClr val="FF0000"/>
                </a:solidFill>
              </a:rPr>
              <a:t>Forssan yhteislyseo</a:t>
            </a:r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C4F65800-7D47-6DFD-0C69-70925EC3EC5A}"/>
              </a:ext>
            </a:extLst>
          </p:cNvPr>
          <p:cNvSpPr/>
          <p:nvPr/>
        </p:nvSpPr>
        <p:spPr>
          <a:xfrm>
            <a:off x="8594660" y="755539"/>
            <a:ext cx="1890591" cy="629745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325D02AA-32C8-824B-FD7D-936EA3777123}"/>
              </a:ext>
            </a:extLst>
          </p:cNvPr>
          <p:cNvSpPr/>
          <p:nvPr/>
        </p:nvSpPr>
        <p:spPr>
          <a:xfrm>
            <a:off x="6682732" y="4773357"/>
            <a:ext cx="1890591" cy="629745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0602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Juhlaruokailu etiketti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93B73F-96DA-5E72-D009-F939AF8E7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Pukeutuminen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2E70FD-317B-AEA9-7FEC-972423E64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Juhliin pukeudutaan eritavalla kuin arkeen. </a:t>
            </a:r>
          </a:p>
          <a:p>
            <a:r>
              <a:rPr lang="fi-FI" dirty="0"/>
              <a:t>Juhlapukeutumisessa tärkeintä on huomioida tilaisuuden luonne.</a:t>
            </a:r>
          </a:p>
          <a:p>
            <a:r>
              <a:rPr lang="fi-FI" dirty="0">
                <a:solidFill>
                  <a:srgbClr val="000000"/>
                </a:solidFill>
                <a:latin typeface="Aptos" panose="020B0004020202020204"/>
              </a:rPr>
              <a:t>Pukukoodi kakkosten juhlalounaalle: siisti, hieman juhlava pukeutuminen. </a:t>
            </a:r>
          </a:p>
        </p:txBody>
      </p:sp>
    </p:spTree>
    <p:extLst>
      <p:ext uri="{BB962C8B-B14F-4D97-AF65-F5344CB8AC3E}">
        <p14:creationId xmlns:p14="http://schemas.microsoft.com/office/powerpoint/2010/main" val="13490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487C8E-5CC9-305D-9311-1D6FE1C0A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219"/>
            <a:ext cx="10515600" cy="951752"/>
          </a:xfrm>
        </p:spPr>
        <p:txBody>
          <a:bodyPr/>
          <a:lstStyle/>
          <a:p>
            <a:r>
              <a:rPr lang="fi-FI" dirty="0"/>
              <a:t>Juhlien alussa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67B880-6630-3284-FADA-B3A367E85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917" y="1178645"/>
            <a:ext cx="11047562" cy="442322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dirty="0">
                <a:solidFill>
                  <a:srgbClr val="313131"/>
                </a:solidFill>
                <a:ea typeface="+mn-lt"/>
                <a:cs typeface="+mn-lt"/>
              </a:rPr>
              <a:t>Juhlat alkavat yleensä kättelystä. Jos juhlissa on tuntemattomia, esittäydytään. Suurissa juhlissa riittää, kun kättelee pöytäseurueen.</a:t>
            </a:r>
          </a:p>
          <a:p>
            <a:r>
              <a:rPr lang="fi-FI" sz="2400" dirty="0">
                <a:solidFill>
                  <a:srgbClr val="313131"/>
                </a:solidFill>
                <a:ea typeface="+mn-lt"/>
                <a:cs typeface="+mn-lt"/>
              </a:rPr>
              <a:t>Yleensä juhlat alkavat onnittelumaljan nostamisella.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>
                <a:solidFill>
                  <a:srgbClr val="000000"/>
                </a:solidFill>
                <a:ea typeface="+mn-lt"/>
                <a:cs typeface="+mn-lt"/>
              </a:rPr>
              <a:t>Ota onnittelumalja käteen lasin jalasta pidellen. Näin juoma ei lämpene.</a:t>
            </a: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>
                <a:solidFill>
                  <a:srgbClr val="000000"/>
                </a:solidFill>
                <a:ea typeface="+mn-lt"/>
                <a:cs typeface="+mn-lt"/>
              </a:rPr>
              <a:t>Laseja saa kilistää, mutta ei ole pakko. Maljan kohotus, silmiin katsominen, nyökkäys ja </a:t>
            </a:r>
            <a:r>
              <a:rPr lang="fi-FI">
                <a:solidFill>
                  <a:srgbClr val="000000"/>
                </a:solidFill>
                <a:ea typeface="+mn-lt"/>
                <a:cs typeface="+mn-lt"/>
              </a:rPr>
              <a:t>hymy riittävät. Kohota lasia noin silmien korkeudelle.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fi-FI" sz="2400" dirty="0">
                <a:solidFill>
                  <a:srgbClr val="313131"/>
                </a:solidFill>
                <a:ea typeface="+mn-lt"/>
                <a:cs typeface="+mn-lt"/>
              </a:rPr>
              <a:t>Katteisiin ei kosketa ennen kuin kaikki ovat istumassa paikallaan, istuutuminen tapahtuu yhtä aikaa.</a:t>
            </a:r>
            <a:endParaRPr lang="en-US" sz="2400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fi-FI" sz="2400" dirty="0">
                <a:solidFill>
                  <a:srgbClr val="313131"/>
                </a:solidFill>
                <a:ea typeface="+mn-lt"/>
                <a:cs typeface="+mn-lt"/>
              </a:rPr>
              <a:t>Ruokailun ajaksi lautasliina taitellaan syliin kahtia niin, että avoin osa on itseä kohti. Suupielet painellaan puhtaaksi lautasliinan kulmaan aina ennen juomista. Käytetty kohta rullataan sylissä siististi.</a:t>
            </a:r>
            <a:endParaRPr lang="fi-FI" sz="240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9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50018C-FD33-5C40-C190-60D0C806B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034" y="189230"/>
            <a:ext cx="10240903" cy="730281"/>
          </a:xfrm>
        </p:spPr>
        <p:txBody>
          <a:bodyPr/>
          <a:lstStyle/>
          <a:p>
            <a:r>
              <a:rPr lang="fi-FI" dirty="0"/>
              <a:t>Juhla-aterian aikana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C79882-D466-71EC-E307-D7C8DF8F1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143" y="560418"/>
            <a:ext cx="11205713" cy="473952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fi-FI" sz="1500" dirty="0">
              <a:solidFill>
                <a:srgbClr val="313131"/>
              </a:solidFill>
              <a:ea typeface="+mn-lt"/>
              <a:cs typeface="+mn-lt"/>
            </a:endParaRPr>
          </a:p>
          <a:p>
            <a:r>
              <a:rPr lang="fi-FI" sz="2000" dirty="0">
                <a:solidFill>
                  <a:srgbClr val="313131"/>
                </a:solidFill>
                <a:ea typeface="+mn-lt"/>
                <a:cs typeface="+mn-lt"/>
              </a:rPr>
              <a:t>Juhla-aterioilla tarjoillaan 3-6 ruokalajia. Kolmen ruokalajin ateria alkaa alkuruoalla tai keitolla. Sen jälkeen tarjotaan pääruoka ja lopuksi jälkiruoka. Neljän ruokalajin ateria voi alkaa kylmällä alkuruoalla.</a:t>
            </a:r>
            <a:endParaRPr lang="en-US" sz="20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fi-FI" sz="2000">
                <a:solidFill>
                  <a:srgbClr val="313131"/>
                </a:solidFill>
                <a:ea typeface="+mn-lt"/>
                <a:cs typeface="+mn-lt"/>
              </a:rPr>
              <a:t>Kun pöytään on asettauduttu, vesilasista voi juoda heti alkuun.</a:t>
            </a:r>
            <a:endParaRPr lang="en-US" sz="20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fi-FI" sz="2000">
                <a:solidFill>
                  <a:srgbClr val="313131"/>
                </a:solidFill>
                <a:ea typeface="+mn-lt"/>
                <a:cs typeface="+mn-lt"/>
              </a:rPr>
              <a:t>Kun tarjolla on leipää, se murretaan suupaloiksi. Halutessaan voi sipaista levitettä. Levitettä otetaan omalla </a:t>
            </a:r>
            <a:r>
              <a:rPr lang="fi-FI" sz="2000" dirty="0">
                <a:solidFill>
                  <a:srgbClr val="313131"/>
                </a:solidFill>
                <a:ea typeface="+mn-lt"/>
                <a:cs typeface="+mn-lt"/>
              </a:rPr>
              <a:t>veitsellä ja pannaan leipälautaselle kello yhden kohdalle.</a:t>
            </a:r>
            <a:endParaRPr lang="en-US" sz="20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fi-FI" sz="2000" dirty="0">
                <a:solidFill>
                  <a:srgbClr val="313131"/>
                </a:solidFill>
                <a:ea typeface="+mn-lt"/>
                <a:cs typeface="+mn-lt"/>
              </a:rPr>
              <a:t>Ateria tarjoillaan ja astiat korjataan vieraiden oikealta puolelta. Vasemmalta tarjoillaan vain sellaiset ruokalajit, joita vieras annostelee itse. Silloin kun ruoka-astiat tuodaan pöytään, ne kiertävät vieraalta toiselle. Naapuri voi auttaa kohteliaasti pitämällä tarjoiluastiaa.</a:t>
            </a:r>
            <a:endParaRPr lang="fi-FI" sz="20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fi-FI" sz="2000">
                <a:solidFill>
                  <a:srgbClr val="313131"/>
                </a:solidFill>
                <a:ea typeface="+mn-lt"/>
                <a:cs typeface="+mn-lt"/>
              </a:rPr>
              <a:t>Ruokailu aloitetaan uloimpana olevilla aterimella.</a:t>
            </a:r>
            <a:endParaRPr lang="fi-FI" sz="2000"/>
          </a:p>
          <a:p>
            <a:r>
              <a:rPr lang="fi-FI" sz="2000">
                <a:solidFill>
                  <a:srgbClr val="313131"/>
                </a:solidFill>
                <a:ea typeface="+mn-lt"/>
                <a:cs typeface="+mn-lt"/>
              </a:rPr>
              <a:t>Kun istutaan pienissä pöydissä ruokailu aloitetaan vasta, kun kaikki ovat saaneet annoksensa. Pitkissä pöydissä riittää, </a:t>
            </a:r>
            <a:r>
              <a:rPr lang="fi-FI" sz="2000" dirty="0">
                <a:solidFill>
                  <a:srgbClr val="313131"/>
                </a:solidFill>
                <a:ea typeface="+mn-lt"/>
                <a:cs typeface="+mn-lt"/>
              </a:rPr>
              <a:t>että vierustoverit ja vastapäiset ovat saaneet annoksensa.</a:t>
            </a:r>
          </a:p>
          <a:p>
            <a:endParaRPr lang="fi-FI" sz="2000" dirty="0">
              <a:solidFill>
                <a:srgbClr val="313131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fi-FI" sz="1500" dirty="0">
              <a:solidFill>
                <a:srgbClr val="313131"/>
              </a:solidFill>
              <a:ea typeface="+mn-lt"/>
              <a:cs typeface="+mn-lt"/>
            </a:endParaRPr>
          </a:p>
          <a:p>
            <a:endParaRPr lang="fi-FI" sz="1500" dirty="0">
              <a:solidFill>
                <a:srgbClr val="313131"/>
              </a:solidFill>
              <a:ea typeface="+mn-lt"/>
              <a:cs typeface="+mn-lt"/>
            </a:endParaRPr>
          </a:p>
          <a:p>
            <a:endParaRPr lang="fi-FI" sz="1500" dirty="0">
              <a:solidFill>
                <a:srgbClr val="31313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17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Kuva, joka sisältää kohteen teksti, Fontti, luonnos, diagrammi&#10;&#10;Tekoälyn luoma sisältö voi olla virheellistä.">
            <a:extLst>
              <a:ext uri="{FF2B5EF4-FFF2-40B4-BE49-F238E27FC236}">
                <a16:creationId xmlns:a16="http://schemas.microsoft.com/office/drawing/2014/main" id="{23C969AA-8267-A5B5-C07D-5DC91530C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03046"/>
            <a:ext cx="5294716" cy="3851905"/>
          </a:xfrm>
          <a:prstGeom prst="rect">
            <a:avLst/>
          </a:prstGeom>
        </p:spPr>
      </p:pic>
      <p:pic>
        <p:nvPicPr>
          <p:cNvPr id="3" name="Kuva 2" descr="Kuva, joka sisältää kohteen teksti, Fontti, luonnos, ympyrä&#10;&#10;Tekoälyn luoma sisältö voi olla virheellistä.">
            <a:extLst>
              <a:ext uri="{FF2B5EF4-FFF2-40B4-BE49-F238E27FC236}">
                <a16:creationId xmlns:a16="http://schemas.microsoft.com/office/drawing/2014/main" id="{47834769-7B96-DDAF-DE59-DF79BD5F0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817" y="1496429"/>
            <a:ext cx="5294715" cy="3865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984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1CE81A-5433-7487-8491-9DFF71998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Aterian lopetus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AF539F-99C7-59CB-10E5-BBDE46E0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>
                <a:solidFill>
                  <a:srgbClr val="313131"/>
                </a:solidFill>
                <a:ea typeface="+mn-lt"/>
                <a:cs typeface="+mn-lt"/>
              </a:rPr>
              <a:t>Lopetettuaan syömisen ruokailija laskee aterimet lautaselle kello viiden asentoon.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fi-FI">
                <a:solidFill>
                  <a:srgbClr val="313131"/>
                </a:solidFill>
                <a:ea typeface="+mn-lt"/>
                <a:cs typeface="+mn-lt"/>
              </a:rPr>
              <a:t>Sylissä oleva lautasliina taitetaan siististi puhdas sivu päällimmäiseksi kattauksen vasemmalla puolelle.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fi-FI">
                <a:solidFill>
                  <a:srgbClr val="313131"/>
                </a:solidFill>
                <a:ea typeface="+mn-lt"/>
                <a:cs typeface="+mn-lt"/>
              </a:rPr>
              <a:t>Pääsääntöisesti pöydässä istutaan koko ruokailun ajan, mutta jos kesken ruokailun joutuu poistumaan naisten- tai </a:t>
            </a:r>
            <a:r>
              <a:rPr lang="fi-FI" dirty="0">
                <a:solidFill>
                  <a:srgbClr val="313131"/>
                </a:solidFill>
                <a:ea typeface="+mn-lt"/>
                <a:cs typeface="+mn-lt"/>
              </a:rPr>
              <a:t>miestenhuoneeseen, pyydetään anteeksi ja taitetaan lautasliina siististi lautasen vasemmalle puolelle. </a:t>
            </a:r>
            <a:endParaRPr lang="fi-FI"/>
          </a:p>
          <a:p>
            <a:r>
              <a:rPr lang="fi-FI" dirty="0">
                <a:solidFill>
                  <a:srgbClr val="313131"/>
                </a:solidFill>
                <a:ea typeface="+mn-lt"/>
                <a:cs typeface="+mn-lt"/>
              </a:rPr>
              <a:t>Ennen pöydästä nousemista isäntäväkeä kiitetään ateriasta.</a:t>
            </a:r>
          </a:p>
          <a:p>
            <a:r>
              <a:rPr lang="fi-FI" dirty="0">
                <a:solidFill>
                  <a:srgbClr val="313131"/>
                </a:solidFill>
                <a:ea typeface="+mn-lt"/>
                <a:cs typeface="+mn-lt"/>
              </a:rPr>
              <a:t>Juhlissa astioita ei korjata.</a:t>
            </a:r>
          </a:p>
        </p:txBody>
      </p:sp>
    </p:spTree>
    <p:extLst>
      <p:ext uri="{BB962C8B-B14F-4D97-AF65-F5344CB8AC3E}">
        <p14:creationId xmlns:p14="http://schemas.microsoft.com/office/powerpoint/2010/main" val="289678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C542A0-4574-EEBB-E7FE-CCB9D91E6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Kauniita pöytätapoja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B8C98B-A45B-A5CE-B4F6-183749C63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Muista!! Ota aina oikealta, tarjoile vasemmalta.</a:t>
            </a:r>
          </a:p>
          <a:p>
            <a:r>
              <a:rPr lang="fi-FI"/>
              <a:t>Kyynärpäitä ei pidetä pöydällä.</a:t>
            </a:r>
          </a:p>
          <a:p>
            <a:r>
              <a:rPr lang="fi-FI" dirty="0"/>
              <a:t>Ruokaa ei hotkita, ryystetä eikä maiskuteta. Ruoka suussa ei </a:t>
            </a:r>
            <a:r>
              <a:rPr lang="fi-FI"/>
              <a:t>puhuta.</a:t>
            </a:r>
          </a:p>
          <a:p>
            <a:r>
              <a:rPr lang="fi-FI" dirty="0"/>
              <a:t>Veistä ei viedä suuhun.</a:t>
            </a:r>
          </a:p>
          <a:p>
            <a:r>
              <a:rPr lang="fi-FI" dirty="0"/>
              <a:t>Älä ahtaa suuta kerralla täyteen. Ota sen verran kuin jaksat syödä.</a:t>
            </a:r>
          </a:p>
          <a:p>
            <a:r>
              <a:rPr lang="fi-FI"/>
              <a:t>Nenää ei pyyhitä lautasliinaan.</a:t>
            </a:r>
          </a:p>
          <a:p>
            <a:r>
              <a:rPr lang="fi-FI" dirty="0"/>
              <a:t>Vierustoverin yli ei kurkotella, pyydä </a:t>
            </a:r>
            <a:r>
              <a:rPr lang="fi-FI"/>
              <a:t>kohteliaasti</a:t>
            </a:r>
            <a:r>
              <a:rPr lang="fi-FI" dirty="0"/>
              <a:t> ojentamaan jos haluat jotain.</a:t>
            </a:r>
          </a:p>
        </p:txBody>
      </p:sp>
    </p:spTree>
    <p:extLst>
      <p:ext uri="{BB962C8B-B14F-4D97-AF65-F5344CB8AC3E}">
        <p14:creationId xmlns:p14="http://schemas.microsoft.com/office/powerpoint/2010/main" val="2917344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radientRiseVTI">
  <a:themeElements>
    <a:clrScheme name="GradientRiseVTI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GradientRiseVTI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GradientRise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13C68A69-E745-489A-84EC-B7BCE4AA380B}" vid="{9CF7857A-9412-4E45-AB0D-6EAA5A7DC4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GradientRiseVTI</vt:lpstr>
      <vt:lpstr>Kakkosten juhlaruokailu</vt:lpstr>
      <vt:lpstr>Forssan ammatti-instituutti</vt:lpstr>
      <vt:lpstr>Juhlaruokailu etiketti</vt:lpstr>
      <vt:lpstr>Pukeutuminen</vt:lpstr>
      <vt:lpstr>Juhlien alussa</vt:lpstr>
      <vt:lpstr>Juhla-aterian aikana</vt:lpstr>
      <vt:lpstr>PowerPoint-esitys</vt:lpstr>
      <vt:lpstr>Aterian lopetus</vt:lpstr>
      <vt:lpstr>Kauniita pöytätapoja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425</cp:revision>
  <dcterms:created xsi:type="dcterms:W3CDTF">2025-01-21T19:57:07Z</dcterms:created>
  <dcterms:modified xsi:type="dcterms:W3CDTF">2026-05-25T08:18:50Z</dcterms:modified>
</cp:coreProperties>
</file>