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16" r:id="rId2"/>
    <p:sldId id="274" r:id="rId3"/>
    <p:sldId id="327" r:id="rId4"/>
    <p:sldId id="326" r:id="rId5"/>
    <p:sldId id="423" r:id="rId6"/>
    <p:sldId id="265" r:id="rId7"/>
  </p:sldIdLst>
  <p:sldSz cx="12192000" cy="6858000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ssari Merja" userId="2c1814d3-f0db-48b1-9a36-f6986673c596" providerId="ADAL" clId="{C6B75BB9-C374-4BAD-A230-F5433E258671}"/>
    <pc:docChg chg="delSld modSld">
      <pc:chgData name="Tissari Merja" userId="2c1814d3-f0db-48b1-9a36-f6986673c596" providerId="ADAL" clId="{C6B75BB9-C374-4BAD-A230-F5433E258671}" dt="2024-08-28T10:14:33.723" v="8" actId="6549"/>
      <pc:docMkLst>
        <pc:docMk/>
      </pc:docMkLst>
      <pc:sldChg chg="del">
        <pc:chgData name="Tissari Merja" userId="2c1814d3-f0db-48b1-9a36-f6986673c596" providerId="ADAL" clId="{C6B75BB9-C374-4BAD-A230-F5433E258671}" dt="2024-08-28T10:12:21.404" v="5" actId="2696"/>
        <pc:sldMkLst>
          <pc:docMk/>
          <pc:sldMk cId="658736803" sldId="257"/>
        </pc:sldMkLst>
      </pc:sldChg>
      <pc:sldChg chg="del">
        <pc:chgData name="Tissari Merja" userId="2c1814d3-f0db-48b1-9a36-f6986673c596" providerId="ADAL" clId="{C6B75BB9-C374-4BAD-A230-F5433E258671}" dt="2024-08-28T10:10:39.576" v="0" actId="2696"/>
        <pc:sldMkLst>
          <pc:docMk/>
          <pc:sldMk cId="4155344010" sldId="315"/>
        </pc:sldMkLst>
      </pc:sldChg>
      <pc:sldChg chg="del">
        <pc:chgData name="Tissari Merja" userId="2c1814d3-f0db-48b1-9a36-f6986673c596" providerId="ADAL" clId="{C6B75BB9-C374-4BAD-A230-F5433E258671}" dt="2024-08-28T10:11:11.211" v="2" actId="2696"/>
        <pc:sldMkLst>
          <pc:docMk/>
          <pc:sldMk cId="2674830011" sldId="317"/>
        </pc:sldMkLst>
      </pc:sldChg>
      <pc:sldChg chg="del">
        <pc:chgData name="Tissari Merja" userId="2c1814d3-f0db-48b1-9a36-f6986673c596" providerId="ADAL" clId="{C6B75BB9-C374-4BAD-A230-F5433E258671}" dt="2024-08-28T10:11:18.619" v="3" actId="2696"/>
        <pc:sldMkLst>
          <pc:docMk/>
          <pc:sldMk cId="2603920526" sldId="323"/>
        </pc:sldMkLst>
      </pc:sldChg>
      <pc:sldChg chg="del">
        <pc:chgData name="Tissari Merja" userId="2c1814d3-f0db-48b1-9a36-f6986673c596" providerId="ADAL" clId="{C6B75BB9-C374-4BAD-A230-F5433E258671}" dt="2024-08-28T10:11:30.176" v="4" actId="2696"/>
        <pc:sldMkLst>
          <pc:docMk/>
          <pc:sldMk cId="4138977074" sldId="325"/>
        </pc:sldMkLst>
      </pc:sldChg>
      <pc:sldChg chg="del">
        <pc:chgData name="Tissari Merja" userId="2c1814d3-f0db-48b1-9a36-f6986673c596" providerId="ADAL" clId="{C6B75BB9-C374-4BAD-A230-F5433E258671}" dt="2024-08-28T10:10:56.401" v="1" actId="2696"/>
        <pc:sldMkLst>
          <pc:docMk/>
          <pc:sldMk cId="3005831707" sldId="422"/>
        </pc:sldMkLst>
      </pc:sldChg>
      <pc:sldChg chg="modSp mod">
        <pc:chgData name="Tissari Merja" userId="2c1814d3-f0db-48b1-9a36-f6986673c596" providerId="ADAL" clId="{C6B75BB9-C374-4BAD-A230-F5433E258671}" dt="2024-08-28T10:14:33.723" v="8" actId="6549"/>
        <pc:sldMkLst>
          <pc:docMk/>
          <pc:sldMk cId="983005263" sldId="423"/>
        </pc:sldMkLst>
        <pc:spChg chg="mod">
          <ac:chgData name="Tissari Merja" userId="2c1814d3-f0db-48b1-9a36-f6986673c596" providerId="ADAL" clId="{C6B75BB9-C374-4BAD-A230-F5433E258671}" dt="2024-08-28T10:14:33.723" v="8" actId="6549"/>
          <ac:spMkLst>
            <pc:docMk/>
            <pc:sldMk cId="983005263" sldId="423"/>
            <ac:spMk id="6" creationId="{63E5C31A-E749-AD8A-1A44-473DEF52E539}"/>
          </ac:spMkLst>
        </pc:spChg>
      </pc:sldChg>
      <pc:sldMasterChg chg="delSldLayout">
        <pc:chgData name="Tissari Merja" userId="2c1814d3-f0db-48b1-9a36-f6986673c596" providerId="ADAL" clId="{C6B75BB9-C374-4BAD-A230-F5433E258671}" dt="2024-08-28T10:12:21.404" v="5" actId="2696"/>
        <pc:sldMasterMkLst>
          <pc:docMk/>
          <pc:sldMasterMk cId="383965951" sldId="2147483660"/>
        </pc:sldMasterMkLst>
        <pc:sldLayoutChg chg="del">
          <pc:chgData name="Tissari Merja" userId="2c1814d3-f0db-48b1-9a36-f6986673c596" providerId="ADAL" clId="{C6B75BB9-C374-4BAD-A230-F5433E258671}" dt="2024-08-28T10:12:21.404" v="5" actId="2696"/>
          <pc:sldLayoutMkLst>
            <pc:docMk/>
            <pc:sldMasterMk cId="383965951" sldId="2147483660"/>
            <pc:sldLayoutMk cId="3081706530" sldId="214748366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BE7AA41-D494-4014-BDC8-B2D44D74FF81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A8287F06-2D96-42A0-ABA4-4A1E30E6AE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93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7487" y="657227"/>
            <a:ext cx="10177200" cy="1008064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7487" y="1844677"/>
            <a:ext cx="10177200" cy="417671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grpSp>
        <p:nvGrpSpPr>
          <p:cNvPr id="13" name="Ryhmä 12" descr="Logo of University of Eastern Finland">
            <a:extLst>
              <a:ext uri="{FF2B5EF4-FFF2-40B4-BE49-F238E27FC236}">
                <a16:creationId xmlns:a16="http://schemas.microsoft.com/office/drawing/2014/main" id="{9911084A-5A10-43A7-BBB7-C7CCDFFD3AE6}"/>
              </a:ext>
            </a:extLst>
          </p:cNvPr>
          <p:cNvGrpSpPr/>
          <p:nvPr userDrawn="1"/>
        </p:nvGrpSpPr>
        <p:grpSpPr>
          <a:xfrm>
            <a:off x="0" y="0"/>
            <a:ext cx="1131216" cy="1131216"/>
            <a:chOff x="0" y="0"/>
            <a:chExt cx="1131216" cy="1131216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85D33BF-DF81-4959-8790-6F7DA577204C}"/>
                </a:ext>
              </a:extLst>
            </p:cNvPr>
            <p:cNvSpPr/>
            <p:nvPr userDrawn="1"/>
          </p:nvSpPr>
          <p:spPr>
            <a:xfrm>
              <a:off x="0" y="0"/>
              <a:ext cx="1131216" cy="11312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5" name="Kuva 14">
              <a:extLst>
                <a:ext uri="{FF2B5EF4-FFF2-40B4-BE49-F238E27FC236}">
                  <a16:creationId xmlns:a16="http://schemas.microsoft.com/office/drawing/2014/main" id="{BD33B217-0100-44A7-96E1-B0B36202EC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13801" y="288106"/>
              <a:ext cx="503614" cy="555003"/>
            </a:xfrm>
            <a:prstGeom prst="rect">
              <a:avLst/>
            </a:prstGeom>
          </p:spPr>
        </p:pic>
      </p:grp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529633-E1F1-4203-A25F-1384E3A8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CB94D2-CE81-4916-914D-E0299206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C8414D-9DD4-4BE7-8410-E4C3B492D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30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7488" y="657227"/>
            <a:ext cx="10177131" cy="1008064"/>
          </a:xfrm>
        </p:spPr>
        <p:txBody>
          <a:bodyPr/>
          <a:lstStyle>
            <a:lvl1pPr>
              <a:defRPr sz="4000" b="1" i="0">
                <a:solidFill>
                  <a:schemeClr val="tx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87488" y="1844677"/>
            <a:ext cx="5568619" cy="4147200"/>
          </a:xfrm>
        </p:spPr>
        <p:txBody>
          <a:bodyPr/>
          <a:lstStyle>
            <a:lvl1pPr marL="219071" indent="-219071">
              <a:buFont typeface="Wingdings" pitchFamily="2" charset="2"/>
              <a:buChar char="§"/>
              <a:defRPr sz="2800"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b="0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5" name="Kuvan paikkamerkki 14">
            <a:extLst>
              <a:ext uri="{FF2B5EF4-FFF2-40B4-BE49-F238E27FC236}">
                <a16:creationId xmlns:a16="http://schemas.microsoft.com/office/drawing/2014/main" id="{112E130C-4CD1-428F-81B6-964A4E563D0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47419" y="1843200"/>
            <a:ext cx="4417200" cy="4147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grpSp>
        <p:nvGrpSpPr>
          <p:cNvPr id="11" name="Ryhmä 10" descr="Logo of University of Eastern Finland">
            <a:extLst>
              <a:ext uri="{FF2B5EF4-FFF2-40B4-BE49-F238E27FC236}">
                <a16:creationId xmlns:a16="http://schemas.microsoft.com/office/drawing/2014/main" id="{6BD905CD-23DE-4767-A067-9DA32AF7A202}"/>
              </a:ext>
            </a:extLst>
          </p:cNvPr>
          <p:cNvGrpSpPr/>
          <p:nvPr userDrawn="1"/>
        </p:nvGrpSpPr>
        <p:grpSpPr>
          <a:xfrm>
            <a:off x="0" y="0"/>
            <a:ext cx="1131216" cy="1131216"/>
            <a:chOff x="0" y="0"/>
            <a:chExt cx="1131216" cy="1131216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B3520882-2102-42EB-8F13-E8D029CDB74D}"/>
                </a:ext>
              </a:extLst>
            </p:cNvPr>
            <p:cNvSpPr/>
            <p:nvPr userDrawn="1"/>
          </p:nvSpPr>
          <p:spPr>
            <a:xfrm>
              <a:off x="0" y="0"/>
              <a:ext cx="1131216" cy="11312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CEB98AFE-A14F-4B3B-B642-A594CB6B5D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13801" y="288106"/>
              <a:ext cx="503614" cy="555003"/>
            </a:xfrm>
            <a:prstGeom prst="rect">
              <a:avLst/>
            </a:prstGeom>
          </p:spPr>
        </p:pic>
      </p:grp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B7851D-072C-409F-A5F1-F345B7D1D14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0AF355-A196-4F1C-BA2D-5D8801B56F7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C9C550-A97F-4AEC-9833-7AC3464543C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99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">
            <a:extLst>
              <a:ext uri="{FF2B5EF4-FFF2-40B4-BE49-F238E27FC236}">
                <a16:creationId xmlns:a16="http://schemas.microsoft.com/office/drawing/2014/main" id="{96EF3593-8F7E-42CF-A585-674ADEC0C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9" y="657227"/>
            <a:ext cx="9245599" cy="1008064"/>
          </a:xfrm>
        </p:spPr>
        <p:txBody>
          <a:bodyPr/>
          <a:lstStyle/>
          <a:p>
            <a:r>
              <a:rPr lang="fi-FI">
                <a:solidFill>
                  <a:schemeClr val="accent2"/>
                </a:solidFill>
              </a:rPr>
              <a:t>Muokkaa ots. perustyyl. napsautt.</a:t>
            </a:r>
            <a:endParaRPr lang="en-GB"/>
          </a:p>
        </p:txBody>
      </p:sp>
      <p:sp>
        <p:nvSpPr>
          <p:cNvPr id="3" name="Taulukon paikkamerkki 2">
            <a:extLst>
              <a:ext uri="{FF2B5EF4-FFF2-40B4-BE49-F238E27FC236}">
                <a16:creationId xmlns:a16="http://schemas.microsoft.com/office/drawing/2014/main" id="{05912155-B2A1-4884-92CB-B950ECED5820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1487488" y="1966590"/>
            <a:ext cx="9245600" cy="1381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taulukko napsauttamalla kuvaketta</a:t>
            </a:r>
          </a:p>
        </p:txBody>
      </p:sp>
      <p:grpSp>
        <p:nvGrpSpPr>
          <p:cNvPr id="11" name="Ryhmä 10" descr="Logo of University of Eastern Finland">
            <a:extLst>
              <a:ext uri="{FF2B5EF4-FFF2-40B4-BE49-F238E27FC236}">
                <a16:creationId xmlns:a16="http://schemas.microsoft.com/office/drawing/2014/main" id="{6BD905CD-23DE-4767-A067-9DA32AF7A202}"/>
              </a:ext>
            </a:extLst>
          </p:cNvPr>
          <p:cNvGrpSpPr/>
          <p:nvPr userDrawn="1"/>
        </p:nvGrpSpPr>
        <p:grpSpPr>
          <a:xfrm>
            <a:off x="0" y="0"/>
            <a:ext cx="1131216" cy="1131216"/>
            <a:chOff x="0" y="0"/>
            <a:chExt cx="1131216" cy="1131216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B3520882-2102-42EB-8F13-E8D029CDB74D}"/>
                </a:ext>
              </a:extLst>
            </p:cNvPr>
            <p:cNvSpPr/>
            <p:nvPr userDrawn="1"/>
          </p:nvSpPr>
          <p:spPr>
            <a:xfrm>
              <a:off x="0" y="0"/>
              <a:ext cx="1131216" cy="11312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CEB98AFE-A14F-4B3B-B642-A594CB6B5D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13801" y="288106"/>
              <a:ext cx="503614" cy="555003"/>
            </a:xfrm>
            <a:prstGeom prst="rect">
              <a:avLst/>
            </a:prstGeom>
          </p:spPr>
        </p:pic>
      </p:grp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6C50E90-32EB-4CBA-A8F3-83006E93AB0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33D2C4A-16F0-4848-BB9D-DA160C57C6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7309431-DD0C-4D2A-BAC4-1F3A2E240F5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25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_Logo_Alatunnist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57C1323D-96E4-42E7-8669-040C8EB44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D1D233D-3920-49B6-A29A-5685CE19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CAB789C-D4A1-4A32-A931-765C4949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5C8ECA6-DFFD-45DF-AA85-1C699877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9" name="Ryhmä 8" descr="Logo of University of Eastern Finland">
            <a:extLst>
              <a:ext uri="{FF2B5EF4-FFF2-40B4-BE49-F238E27FC236}">
                <a16:creationId xmlns:a16="http://schemas.microsoft.com/office/drawing/2014/main" id="{E1FAB5EF-45B4-4FAF-959E-A3AC337201B8}"/>
              </a:ext>
            </a:extLst>
          </p:cNvPr>
          <p:cNvGrpSpPr/>
          <p:nvPr userDrawn="1"/>
        </p:nvGrpSpPr>
        <p:grpSpPr>
          <a:xfrm>
            <a:off x="0" y="0"/>
            <a:ext cx="1131216" cy="1131216"/>
            <a:chOff x="0" y="0"/>
            <a:chExt cx="1131216" cy="1131216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98133D6E-B6FA-453E-B0C9-FB648F608BC4}"/>
                </a:ext>
              </a:extLst>
            </p:cNvPr>
            <p:cNvSpPr/>
            <p:nvPr userDrawn="1"/>
          </p:nvSpPr>
          <p:spPr>
            <a:xfrm>
              <a:off x="0" y="0"/>
              <a:ext cx="1131216" cy="113121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8A2528DF-BE35-4F38-9D1B-67BAE1846C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313801" y="288106"/>
              <a:ext cx="503614" cy="5550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4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_valkoinen_alapal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2895741D-55A6-4D26-88B2-DE0DBE9E5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6614906"/>
            <a:ext cx="12192000" cy="243094"/>
          </a:xfrm>
          <a:prstGeom prst="rect">
            <a:avLst/>
          </a:prstGeom>
          <a:solidFill>
            <a:srgbClr val="009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65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>
            <a:extLst>
              <a:ext uri="{FF2B5EF4-FFF2-40B4-BE49-F238E27FC236}">
                <a16:creationId xmlns:a16="http://schemas.microsoft.com/office/drawing/2014/main" id="{D9C35FBA-2021-8F42-B6EE-3DA741C8F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6614906"/>
            <a:ext cx="12192000" cy="243094"/>
          </a:xfrm>
          <a:prstGeom prst="rect">
            <a:avLst/>
          </a:prstGeom>
          <a:solidFill>
            <a:srgbClr val="009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Dian numeron paikkamerkki 4">
            <a:extLst>
              <a:ext uri="{FF2B5EF4-FFF2-40B4-BE49-F238E27FC236}">
                <a16:creationId xmlns:a16="http://schemas.microsoft.com/office/drawing/2014/main" id="{98F9103E-9854-4552-ABB5-F3417E133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2000" y="6217199"/>
            <a:ext cx="617589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EEBB0F66-B0A0-43D3-9504-7E3CCB7998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Päivämäärän paikkamerkki 2">
            <a:extLst>
              <a:ext uri="{FF2B5EF4-FFF2-40B4-BE49-F238E27FC236}">
                <a16:creationId xmlns:a16="http://schemas.microsoft.com/office/drawing/2014/main" id="{FA21F258-BC22-4053-B6F4-DA7B6909D7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01600" y="6217199"/>
            <a:ext cx="1040999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i-FI"/>
              <a:t>9.8.2024</a:t>
            </a:r>
          </a:p>
        </p:txBody>
      </p:sp>
      <p:sp>
        <p:nvSpPr>
          <p:cNvPr id="17" name="Alatunnisteen paikkamerkki 3">
            <a:extLst>
              <a:ext uri="{FF2B5EF4-FFF2-40B4-BE49-F238E27FC236}">
                <a16:creationId xmlns:a16="http://schemas.microsoft.com/office/drawing/2014/main" id="{201B5D9D-32F8-420B-A119-93039E2A2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2000" y="6217199"/>
            <a:ext cx="6253200" cy="288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i-FI"/>
              <a:t>UEF/AVOIN YLIOPISTO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431371" y="6215924"/>
            <a:ext cx="4704523" cy="288000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ctr" anchorCtr="0">
            <a:noAutofit/>
          </a:bodyPr>
          <a:lstStyle/>
          <a:p>
            <a:r>
              <a:rPr lang="fi-FI" sz="14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UEF</a:t>
            </a:r>
            <a:r>
              <a:rPr lang="fi-FI" sz="1400" spc="-15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fi-FI"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fi-FI" sz="140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University</a:t>
            </a:r>
            <a:r>
              <a:rPr lang="fi-FI" sz="1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Eastern Finland</a:t>
            </a:r>
          </a:p>
        </p:txBody>
      </p:sp>
      <p:sp>
        <p:nvSpPr>
          <p:cNvPr id="1027" name="Rectangle 3" descr="Sisältö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1487487" y="1844676"/>
            <a:ext cx="10177200" cy="4196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6" name="Rectangle 2" descr="Otsikko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487487" y="657227"/>
            <a:ext cx="10177200" cy="1012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96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/>
  <p:txStyles>
    <p:titleStyle>
      <a:lvl1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4000" b="1" i="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  <a:lvl2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2pPr>
      <a:lvl3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3pPr>
      <a:lvl4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4pPr>
      <a:lvl5pPr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5pPr>
      <a:lvl6pPr marL="548626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6pPr>
      <a:lvl7pPr marL="1097253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7pPr>
      <a:lvl8pPr marL="1645879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8pPr>
      <a:lvl9pPr marL="2194505" algn="l" rtl="0" eaLnBrk="1" fontAlgn="base" hangingPunct="1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9pPr>
    </p:titleStyle>
    <p:bodyStyle>
      <a:lvl1pPr marL="219071" indent="-219071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Font typeface="Wingdings" pitchFamily="2" charset="2"/>
        <a:buChar char="§"/>
        <a:defRPr sz="28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52457" indent="-318128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–"/>
        <a:defRPr sz="24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81070" indent="-213355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•"/>
        <a:defRPr sz="2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5876" indent="-209545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–"/>
        <a:defRPr sz="18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47825" indent="-226690" algn="l" rtl="0" eaLnBrk="1" fontAlgn="base" hangingPunct="1">
        <a:spcBef>
          <a:spcPct val="0"/>
        </a:spcBef>
        <a:spcAft>
          <a:spcPct val="30000"/>
        </a:spcAft>
        <a:buClr>
          <a:srgbClr val="077E9E"/>
        </a:buClr>
        <a:buChar char="»"/>
        <a:defRPr sz="16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96451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6pPr>
      <a:lvl7pPr marL="3145077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7pPr>
      <a:lvl8pPr marL="3693704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8pPr>
      <a:lvl9pPr marL="4242330" indent="-226690" algn="l" rtl="0" eaLnBrk="1" fontAlgn="base" hangingPunct="1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26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53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879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05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131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758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384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010" algn="l" defTabSz="1097253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ef.fi/fi/avoimen-yliopiston-vayla-tutkinto-opiskelijaksi-ja-maisterihaut#accordion-986233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amu.uef.fi/tietopankki/uudelle-jatkuvan-oppimisen-opiskelijalle/uusi-avoimen-yliopiston-opiskelija/" TargetMode="External"/><Relationship Id="rId2" Type="http://schemas.openxmlformats.org/officeDocument/2006/relationships/hyperlink" Target="https://www.uef.fi/fi/yhteistyo-lukioiden-ja-toisen-asteen-oppilaitosten-kanssa#accordion-19782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uef.fi/fi/ohjeita-opiskeluun-avoimessa-yliopistossa" TargetMode="External"/><Relationship Id="rId4" Type="http://schemas.openxmlformats.org/officeDocument/2006/relationships/hyperlink" Target="http://www.opiskelutaidot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ef.fi/avoin-yliopisto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B6D3D25F-E5ED-404D-A62F-B924892CF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594" y="234677"/>
            <a:ext cx="10485995" cy="1008064"/>
          </a:xfrm>
        </p:spPr>
        <p:txBody>
          <a:bodyPr/>
          <a:lstStyle/>
          <a:p>
            <a:r>
              <a:rPr lang="fi-FI" sz="2800" dirty="0"/>
              <a:t>Ohjeet lukiolaisille /ammatillisen oppilaitoksen opiskelijalle</a:t>
            </a:r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AD3BF48A-88E0-48B4-B0F0-D48C27D14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66" y="1397287"/>
            <a:ext cx="10996867" cy="4469992"/>
          </a:xfrm>
        </p:spPr>
        <p:txBody>
          <a:bodyPr/>
          <a:lstStyle/>
          <a:p>
            <a:r>
              <a:rPr lang="fi-FI" sz="2000" dirty="0"/>
              <a:t>Kun haluaa </a:t>
            </a:r>
            <a:r>
              <a:rPr lang="fi-FI" sz="2000" b="1" dirty="0"/>
              <a:t>tutustua oppiaineeseen </a:t>
            </a:r>
            <a:r>
              <a:rPr lang="fi-FI" sz="2000" dirty="0"/>
              <a:t>ja/tai </a:t>
            </a:r>
            <a:r>
              <a:rPr lang="fi-FI" sz="2000" b="1" dirty="0"/>
              <a:t>saada syventävää tietoa </a:t>
            </a:r>
            <a:r>
              <a:rPr lang="fi-FI" sz="2000" dirty="0"/>
              <a:t>jostain Itä-Suomen yliopiston tieteenalasta tai oppiaineesta, voi valita opintojaksoja Avoimen yliopiston tarjonnasta. </a:t>
            </a:r>
          </a:p>
          <a:p>
            <a:r>
              <a:rPr lang="fi-FI" sz="2000" dirty="0"/>
              <a:t>Kaikki opinnot ovat tutkinnon osia </a:t>
            </a:r>
            <a:r>
              <a:rPr lang="fi-FI" sz="2000" dirty="0">
                <a:sym typeface="Wingdings" panose="05000000000000000000" pitchFamily="2" charset="2"/>
              </a:rPr>
              <a:t> suoraan hyödynnettävissä Itä-Suomen yliopistossa</a:t>
            </a:r>
            <a:endParaRPr lang="fi-FI" sz="2000" dirty="0"/>
          </a:p>
          <a:p>
            <a:r>
              <a:rPr lang="fi-FI" sz="2000" dirty="0">
                <a:sym typeface="Wingdings" panose="05000000000000000000" pitchFamily="2" charset="2"/>
              </a:rPr>
              <a:t>A</a:t>
            </a:r>
            <a:r>
              <a:rPr lang="fi-FI" sz="2000" dirty="0"/>
              <a:t>pua ja neuvoja opintojaksojen valintaan oppilaitoksen omalta opinto-ohjaajalta.</a:t>
            </a:r>
          </a:p>
          <a:p>
            <a:r>
              <a:rPr lang="fi-FI" sz="2000" dirty="0"/>
              <a:t>Opintojaksojen työmäärä määritellään opintopisteinä (yksi opintopiste on noin 27 tuntia opiskelua). Erityisesti </a:t>
            </a:r>
            <a:r>
              <a:rPr lang="fi-FI" sz="2000" b="1" dirty="0"/>
              <a:t>verkko-opinnoissa opiskelun aikataulutus on tärkeää.</a:t>
            </a:r>
          </a:p>
          <a:p>
            <a:r>
              <a:rPr lang="fi-FI" sz="2000" dirty="0"/>
              <a:t>Lukujärjestyksessä </a:t>
            </a:r>
            <a:r>
              <a:rPr lang="fi-FI" sz="2000" b="1" dirty="0"/>
              <a:t>tulee olla riittävästi aikaa </a:t>
            </a:r>
            <a:r>
              <a:rPr lang="fi-FI" sz="2000" dirty="0"/>
              <a:t>opintojakson suorittamiseen.</a:t>
            </a:r>
          </a:p>
          <a:p>
            <a:r>
              <a:rPr lang="fi-FI" sz="2000" dirty="0"/>
              <a:t>Kun opiskelija on tutustunut opetustarjontaan ja löytänyt sieltä sopivan opintojakson, hän </a:t>
            </a:r>
            <a:r>
              <a:rPr lang="fi-FI" sz="2000" b="1" dirty="0"/>
              <a:t>varaa ajan omalle opinto-ohjaajalle, </a:t>
            </a:r>
            <a:r>
              <a:rPr lang="fi-FI" sz="2000" dirty="0"/>
              <a:t>jolloin yhdessä suunnittelevat</a:t>
            </a:r>
            <a:r>
              <a:rPr lang="fi-FI" sz="2000" b="1" dirty="0"/>
              <a:t> </a:t>
            </a:r>
            <a:r>
              <a:rPr lang="fi-FI" sz="2000" dirty="0"/>
              <a:t>opintojakson sijoittumisen lukujärjestykseen. Ilmoittautumisen tekee opinto-ohjaaja erillisellä lomakkeella.</a:t>
            </a:r>
          </a:p>
          <a:p>
            <a:r>
              <a:rPr lang="fi-FI" sz="2000" dirty="0"/>
              <a:t>Muu ohjeistus tulee avoimesta yliopistosta.</a:t>
            </a:r>
          </a:p>
          <a:p>
            <a:endParaRPr lang="fi-FI" sz="200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FC8727-3B8E-403F-A3FF-CE7B58466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UEF/AVOIN YLIOPISTO</a:t>
            </a: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A17790D4-4EC9-4533-B2E1-B30408009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9.8.2024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E662566-97AD-4F48-A196-AF6C6B3C4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BB0F66-B0A0-43D3-9504-7E3CCB799844}" type="slidenum">
              <a:rPr kumimoji="0" lang="fi-FI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09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B3C870-EFC4-4EEB-A20A-B0A1C12A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237" y="577850"/>
            <a:ext cx="10177200" cy="1012883"/>
          </a:xfrm>
        </p:spPr>
        <p:txBody>
          <a:bodyPr/>
          <a:lstStyle/>
          <a:p>
            <a:r>
              <a:rPr lang="fi-FI" dirty="0">
                <a:ea typeface="Open Sans" panose="020B0606030504020204" pitchFamily="34" charset="0"/>
                <a:cs typeface="Open Sans" panose="020B0606030504020204" pitchFamily="34" charset="0"/>
              </a:rPr>
              <a:t>Palautetta 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lukiolaisilta</a:t>
            </a:r>
            <a:r>
              <a:rPr lang="fi-FI" dirty="0">
                <a:ea typeface="Open Sans" panose="020B0606030504020204" pitchFamily="34" charset="0"/>
                <a:cs typeface="Open Sans" panose="020B0606030504020204" pitchFamily="34" charset="0"/>
              </a:rPr>
              <a:t> vuosien varrelta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E2AC3E9-5F22-4729-B1A8-B9076AAD7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UEF/AVOIN YLIOPISTO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C75D2B-C24F-4522-998B-67C10AA35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D8956D5-AC16-4A6B-9BAF-2C36782B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1070DA5F-1C7C-467D-BB6D-3E1C9F4BD54C}"/>
              </a:ext>
            </a:extLst>
          </p:cNvPr>
          <p:cNvSpPr/>
          <p:nvPr/>
        </p:nvSpPr>
        <p:spPr>
          <a:xfrm>
            <a:off x="485592" y="1857433"/>
            <a:ext cx="114128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Hyötyä 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tulevaisuuden suunnitelmien selkeyttämiseen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jatko-opintosuunnitelmiin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lukion opintoihin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Ylioppilaskirjoituksiin</a:t>
            </a:r>
          </a:p>
          <a:p>
            <a:pPr lvl="1"/>
            <a:endParaRPr lang="fi-FI" sz="20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Avointa palautetta mm.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Hyötyä vapaaehtoistyössä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Sain syventävää tietoa pääsykoetta varten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Esimakua yliopiston opinnoista.</a:t>
            </a:r>
          </a:p>
          <a:p>
            <a:pPr marL="1066785" lvl="1" indent="-457200">
              <a:buFont typeface="Wingdings" panose="05000000000000000000" pitchFamily="2" charset="2"/>
              <a:buChar char="§"/>
            </a:pPr>
            <a:r>
              <a:rPr lang="fi-FI" sz="20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Tiedän nyt paremmin, millaisia asioita haluan tulevaisuudessa opiskella. Lisäksi hyödyin saamistani tiedoista kesätyön haussa.</a:t>
            </a:r>
          </a:p>
        </p:txBody>
      </p:sp>
    </p:spTree>
    <p:extLst>
      <p:ext uri="{BB962C8B-B14F-4D97-AF65-F5344CB8AC3E}">
        <p14:creationId xmlns:p14="http://schemas.microsoft.com/office/powerpoint/2010/main" val="101175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C1A00E-F41E-EF31-35B2-F1F65128B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Avoimen yliopiston 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väylät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E5C31A-E749-AD8A-1A44-473DEF52E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319" y="1436691"/>
            <a:ext cx="10969362" cy="4356099"/>
          </a:xfrm>
        </p:spPr>
        <p:txBody>
          <a:bodyPr/>
          <a:lstStyle/>
          <a:p>
            <a:r>
              <a:rPr lang="fi-FI" dirty="0"/>
              <a:t>Opinnot tutkinnon osia</a:t>
            </a:r>
          </a:p>
          <a:p>
            <a:r>
              <a:rPr lang="fi-FI" dirty="0"/>
              <a:t>Noin 40 väylää</a:t>
            </a:r>
          </a:p>
          <a:p>
            <a:r>
              <a:rPr lang="fi-FI" dirty="0"/>
              <a:t>Sopimuslukiolaisille, joilla ei opiskelupaikkaa, mahdollista opiskella valmistumisesta seuraava lukukausi maksutta </a:t>
            </a:r>
            <a:r>
              <a:rPr lang="fi-FI" dirty="0">
                <a:sym typeface="Wingdings" panose="05000000000000000000" pitchFamily="2" charset="2"/>
              </a:rPr>
              <a:t> ilmoittautuminen oman opon kanssa</a:t>
            </a:r>
          </a:p>
          <a:p>
            <a:r>
              <a:rPr lang="fi-FI" dirty="0">
                <a:sym typeface="Wingdings" panose="05000000000000000000" pitchFamily="2" charset="2"/>
              </a:rPr>
              <a:t>Maksuhyvitys ensimmäistä korkeakoulupaikkaa avoimen väylän kautta hakeville 1.8.2023 jälkeen suoritetuista opinnoista</a:t>
            </a:r>
          </a:p>
          <a:p>
            <a:r>
              <a:rPr lang="fi-FI" dirty="0">
                <a:sym typeface="Wingdings" panose="05000000000000000000" pitchFamily="2" charset="2"/>
                <a:hlinkClick r:id="rId2"/>
              </a:rPr>
              <a:t>Maksuhyvitys</a:t>
            </a:r>
            <a:r>
              <a:rPr lang="fi-FI" dirty="0">
                <a:sym typeface="Wingdings" panose="05000000000000000000" pitchFamily="2" charset="2"/>
              </a:rPr>
              <a:t> haetaan jälkikäteen</a:t>
            </a:r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549986-DE36-92A5-FB5A-E2800DA6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6D21E7-1CD7-B98B-9FB8-5009B984B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90628F-A51C-3677-F344-67288F0F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359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9C904-C3A3-4EEF-9FFF-20D1D16AD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2190E-7BF8-43AA-B0AC-28B5528CA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57600"/>
            <a:ext cx="6465558" cy="4147200"/>
          </a:xfrm>
        </p:spPr>
        <p:txBody>
          <a:bodyPr/>
          <a:lstStyle/>
          <a:p>
            <a:r>
              <a:rPr lang="fi-FI" dirty="0"/>
              <a:t> Perehtyminen opintojakson sisältöön, aikatauluun, suoritustapaan (Avoimen opot ja oppiaineiden asiantuntijat apuna)</a:t>
            </a:r>
          </a:p>
          <a:p>
            <a:r>
              <a:rPr lang="fi-FI" dirty="0"/>
              <a:t> Ohjeiden huolellinen lukeminen</a:t>
            </a:r>
          </a:p>
          <a:p>
            <a:r>
              <a:rPr lang="fi-FI" dirty="0"/>
              <a:t> Matala kynnys yhteydenottoon, jos joku ongelma ilmenee tai opinnot eivät lähde käyntiin</a:t>
            </a:r>
          </a:p>
        </p:txBody>
      </p:sp>
      <p:pic>
        <p:nvPicPr>
          <p:cNvPr id="9" name="Picture Placeholder 8" descr="A close-up of the pages of an open book&#10;&#10;Description automatically generated with medium confidence">
            <a:extLst>
              <a:ext uri="{FF2B5EF4-FFF2-40B4-BE49-F238E27FC236}">
                <a16:creationId xmlns:a16="http://schemas.microsoft.com/office/drawing/2014/main" id="{9D3301CA-F4C3-476A-B290-C903170E5E65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96" r="10696"/>
          <a:stretch>
            <a:fillRect/>
          </a:stretch>
        </p:blipFill>
        <p:spPr/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1DBD-920B-460C-896E-2FD93235583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6AB94CD-4B7F-47BE-A586-98DA840EFF4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3A6E8-EF83-4A93-9FD5-7BE8AE52BDD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831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C1A00E-F41E-EF31-35B2-F1F65128B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Tärkeitä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 linkkejä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3E5C31A-E749-AD8A-1A44-473DEF52E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319" y="1844674"/>
            <a:ext cx="10969362" cy="4356099"/>
          </a:xfrm>
        </p:spPr>
        <p:txBody>
          <a:bodyPr/>
          <a:lstStyle/>
          <a:p>
            <a:r>
              <a:rPr lang="fi-FI" dirty="0">
                <a:hlinkClick r:id="rId2"/>
              </a:rPr>
              <a:t>Opetustarjonta yksittäiset etäopintojaksot</a:t>
            </a:r>
            <a:endParaRPr lang="fi-FI" dirty="0"/>
          </a:p>
          <a:p>
            <a:r>
              <a:rPr lang="fi-FI">
                <a:hlinkClick r:id="rId3"/>
              </a:rPr>
              <a:t>Uusi </a:t>
            </a:r>
            <a:r>
              <a:rPr lang="fi-FI" dirty="0">
                <a:hlinkClick r:id="rId3"/>
              </a:rPr>
              <a:t>avoimen yliopiston opiskelija - UEF Kamu</a:t>
            </a:r>
            <a:endParaRPr lang="fi-FI" dirty="0"/>
          </a:p>
          <a:p>
            <a:r>
              <a:rPr lang="fi-FI" dirty="0">
                <a:hlinkClick r:id="rId4"/>
              </a:rPr>
              <a:t>www.opiskelutaidot.fi</a:t>
            </a:r>
            <a:endParaRPr lang="fi-FI" dirty="0"/>
          </a:p>
          <a:p>
            <a:r>
              <a:rPr lang="fi-FI" dirty="0">
                <a:hlinkClick r:id="rId5"/>
              </a:rPr>
              <a:t>Ohjeita opiskeluun avoimessa yliopistossa | Itä-Suomen yliopisto (uef.fi)</a:t>
            </a:r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549986-DE36-92A5-FB5A-E2800DA6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UEF/AVOIN YLIOPISTO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6D21E7-1CD7-B98B-9FB8-5009B984B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9.8.2024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B90628F-A51C-3677-F344-67288F0F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0F66-B0A0-43D3-9504-7E3CCB799844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00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9DC8A2A9-23E5-4906-8A74-53F22B6D3D5C}"/>
              </a:ext>
            </a:extLst>
          </p:cNvPr>
          <p:cNvSpPr txBox="1"/>
          <p:nvPr/>
        </p:nvSpPr>
        <p:spPr>
          <a:xfrm>
            <a:off x="5079628" y="2914650"/>
            <a:ext cx="21916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Kiitos!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E7C71C4-78A5-4081-BE18-253A1A687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649" y="776289"/>
            <a:ext cx="4690702" cy="116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BCDF2C26-94D7-4351-93F1-9D992B441CDC}"/>
              </a:ext>
            </a:extLst>
          </p:cNvPr>
          <p:cNvSpPr txBox="1"/>
          <p:nvPr/>
        </p:nvSpPr>
        <p:spPr>
          <a:xfrm>
            <a:off x="4244872" y="4684067"/>
            <a:ext cx="4450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>
                <a:solidFill>
                  <a:schemeClr val="accent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  <a:hlinkClick r:id="rId3"/>
              </a:rPr>
              <a:t>www.uef.fi/avoin-yliopisto</a:t>
            </a:r>
            <a:endParaRPr lang="fi-FI" sz="2400">
              <a:solidFill>
                <a:schemeClr val="accent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endParaRPr lang="fi-FI" sz="2400">
              <a:solidFill>
                <a:schemeClr val="accent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endParaRPr lang="fi-FI" sz="2400">
              <a:solidFill>
                <a:schemeClr val="accent1"/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929068"/>
      </p:ext>
    </p:extLst>
  </p:cSld>
  <p:clrMapOvr>
    <a:masterClrMapping/>
  </p:clrMapOvr>
</p:sld>
</file>

<file path=ppt/theme/theme1.xml><?xml version="1.0" encoding="utf-8"?>
<a:theme xmlns:a="http://schemas.openxmlformats.org/drawingml/2006/main" name="Basic">
  <a:themeElements>
    <a:clrScheme name="UEF">
      <a:dk1>
        <a:srgbClr val="000000"/>
      </a:dk1>
      <a:lt1>
        <a:srgbClr val="FFFFFF"/>
      </a:lt1>
      <a:dk2>
        <a:srgbClr val="000000"/>
      </a:dk2>
      <a:lt2>
        <a:srgbClr val="D4D4D4"/>
      </a:lt2>
      <a:accent1>
        <a:srgbClr val="077E9E"/>
      </a:accent1>
      <a:accent2>
        <a:srgbClr val="006788"/>
      </a:accent2>
      <a:accent3>
        <a:srgbClr val="FFFFFF"/>
      </a:accent3>
      <a:accent4>
        <a:srgbClr val="000000"/>
      </a:accent4>
      <a:accent5>
        <a:srgbClr val="28B8CE"/>
      </a:accent5>
      <a:accent6>
        <a:srgbClr val="005D7B"/>
      </a:accent6>
      <a:hlink>
        <a:srgbClr val="009FB8"/>
      </a:hlink>
      <a:folHlink>
        <a:srgbClr val="28B8CE"/>
      </a:folHlink>
    </a:clrScheme>
    <a:fontScheme name="UEF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EF_PP_malli" id="{9193C50F-4550-436B-889C-2542096CEA0E}" vid="{1C35C8B2-37BB-42CC-91C6-1C2858376D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300</Words>
  <Application>Microsoft Office PowerPoint</Application>
  <PresentationFormat>Laajakuva</PresentationFormat>
  <Paragraphs>52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Calibri</vt:lpstr>
      <vt:lpstr>Open Sans</vt:lpstr>
      <vt:lpstr>Open Sans Extrabold</vt:lpstr>
      <vt:lpstr>Open Sans Extrabold</vt:lpstr>
      <vt:lpstr>Palatino Linotype</vt:lpstr>
      <vt:lpstr>Wingdings</vt:lpstr>
      <vt:lpstr>Basic</vt:lpstr>
      <vt:lpstr>Ohjeet lukiolaisille /ammatillisen oppilaitoksen opiskelijalle</vt:lpstr>
      <vt:lpstr>Palautetta lukiolaisilta vuosien varrelta</vt:lpstr>
      <vt:lpstr>Avoimen yliopiston väylät</vt:lpstr>
      <vt:lpstr>Lopuksi</vt:lpstr>
      <vt:lpstr>Tärkeitä linkkejä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Sopimusoppilaitokset</dc:title>
  <dc:creator>Leila Saramäki</dc:creator>
  <cp:lastModifiedBy>Tissari Merja</cp:lastModifiedBy>
  <cp:revision>52</cp:revision>
  <cp:lastPrinted>2022-08-15T07:21:21Z</cp:lastPrinted>
  <dcterms:created xsi:type="dcterms:W3CDTF">2021-10-22T06:47:59Z</dcterms:created>
  <dcterms:modified xsi:type="dcterms:W3CDTF">2024-08-28T10:14:41Z</dcterms:modified>
</cp:coreProperties>
</file>