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6" r:id="rId4"/>
  </p:sldMasterIdLst>
  <p:notesMasterIdLst>
    <p:notesMasterId r:id="rId26"/>
  </p:notesMasterIdLst>
  <p:handoutMasterIdLst>
    <p:handoutMasterId r:id="rId27"/>
  </p:handoutMasterIdLst>
  <p:sldIdLst>
    <p:sldId id="291" r:id="rId5"/>
    <p:sldId id="271" r:id="rId6"/>
    <p:sldId id="280" r:id="rId7"/>
    <p:sldId id="282" r:id="rId8"/>
    <p:sldId id="277" r:id="rId9"/>
    <p:sldId id="290" r:id="rId10"/>
    <p:sldId id="272" r:id="rId11"/>
    <p:sldId id="267" r:id="rId12"/>
    <p:sldId id="281" r:id="rId13"/>
    <p:sldId id="258" r:id="rId14"/>
    <p:sldId id="273" r:id="rId15"/>
    <p:sldId id="278" r:id="rId16"/>
    <p:sldId id="283" r:id="rId17"/>
    <p:sldId id="284" r:id="rId18"/>
    <p:sldId id="285" r:id="rId19"/>
    <p:sldId id="286" r:id="rId20"/>
    <p:sldId id="287" r:id="rId21"/>
    <p:sldId id="288" r:id="rId22"/>
    <p:sldId id="262" r:id="rId23"/>
    <p:sldId id="289" r:id="rId24"/>
    <p:sldId id="279" r:id="rId25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en, Aurora" initials="HA" lastIdx="2" clrIdx="0">
    <p:extLst>
      <p:ext uri="{19B8F6BF-5375-455C-9EA6-DF929625EA0E}">
        <p15:presenceInfo xmlns:p15="http://schemas.microsoft.com/office/powerpoint/2012/main" userId="S-1-5-21-2797901554-2477938550-2920232096-9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56BDA-A43B-BF91-9DE3-8F7AAEFE1D77}" v="102" dt="2026-05-04T05:45:36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75216-4C3D-4FC5-955D-CB6A4D74133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3CF18F-396E-492E-8BD8-C8D5BC7F634C}">
      <dgm:prSet/>
      <dgm:spPr/>
      <dgm:t>
        <a:bodyPr/>
        <a:lstStyle/>
        <a:p>
          <a:r>
            <a:rPr lang="fi-FI" b="0" i="0">
              <a:latin typeface="Calibri" panose="020F0502020204030204" pitchFamily="34" charset="0"/>
              <a:cs typeface="Calibri" panose="020F0502020204030204" pitchFamily="34" charset="0"/>
            </a:rPr>
            <a:t>Tutkintoon vaadittujen viiden kokeen lisäksi kokelas voi suorittaa yhden tai useamman muun kokeen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7B594B-BD46-4FC2-AAEF-D8B783235158}" type="parTrans" cxnId="{A2C9BA63-A6AA-4FC1-B28A-242DF14855C6}">
      <dgm:prSet/>
      <dgm:spPr/>
      <dgm:t>
        <a:bodyPr/>
        <a:lstStyle/>
        <a:p>
          <a:endParaRPr lang="en-US"/>
        </a:p>
      </dgm:t>
    </dgm:pt>
    <dgm:pt modelId="{53B5FDEE-D93A-4A5F-9C2E-E7C1C11114BA}" type="sibTrans" cxnId="{A2C9BA63-A6AA-4FC1-B28A-242DF14855C6}">
      <dgm:prSet/>
      <dgm:spPr/>
      <dgm:t>
        <a:bodyPr/>
        <a:lstStyle/>
        <a:p>
          <a:endParaRPr lang="en-US"/>
        </a:p>
      </dgm:t>
    </dgm:pt>
    <dgm:pt modelId="{5D98FE62-B0CA-4171-9AEC-66058609DEA2}">
      <dgm:prSet/>
      <dgm:spPr/>
      <dgm:t>
        <a:bodyPr/>
        <a:lstStyle/>
        <a:p>
          <a:r>
            <a:rPr lang="fi-FI" b="0" i="0">
              <a:latin typeface="Calibri" panose="020F0502020204030204" pitchFamily="34" charset="0"/>
              <a:cs typeface="Calibri" panose="020F0502020204030204" pitchFamily="34" charset="0"/>
            </a:rPr>
            <a:t>Kokelas voi halutessaan suorittaa eri oppimäärien kokeita samassa tutkintoaineessa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1CBC99-C987-40FF-B8AD-664E5EBAF2E1}" type="parTrans" cxnId="{703ED722-BCF7-4B09-B1F4-0963426C586D}">
      <dgm:prSet/>
      <dgm:spPr/>
      <dgm:t>
        <a:bodyPr/>
        <a:lstStyle/>
        <a:p>
          <a:endParaRPr lang="en-US"/>
        </a:p>
      </dgm:t>
    </dgm:pt>
    <dgm:pt modelId="{AE99FD5A-2536-4A75-9FD4-8B72AF9A0448}" type="sibTrans" cxnId="{703ED722-BCF7-4B09-B1F4-0963426C586D}">
      <dgm:prSet/>
      <dgm:spPr/>
      <dgm:t>
        <a:bodyPr/>
        <a:lstStyle/>
        <a:p>
          <a:endParaRPr lang="en-US"/>
        </a:p>
      </dgm:t>
    </dgm:pt>
    <dgm:pt modelId="{DFC6359D-4005-4F61-BC21-D517CAFA9A9E}">
      <dgm:prSet/>
      <dgm:spPr/>
      <dgm:t>
        <a:bodyPr/>
        <a:lstStyle/>
        <a:p>
          <a:r>
            <a:rPr lang="fi-FI" b="0" i="0">
              <a:latin typeface="Calibri" panose="020F0502020204030204" pitchFamily="34" charset="0"/>
              <a:cs typeface="Calibri" panose="020F0502020204030204" pitchFamily="34" charset="0"/>
            </a:rPr>
            <a:t>Saman aineen eri oppimäärien kokeet voidaan kuitenkin laskea suoritukseksi vain kerran, esimerkiksi lyhyt ja pitkä matematiikka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5E4489-356F-436B-A4EE-B75C724E6978}" type="parTrans" cxnId="{C321C03C-DBFD-4834-BEE1-277CF9C9E2AD}">
      <dgm:prSet/>
      <dgm:spPr/>
      <dgm:t>
        <a:bodyPr/>
        <a:lstStyle/>
        <a:p>
          <a:endParaRPr lang="en-US"/>
        </a:p>
      </dgm:t>
    </dgm:pt>
    <dgm:pt modelId="{2B3A386C-B35C-4086-A758-65DBE06CBC62}" type="sibTrans" cxnId="{C321C03C-DBFD-4834-BEE1-277CF9C9E2AD}">
      <dgm:prSet/>
      <dgm:spPr/>
      <dgm:t>
        <a:bodyPr/>
        <a:lstStyle/>
        <a:p>
          <a:endParaRPr lang="en-US"/>
        </a:p>
      </dgm:t>
    </dgm:pt>
    <dgm:pt modelId="{CCD520B8-27E4-426D-BACE-5BA2A1D1288A}" type="pres">
      <dgm:prSet presAssocID="{C0875216-4C3D-4FC5-955D-CB6A4D74133C}" presName="linear" presStyleCnt="0">
        <dgm:presLayoutVars>
          <dgm:animLvl val="lvl"/>
          <dgm:resizeHandles val="exact"/>
        </dgm:presLayoutVars>
      </dgm:prSet>
      <dgm:spPr/>
    </dgm:pt>
    <dgm:pt modelId="{C4E1526D-7E3F-4F0F-9871-FD8CA2CF8A36}" type="pres">
      <dgm:prSet presAssocID="{353CF18F-396E-492E-8BD8-C8D5BC7F63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B996C8-7571-40B7-8A31-92359F9673DE}" type="pres">
      <dgm:prSet presAssocID="{53B5FDEE-D93A-4A5F-9C2E-E7C1C11114BA}" presName="spacer" presStyleCnt="0"/>
      <dgm:spPr/>
    </dgm:pt>
    <dgm:pt modelId="{CFB7F92F-37F2-4266-8EFF-079C80B7A3AE}" type="pres">
      <dgm:prSet presAssocID="{5D98FE62-B0CA-4171-9AEC-66058609DE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927307-F485-482B-A182-148A636AFAA6}" type="pres">
      <dgm:prSet presAssocID="{AE99FD5A-2536-4A75-9FD4-8B72AF9A0448}" presName="spacer" presStyleCnt="0"/>
      <dgm:spPr/>
    </dgm:pt>
    <dgm:pt modelId="{B5F08BF4-82BF-4052-B18E-3951F57EEDF4}" type="pres">
      <dgm:prSet presAssocID="{DFC6359D-4005-4F61-BC21-D517CAFA9A9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55A0A0C-1263-4902-B5D6-6C3669E9054A}" type="presOf" srcId="{5D98FE62-B0CA-4171-9AEC-66058609DEA2}" destId="{CFB7F92F-37F2-4266-8EFF-079C80B7A3AE}" srcOrd="0" destOrd="0" presId="urn:microsoft.com/office/officeart/2005/8/layout/vList2"/>
    <dgm:cxn modelId="{703ED722-BCF7-4B09-B1F4-0963426C586D}" srcId="{C0875216-4C3D-4FC5-955D-CB6A4D74133C}" destId="{5D98FE62-B0CA-4171-9AEC-66058609DEA2}" srcOrd="1" destOrd="0" parTransId="{521CBC99-C987-40FF-B8AD-664E5EBAF2E1}" sibTransId="{AE99FD5A-2536-4A75-9FD4-8B72AF9A0448}"/>
    <dgm:cxn modelId="{04C72B30-0CB6-4E5D-A459-719D50B51EE2}" type="presOf" srcId="{DFC6359D-4005-4F61-BC21-D517CAFA9A9E}" destId="{B5F08BF4-82BF-4052-B18E-3951F57EEDF4}" srcOrd="0" destOrd="0" presId="urn:microsoft.com/office/officeart/2005/8/layout/vList2"/>
    <dgm:cxn modelId="{C321C03C-DBFD-4834-BEE1-277CF9C9E2AD}" srcId="{C0875216-4C3D-4FC5-955D-CB6A4D74133C}" destId="{DFC6359D-4005-4F61-BC21-D517CAFA9A9E}" srcOrd="2" destOrd="0" parTransId="{665E4489-356F-436B-A4EE-B75C724E6978}" sibTransId="{2B3A386C-B35C-4086-A758-65DBE06CBC62}"/>
    <dgm:cxn modelId="{A2C9BA63-A6AA-4FC1-B28A-242DF14855C6}" srcId="{C0875216-4C3D-4FC5-955D-CB6A4D74133C}" destId="{353CF18F-396E-492E-8BD8-C8D5BC7F634C}" srcOrd="0" destOrd="0" parTransId="{C77B594B-BD46-4FC2-AAEF-D8B783235158}" sibTransId="{53B5FDEE-D93A-4A5F-9C2E-E7C1C11114BA}"/>
    <dgm:cxn modelId="{2DB60A4B-4A61-4868-A12A-86C12912F63A}" type="presOf" srcId="{C0875216-4C3D-4FC5-955D-CB6A4D74133C}" destId="{CCD520B8-27E4-426D-BACE-5BA2A1D1288A}" srcOrd="0" destOrd="0" presId="urn:microsoft.com/office/officeart/2005/8/layout/vList2"/>
    <dgm:cxn modelId="{E01CD472-80A3-4F77-AD30-E0AA69CB9092}" type="presOf" srcId="{353CF18F-396E-492E-8BD8-C8D5BC7F634C}" destId="{C4E1526D-7E3F-4F0F-9871-FD8CA2CF8A36}" srcOrd="0" destOrd="0" presId="urn:microsoft.com/office/officeart/2005/8/layout/vList2"/>
    <dgm:cxn modelId="{655A7C23-EC64-4011-928C-63114624A34F}" type="presParOf" srcId="{CCD520B8-27E4-426D-BACE-5BA2A1D1288A}" destId="{C4E1526D-7E3F-4F0F-9871-FD8CA2CF8A36}" srcOrd="0" destOrd="0" presId="urn:microsoft.com/office/officeart/2005/8/layout/vList2"/>
    <dgm:cxn modelId="{0FEFE297-E3C0-45E7-9805-2C96B2007218}" type="presParOf" srcId="{CCD520B8-27E4-426D-BACE-5BA2A1D1288A}" destId="{7AB996C8-7571-40B7-8A31-92359F9673DE}" srcOrd="1" destOrd="0" presId="urn:microsoft.com/office/officeart/2005/8/layout/vList2"/>
    <dgm:cxn modelId="{974197A4-181A-455E-B925-6A39C475BC17}" type="presParOf" srcId="{CCD520B8-27E4-426D-BACE-5BA2A1D1288A}" destId="{CFB7F92F-37F2-4266-8EFF-079C80B7A3AE}" srcOrd="2" destOrd="0" presId="urn:microsoft.com/office/officeart/2005/8/layout/vList2"/>
    <dgm:cxn modelId="{65F13136-12FE-4214-808A-24B2288166F4}" type="presParOf" srcId="{CCD520B8-27E4-426D-BACE-5BA2A1D1288A}" destId="{EF927307-F485-482B-A182-148A636AFAA6}" srcOrd="3" destOrd="0" presId="urn:microsoft.com/office/officeart/2005/8/layout/vList2"/>
    <dgm:cxn modelId="{36719A85-BAD2-45B6-BB5B-B9AE7B1B6D96}" type="presParOf" srcId="{CCD520B8-27E4-426D-BACE-5BA2A1D1288A}" destId="{B5F08BF4-82BF-4052-B18E-3951F57EED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1526D-7E3F-4F0F-9871-FD8CA2CF8A36}">
      <dsp:nvSpPr>
        <dsp:cNvPr id="0" name=""/>
        <dsp:cNvSpPr/>
      </dsp:nvSpPr>
      <dsp:spPr>
        <a:xfrm>
          <a:off x="0" y="397910"/>
          <a:ext cx="4231481" cy="13386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>
              <a:latin typeface="Calibri" panose="020F0502020204030204" pitchFamily="34" charset="0"/>
              <a:cs typeface="Calibri" panose="020F0502020204030204" pitchFamily="34" charset="0"/>
            </a:rPr>
            <a:t>Tutkintoon vaadittujen viiden kokeen lisäksi kokelas voi suorittaa yhden tai useamman muun kokeen</a:t>
          </a:r>
          <a:endParaRPr lang="en-US" sz="1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348" y="463258"/>
        <a:ext cx="4100785" cy="1207966"/>
      </dsp:txXfrm>
    </dsp:sp>
    <dsp:sp modelId="{CFB7F92F-37F2-4266-8EFF-079C80B7A3AE}">
      <dsp:nvSpPr>
        <dsp:cNvPr id="0" name=""/>
        <dsp:cNvSpPr/>
      </dsp:nvSpPr>
      <dsp:spPr>
        <a:xfrm>
          <a:off x="0" y="1791293"/>
          <a:ext cx="4231481" cy="1338662"/>
        </a:xfrm>
        <a:prstGeom prst="roundRect">
          <a:avLst/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23100"/>
                <a:satOff val="-4962"/>
                <a:lumOff val="254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>
              <a:latin typeface="Calibri" panose="020F0502020204030204" pitchFamily="34" charset="0"/>
              <a:cs typeface="Calibri" panose="020F0502020204030204" pitchFamily="34" charset="0"/>
            </a:rPr>
            <a:t>Kokelas voi halutessaan suorittaa eri oppimäärien kokeita samassa tutkintoaineessa</a:t>
          </a:r>
          <a:endParaRPr lang="en-US" sz="1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348" y="1856641"/>
        <a:ext cx="4100785" cy="1207966"/>
      </dsp:txXfrm>
    </dsp:sp>
    <dsp:sp modelId="{B5F08BF4-82BF-4052-B18E-3951F57EEDF4}">
      <dsp:nvSpPr>
        <dsp:cNvPr id="0" name=""/>
        <dsp:cNvSpPr/>
      </dsp:nvSpPr>
      <dsp:spPr>
        <a:xfrm>
          <a:off x="0" y="3184676"/>
          <a:ext cx="4231481" cy="1338662"/>
        </a:xfrm>
        <a:prstGeom prst="round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>
              <a:latin typeface="Calibri" panose="020F0502020204030204" pitchFamily="34" charset="0"/>
              <a:cs typeface="Calibri" panose="020F0502020204030204" pitchFamily="34" charset="0"/>
            </a:rPr>
            <a:t>Saman aineen eri oppimäärien kokeet voidaan kuitenkin laskea suoritukseksi vain kerran, esimerkiksi lyhyt ja pitkä matematiikka</a:t>
          </a:r>
          <a:endParaRPr lang="en-US" sz="19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348" y="3250024"/>
        <a:ext cx="4100785" cy="1207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D165-FD88-4B0D-9AA5-4B02E5712F90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2A64-BEA3-471E-A319-F09872F0C8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974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B5F1-346D-45CA-992C-CE5FBAB9ADED}" type="datetimeFigureOut">
              <a:rPr lang="fi-FI" smtClean="0"/>
              <a:pPr/>
              <a:t>19.5.2026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555B-D5C6-41B3-AB62-DB9549EBF9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24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555B-D5C6-41B3-AB62-DB9549EBF9F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90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063A618-AD92-4268-AEE8-EB61B56A5E13}" type="datetimeFigureOut">
              <a:rPr lang="fi-FI" smtClean="0"/>
              <a:t>19.5.2026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A63-20B2-4424-84ED-6364464EE8C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1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2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4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0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35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50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24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5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57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9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20753A-390B-47F2-AC9D-5D23E8D8B3F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36AF070-A3D3-763C-7EBC-A486907B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07" y="640080"/>
            <a:ext cx="3156492" cy="3034857"/>
          </a:xfrm>
        </p:spPr>
        <p:txBody>
          <a:bodyPr anchor="b">
            <a:normAutofit/>
          </a:bodyPr>
          <a:lstStyle/>
          <a:p>
            <a:r>
              <a:rPr lang="fi-FI" sz="2100" dirty="0">
                <a:solidFill>
                  <a:srgbClr val="FFFFFF"/>
                </a:solidFill>
              </a:rPr>
              <a:t>Ylioppilaskirjoitusinfo </a:t>
            </a:r>
            <a:br>
              <a:rPr lang="fi-FI" sz="2100" dirty="0"/>
            </a:br>
            <a:r>
              <a:rPr lang="fi-FI" sz="2100">
                <a:solidFill>
                  <a:srgbClr val="FFFFFF"/>
                </a:solidFill>
              </a:rPr>
              <a:t>4.5.2026</a:t>
            </a:r>
            <a:endParaRPr lang="fi-FI" sz="2100" dirty="0">
              <a:solidFill>
                <a:srgbClr val="FFFFFF"/>
              </a:solidFill>
            </a:endParaRP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A1D95C5-26D9-A9F2-0251-AC0086744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90" y="3849539"/>
            <a:ext cx="3153009" cy="2359417"/>
          </a:xfrm>
        </p:spPr>
        <p:txBody>
          <a:bodyPr anchor="t">
            <a:normAutofit/>
          </a:bodyPr>
          <a:lstStyle/>
          <a:p>
            <a:pPr algn="r"/>
            <a:endParaRPr lang="fi-FI" sz="14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765314"/>
            <a:ext cx="294894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Fontti, teksti, logo, Grafiikka&#10;&#10;Kuvaus luotu automaattisesti">
            <a:extLst>
              <a:ext uri="{FF2B5EF4-FFF2-40B4-BE49-F238E27FC236}">
                <a16:creationId xmlns:a16="http://schemas.microsoft.com/office/drawing/2014/main" id="{AF752353-64AC-A693-EE69-6608B19A3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49149"/>
            <a:ext cx="4094602" cy="17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8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KOEARVOSANAT JA PISTEET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2097755"/>
            <a:ext cx="7797552" cy="352839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L laudatur (= 7 pistettä)</a:t>
            </a:r>
          </a:p>
          <a:p>
            <a:pPr>
              <a:buNone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fi-FI" sz="2400" err="1">
                <a:latin typeface="Calibri" panose="020F0502020204030204" pitchFamily="34" charset="0"/>
                <a:cs typeface="Calibri" panose="020F0502020204030204" pitchFamily="34" charset="0"/>
              </a:rPr>
              <a:t>eximia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 laude approbatur (= 6 p.)</a:t>
            </a:r>
          </a:p>
          <a:p>
            <a:pPr>
              <a:buFontTx/>
              <a:buNone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M magna </a:t>
            </a:r>
            <a:r>
              <a:rPr lang="fi-FI" sz="2400" err="1"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 laude approbatur (= 5 p.)</a:t>
            </a:r>
          </a:p>
          <a:p>
            <a:pPr>
              <a:buFontTx/>
              <a:buNone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fi-FI" sz="2400" err="1"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 laude approbatur (= 4 p.)</a:t>
            </a:r>
          </a:p>
          <a:p>
            <a:pPr>
              <a:buFontTx/>
              <a:buNone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fi-FI" sz="2400" err="1">
                <a:latin typeface="Calibri" panose="020F0502020204030204" pitchFamily="34" charset="0"/>
                <a:cs typeface="Calibri" panose="020F0502020204030204" pitchFamily="34" charset="0"/>
              </a:rPr>
              <a:t>lubenter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 approbatur (= 3 p.)</a:t>
            </a:r>
          </a:p>
          <a:p>
            <a:pPr>
              <a:buFontTx/>
              <a:buNone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A approbatur (= 2 p.)</a:t>
            </a:r>
          </a:p>
          <a:p>
            <a:pPr>
              <a:buFontTx/>
              <a:buNone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i improbatur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7373"/>
            <a:ext cx="1944216" cy="8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7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8097" y="836712"/>
            <a:ext cx="7290054" cy="936104"/>
          </a:xfrm>
        </p:spPr>
        <p:txBody>
          <a:bodyPr>
            <a:normAutofit/>
          </a:bodyPr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KOMPENSAATIO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844824"/>
            <a:ext cx="7290055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= hyvät tulokset muissa yo-kokeissa voivat kompensoida hylätyn pakollisen yo-kokeen </a:t>
            </a:r>
          </a:p>
          <a:p>
            <a:pPr marL="0" indent="0">
              <a:buNone/>
            </a:pP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→ jos jokin pakollinen koe vaikuttaa epävarmalta kannattaa harkita ylimääräisiä kokeita</a:t>
            </a:r>
          </a:p>
          <a:p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60458"/>
            <a:ext cx="1944216" cy="83362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2224CF-3A1B-4F3D-8C34-879CA4665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66" y="4063809"/>
            <a:ext cx="5752542" cy="19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8097" y="836712"/>
            <a:ext cx="7290054" cy="936104"/>
          </a:xfrm>
        </p:spPr>
        <p:txBody>
          <a:bodyPr/>
          <a:lstStyle/>
          <a:p>
            <a:r>
              <a:rPr lang="fi-FI"/>
              <a:t>Yo-tutkintoon ilmoittautuminen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772816"/>
            <a:ext cx="7272808" cy="439248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i-FI" sz="2800">
                <a:latin typeface="Calibri"/>
                <a:ea typeface="Calibri"/>
                <a:cs typeface="Calibri"/>
              </a:rPr>
              <a:t> Syksyn 2026 tutkintoon ilmoittaudutaan 4</a:t>
            </a:r>
            <a:r>
              <a:rPr lang="fi-FI" sz="2800" b="1">
                <a:latin typeface="Calibri"/>
                <a:ea typeface="Calibri"/>
                <a:cs typeface="Calibri"/>
              </a:rPr>
              <a:t>.5 - 17.5. Wilmassa </a:t>
            </a:r>
            <a:r>
              <a:rPr lang="fi-FI" sz="2800" dirty="0">
                <a:latin typeface="Calibri"/>
                <a:ea typeface="Calibri"/>
                <a:cs typeface="Calibri"/>
              </a:rPr>
              <a:t>(</a:t>
            </a:r>
            <a:r>
              <a:rPr lang="fi-FI" sz="2800" i="1" dirty="0">
                <a:latin typeface="Calibri"/>
                <a:ea typeface="Calibri"/>
                <a:cs typeface="Calibri"/>
              </a:rPr>
              <a:t>lomakkeet</a:t>
            </a:r>
            <a:r>
              <a:rPr lang="fi-FI" sz="2800" dirty="0">
                <a:latin typeface="Calibri"/>
                <a:ea typeface="Calibri"/>
                <a:cs typeface="Calibri"/>
              </a:rPr>
              <a:t>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2800" b="1" dirty="0">
                <a:latin typeface="Calibri"/>
                <a:ea typeface="Calibri"/>
                <a:cs typeface="Calibri"/>
              </a:rPr>
              <a:t> Ilmoittautuminen on sitova</a:t>
            </a:r>
            <a:endParaRPr lang="fi-FI" sz="2800" dirty="0">
              <a:latin typeface="Calibri"/>
              <a:ea typeface="Calibri"/>
              <a:cs typeface="Calibri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i-FI" sz="2800" dirty="0">
                <a:latin typeface="Calibri"/>
                <a:ea typeface="Calibri"/>
                <a:cs typeface="Calibri"/>
              </a:rPr>
              <a:t> Tarkistamme ilmoittautumiset toukokuun aikana kansliassa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2800" dirty="0">
                <a:latin typeface="Calibri"/>
                <a:ea typeface="Calibri"/>
                <a:cs typeface="Calibri"/>
              </a:rPr>
              <a:t> Erityisjärjestelyt pitää anoa aina Tarjan ja Ollin kautta. 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fi-FI" sz="2400">
                <a:latin typeface="Calibri"/>
                <a:ea typeface="Calibri"/>
                <a:cs typeface="Calibri"/>
              </a:rPr>
              <a:t>Pidennetty koeaika (2h)</a:t>
            </a:r>
            <a:endParaRPr lang="fi-FI" sz="2400" dirty="0">
              <a:latin typeface="Calibri"/>
              <a:ea typeface="Calibri"/>
              <a:cs typeface="Calibri"/>
            </a:endParaRP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fi-FI" sz="2400" dirty="0">
                <a:latin typeface="Calibri"/>
                <a:ea typeface="Calibri"/>
                <a:cs typeface="Calibri"/>
              </a:rPr>
              <a:t>Pienryhmätila (</a:t>
            </a:r>
            <a:r>
              <a:rPr lang="fi-FI" sz="2400" err="1">
                <a:latin typeface="Calibri"/>
                <a:ea typeface="Calibri"/>
                <a:cs typeface="Calibri"/>
              </a:rPr>
              <a:t>max</a:t>
            </a:r>
            <a:r>
              <a:rPr lang="fi-FI" sz="2400" dirty="0">
                <a:latin typeface="Calibri"/>
                <a:ea typeface="Calibri"/>
                <a:cs typeface="Calibri"/>
              </a:rPr>
              <a:t> 8 henkilöä)</a:t>
            </a:r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60458"/>
            <a:ext cx="1944216" cy="8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2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7">
            <a:extLst>
              <a:ext uri="{FF2B5EF4-FFF2-40B4-BE49-F238E27FC236}">
                <a16:creationId xmlns:a16="http://schemas.microsoft.com/office/drawing/2014/main" id="{A4447B9B-86DA-44D8-A47F-C1EEAD234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44" name="Straight Connector 39">
            <a:extLst>
              <a:ext uri="{FF2B5EF4-FFF2-40B4-BE49-F238E27FC236}">
                <a16:creationId xmlns:a16="http://schemas.microsoft.com/office/drawing/2014/main" id="{2D592B85-3A67-4F07-9315-79065B1D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sikko 3">
            <a:extLst>
              <a:ext uri="{FF2B5EF4-FFF2-40B4-BE49-F238E27FC236}">
                <a16:creationId xmlns:a16="http://schemas.microsoft.com/office/drawing/2014/main" id="{04B01941-578B-4D6D-B52A-5EFB35A8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/>
              <a:t>Lomakkeet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E21A60C-CC5D-4A59-8FE1-92EAC0E7C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6A6CAB-EDF0-4400-A0E8-39286784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07" y="876276"/>
            <a:ext cx="8188233" cy="34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A4447B9B-86DA-44D8-A47F-C1EEAD234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2D592B85-3A67-4F07-9315-79065B1D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2">
            <a:extLst>
              <a:ext uri="{FF2B5EF4-FFF2-40B4-BE49-F238E27FC236}">
                <a16:creationId xmlns:a16="http://schemas.microsoft.com/office/drawing/2014/main" id="{ACDCC27B-4D50-4572-A0D7-ABBBA3D1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635EF-6F57-473D-BE9F-61DF960B0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1A966F-5391-4664-BA69-677E6C35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Ilmoittautuminen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ABB17E1-BDB5-4CD2-BE61-29DE9AB1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07" y="1198133"/>
            <a:ext cx="8188233" cy="21903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35B479-7F0E-4C8A-9127-1AD1E4909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447B9B-86DA-44D8-A47F-C1EEAD234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592B85-3A67-4F07-9315-79065B1D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CDCC27B-4D50-4572-A0D7-ABBBA3D1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635EF-6F57-473D-BE9F-61DF960B0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753F5A0-03D1-4D4B-83C9-17D0B140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Julkaisulupa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49C2E9A-42DD-4298-9C4A-923BD20E8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07" y="1648485"/>
            <a:ext cx="8188233" cy="12896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35B479-7F0E-4C8A-9127-1AD1E4909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1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523BF6-8865-48E5-97BC-E5F426458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E1A445-F7EF-41B3-B20D-1112A814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3B697639-962D-4B57-A5EB-A9107A52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 dirty="0" err="1"/>
              <a:t>Yo-suunnitelma</a:t>
            </a:r>
            <a:r>
              <a:rPr lang="en-US" sz="5000" spc="200" dirty="0"/>
              <a:t> ja </a:t>
            </a:r>
            <a:r>
              <a:rPr lang="en-US" sz="5000" spc="200" dirty="0" err="1"/>
              <a:t>tutkinnon</a:t>
            </a:r>
            <a:r>
              <a:rPr lang="en-US" sz="5000" spc="200" dirty="0"/>
              <a:t> </a:t>
            </a:r>
            <a:r>
              <a:rPr lang="en-US" sz="5000" spc="200" dirty="0" err="1"/>
              <a:t>hajautus</a:t>
            </a:r>
            <a:endParaRPr lang="en-US" sz="5000" spc="2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6C17FA0-D133-4A74-9E19-8DCA68F0F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30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13115-8925-4687-B3D4-A757032D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Ilmoittautumisen vahvistaminen 1/2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7CF083-7B1E-4617-9D93-41CCFBC6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774"/>
            <a:ext cx="9144000" cy="255445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A3A1BEB-8C83-4D72-9CE6-5A9E5134399C}"/>
              </a:ext>
            </a:extLst>
          </p:cNvPr>
          <p:cNvSpPr txBox="1"/>
          <p:nvPr/>
        </p:nvSpPr>
        <p:spPr>
          <a:xfrm>
            <a:off x="971600" y="4941168"/>
            <a:ext cx="64807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/>
              <a:t>Tarkista vielä, että tiedot ovat oikein!</a:t>
            </a:r>
          </a:p>
        </p:txBody>
      </p:sp>
    </p:spTree>
    <p:extLst>
      <p:ext uri="{BB962C8B-B14F-4D97-AF65-F5344CB8AC3E}">
        <p14:creationId xmlns:p14="http://schemas.microsoft.com/office/powerpoint/2010/main" val="2707810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329E17-3107-4928-965A-D56D59A9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Ilmoittautumisen vahvistaminen 2/2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21B2875-B668-441B-A099-0EBE9DA1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4384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67EEC8E-F41D-4DCB-88A0-C697A2033BFB}"/>
              </a:ext>
            </a:extLst>
          </p:cNvPr>
          <p:cNvSpPr txBox="1"/>
          <p:nvPr/>
        </p:nvSpPr>
        <p:spPr>
          <a:xfrm>
            <a:off x="768096" y="5013176"/>
            <a:ext cx="60361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/>
              <a:t>Laita raksi ruutuun, jos tiedot ovat oikein ja valitse päivämäärä!</a:t>
            </a:r>
          </a:p>
        </p:txBody>
      </p:sp>
    </p:spTree>
    <p:extLst>
      <p:ext uri="{BB962C8B-B14F-4D97-AF65-F5344CB8AC3E}">
        <p14:creationId xmlns:p14="http://schemas.microsoft.com/office/powerpoint/2010/main" val="41550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8097" y="836712"/>
            <a:ext cx="7290054" cy="936104"/>
          </a:xfrm>
        </p:spPr>
        <p:txBody>
          <a:bodyPr/>
          <a:lstStyle/>
          <a:p>
            <a:r>
              <a:rPr lang="fi-FI"/>
              <a:t>Yo-tutkinnon maksut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5" y="1988839"/>
            <a:ext cx="7590606" cy="4305245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Maksuttoman toisen asteen opiskelija voi suorittaa 5 ensimäistä koetta maksutta. </a:t>
            </a:r>
            <a:endParaRPr lang="fi-FI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 Hylätyn maksuttoman kokeen saa uusia maksutta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2000">
                <a:latin typeface="Calibri"/>
                <a:cs typeface="Calibri"/>
              </a:rPr>
              <a:t>Hylätyn kokeen uusiminen maksutta ei ole mahdollista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 Jos opiskelija on jättänyt saapumatta koetilaisuuteen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Kokelaan koe on hylätty, koska kokelas ei ole jättänyt koesuoritusta arvosteltavaksi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Kokelaan koe hylätään vilpin tai järjestyksen häiritsemisen vuoksi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Hyväksytyn kokeen uusimisesta peritään aina maksu</a:t>
            </a:r>
          </a:p>
          <a:p>
            <a:pPr marL="0" indent="0">
              <a:buNone/>
            </a:pPr>
            <a:r>
              <a:rPr lang="fi-FI"/>
              <a:t>Koekohtainen maksu 41 €</a:t>
            </a:r>
          </a:p>
          <a:p>
            <a:pPr marL="0" indent="0">
              <a:buNone/>
            </a:pPr>
            <a:r>
              <a:rPr lang="fi-FI"/>
              <a:t>Oikaisuvaatimusmaksu 60€</a:t>
            </a:r>
            <a:endParaRPr lang="fi-FI" dirty="0"/>
          </a:p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805264"/>
            <a:ext cx="1944216" cy="8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8097" y="836712"/>
            <a:ext cx="7290054" cy="936104"/>
          </a:xfrm>
        </p:spPr>
        <p:txBody>
          <a:bodyPr/>
          <a:lstStyle/>
          <a:p>
            <a:r>
              <a:rPr lang="fi-FI"/>
              <a:t>TUTKINNON RAKENNE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2996952"/>
            <a:ext cx="7290055" cy="24635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800"/>
          </a:p>
          <a:p>
            <a:pPr marL="0" indent="0">
              <a:buNone/>
            </a:pPr>
            <a:endParaRPr lang="fi-FI" sz="2800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62031F6-3588-4787-A815-EFDB97DB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262187"/>
            <a:ext cx="7562850" cy="233362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630752B-AC09-5743-4C7C-7ABEA7ED8D8F}"/>
              </a:ext>
            </a:extLst>
          </p:cNvPr>
          <p:cNvSpPr txBox="1"/>
          <p:nvPr/>
        </p:nvSpPr>
        <p:spPr>
          <a:xfrm>
            <a:off x="2276367" y="5065040"/>
            <a:ext cx="468052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Esim. </a:t>
            </a:r>
          </a:p>
          <a:p>
            <a:pPr marL="342900" indent="-342900">
              <a:buFont typeface="+mj-lt"/>
              <a:buAutoNum type="arabicPeriod"/>
            </a:pPr>
            <a:r>
              <a:rPr lang="fi-FI" err="1"/>
              <a:t>Äikkä</a:t>
            </a:r>
            <a:r>
              <a:rPr lang="fi-FI"/>
              <a:t>, lyhyt matikka, pitkä englanti, uskonto ja filosofia</a:t>
            </a:r>
          </a:p>
          <a:p>
            <a:pPr marL="342900" indent="-342900">
              <a:buFont typeface="+mj-lt"/>
              <a:buAutoNum type="arabicPeriod"/>
            </a:pPr>
            <a:r>
              <a:rPr lang="fi-FI" err="1"/>
              <a:t>Äikkä</a:t>
            </a:r>
            <a:r>
              <a:rPr lang="fi-FI"/>
              <a:t>, pitkä englanti, ruotsi, historia ja maantieto</a:t>
            </a:r>
          </a:p>
        </p:txBody>
      </p:sp>
    </p:spTree>
    <p:extLst>
      <p:ext uri="{BB962C8B-B14F-4D97-AF65-F5344CB8AC3E}">
        <p14:creationId xmlns:p14="http://schemas.microsoft.com/office/powerpoint/2010/main" val="89101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2A0B17-1342-41D9-8E68-44917CFE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Muistutus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CE78B7-CF9B-4A83-8527-2EEC35DE8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fi-FI"/>
              <a:t>- Kevään yo-tulokset tulevat tiistaina 12.5.2025 aamulla. Näkyvät </a:t>
            </a:r>
            <a:r>
              <a:rPr lang="fi-FI" dirty="0"/>
              <a:t>Wilmassa aamupäivän aikana. </a:t>
            </a:r>
          </a:p>
          <a:p>
            <a:pPr marL="0" indent="0">
              <a:buNone/>
            </a:pPr>
            <a:endParaRPr lang="fi-FI"/>
          </a:p>
          <a:p>
            <a:r>
              <a:rPr lang="fi-FI" dirty="0"/>
              <a:t>Jos ilmoittautumisessa on haasteita tai olet vielä epävarma kokeiden suoritusjärjestyksestä, juttele opolle tai tule käymään kansliassa.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86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7" y="3019203"/>
            <a:ext cx="5004153" cy="333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8097" y="836712"/>
            <a:ext cx="7290054" cy="936104"/>
          </a:xfrm>
        </p:spPr>
        <p:txBody>
          <a:bodyPr/>
          <a:lstStyle/>
          <a:p>
            <a:r>
              <a:rPr lang="fi-FI"/>
              <a:t>TIETOA YO-TUTKINNOSTA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3299" y="2069721"/>
            <a:ext cx="5976664" cy="652577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3200"/>
              <a:t> https://www.ylioppilastutkinto.fi/</a:t>
            </a:r>
          </a:p>
          <a:p>
            <a:endParaRPr lang="fi-FI"/>
          </a:p>
          <a:p>
            <a:pPr lvl="5"/>
            <a:endParaRPr lang="fi-FI"/>
          </a:p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29248"/>
            <a:ext cx="1872207" cy="8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0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E0CE8A-B373-428C-8818-499181F9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628F0D-0C36-44FA-A5A2-E2E5BACC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Tutkinnon rakenne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1E0CDEF3-B0BC-9294-0D1D-8D2462DC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34735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58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FA0E0F-61E9-4EBD-92C5-198F7132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fi-FI" sz="3400"/>
              <a:t>Ylioppilaaksi valmistuminen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598FAD-53C3-4F6D-91AE-AB3B9EDD8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497" y="804333"/>
            <a:ext cx="4693291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0" i="0">
                <a:effectLst/>
                <a:latin typeface="museo-sans"/>
              </a:rPr>
              <a:t>Kokelas valmistuu ylioppilaaksi suoritettuaan hyväksytysti:  </a:t>
            </a:r>
          </a:p>
          <a:p>
            <a:pPr marL="457200" indent="-457200">
              <a:buAutoNum type="arabicPeriod"/>
            </a:pPr>
            <a:r>
              <a:rPr lang="fi-FI" b="0" i="0">
                <a:effectLst/>
                <a:latin typeface="museo-sans"/>
              </a:rPr>
              <a:t>ylioppilastutkintoon vaadittavat kokeet, vähintään 5 sekä </a:t>
            </a:r>
          </a:p>
          <a:p>
            <a:pPr marL="457200" indent="-457200">
              <a:buAutoNum type="arabicPeriod"/>
            </a:pPr>
            <a:r>
              <a:rPr lang="fi-FI" b="0" i="0">
                <a:effectLst/>
                <a:latin typeface="museo-sans"/>
              </a:rPr>
              <a:t>lukion oppimäärään kuuluvat opinnot 150op.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90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798292"/>
            <a:ext cx="7290054" cy="936104"/>
          </a:xfrm>
        </p:spPr>
        <p:txBody>
          <a:bodyPr/>
          <a:lstStyle/>
          <a:p>
            <a:r>
              <a:rPr lang="fi-FI"/>
              <a:t>Reaalikokeiden ryhmittely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2996952"/>
            <a:ext cx="7290055" cy="24635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800"/>
          </a:p>
          <a:p>
            <a:pPr marL="0" indent="0">
              <a:buNone/>
            </a:pPr>
            <a:endParaRPr lang="fi-FI" sz="2800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681459"/>
            <a:ext cx="1800200" cy="77187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7583" y="1766119"/>
            <a:ext cx="7434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Reaaliaineissa on kaksi koepäivää / tutkintokerta.</a:t>
            </a:r>
          </a:p>
          <a:p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Yhtenä koepäivänä järjestetään useita kokeita, joista voi suorittaa vain yhden: 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99956"/>
              </p:ext>
            </p:extLst>
          </p:nvPr>
        </p:nvGraphicFramePr>
        <p:xfrm>
          <a:off x="971600" y="3284984"/>
          <a:ext cx="6120680" cy="279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58B6C0"/>
                        </a:buClr>
                        <a:buSzPct val="10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fi-FI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Koepäivä A</a:t>
                      </a:r>
                    </a:p>
                  </a:txBody>
                  <a:tcP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58B6C0"/>
                        </a:buClr>
                        <a:buSzPct val="10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fi-FI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Koepäivä B</a:t>
                      </a:r>
                    </a:p>
                  </a:txBody>
                  <a:tcPr>
                    <a:solidFill>
                      <a:schemeClr val="accent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58B6C0"/>
                        </a:buClr>
                        <a:buSzPct val="10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Psykologia</a:t>
                      </a:r>
                      <a:b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Filosofia</a:t>
                      </a:r>
                      <a:b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Historia</a:t>
                      </a:r>
                      <a:b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Fysiikka</a:t>
                      </a:r>
                      <a:b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Biologia</a:t>
                      </a:r>
                    </a:p>
                  </a:txBody>
                  <a:tcPr>
                    <a:solidFill>
                      <a:schemeClr val="accent2"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Uskonto</a:t>
                      </a:r>
                    </a:p>
                    <a:p>
                      <a:r>
                        <a:rPr lang="fi-FI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Elämänkatsomustieto</a:t>
                      </a:r>
                    </a:p>
                    <a:p>
                      <a:r>
                        <a:rPr lang="fi-FI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Yhteiskuntaoppi</a:t>
                      </a:r>
                    </a:p>
                    <a:p>
                      <a:r>
                        <a:rPr lang="fi-FI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Kemia</a:t>
                      </a:r>
                    </a:p>
                    <a:p>
                      <a:r>
                        <a:rPr lang="fi-FI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Maantiede</a:t>
                      </a:r>
                    </a:p>
                    <a:p>
                      <a:r>
                        <a:rPr lang="fi-FI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Terveystieto</a:t>
                      </a:r>
                    </a:p>
                  </a:txBody>
                  <a:tcPr>
                    <a:solidFill>
                      <a:schemeClr val="accent2"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58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4A35A6-015E-A7AD-7B0A-3D7298D0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Koepäivät Syksy 2025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60444AC9-D7C6-08CB-C9E9-661674A10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708961"/>
              </p:ext>
            </p:extLst>
          </p:nvPr>
        </p:nvGraphicFramePr>
        <p:xfrm>
          <a:off x="768350" y="2286000"/>
          <a:ext cx="7289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900">
                  <a:extLst>
                    <a:ext uri="{9D8B030D-6E8A-4147-A177-3AD203B41FA5}">
                      <a16:colId xmlns:a16="http://schemas.microsoft.com/office/drawing/2014/main" val="964660681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3031327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Päivämäärä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7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ma 14.9.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Äidinkieli, lukutaidon koe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3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ke 16.9.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Reaali I (</a:t>
                      </a:r>
                      <a:r>
                        <a:rPr lang="fi-FI" sz="18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ue, uo, et, yh, ke, ge, te</a:t>
                      </a:r>
                      <a:r>
                        <a:rPr lang="fi-FI" sz="18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994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pe 18.9.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Vieras kieli, pitkä oppimäärä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8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ma 21.9.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Toinen kotimainen kieli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6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ti 22.9.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Reaali II (</a:t>
                      </a:r>
                      <a:r>
                        <a:rPr lang="fi-FI" sz="18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psy, fi, hi, fy, bi</a:t>
                      </a:r>
                      <a:r>
                        <a:rPr lang="fi-FI" sz="18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4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to 24.9.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Matematiikka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64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pe 25.9.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Äidinkieli, kirjoitustaidon koe, suomi </a:t>
                      </a:r>
                      <a:r>
                        <a:rPr lang="fi-FI"/>
                        <a:t>toisena kielenä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ma 28.9.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Vieras kieli, lyhyt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85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8097" y="836712"/>
            <a:ext cx="7290054" cy="936104"/>
          </a:xfrm>
        </p:spPr>
        <p:txBody>
          <a:bodyPr/>
          <a:lstStyle/>
          <a:p>
            <a:r>
              <a:rPr lang="fi-FI"/>
              <a:t>TUTKINNON SUORITTAMINEN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8098" y="2060848"/>
            <a:ext cx="7493558" cy="3024336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latin typeface="Calibri"/>
                <a:ea typeface="Calibri"/>
                <a:cs typeface="Calibri"/>
              </a:rPr>
              <a:t>Tutkinto suoritetaan kolmen peräkkäisen kirjoituskerran aikana 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cs typeface="Calibri"/>
              </a:rPr>
              <a:t>Esim. S2026, K2027 ja S2027</a:t>
            </a:r>
            <a:endParaRPr lang="fi-FI" sz="2400"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latin typeface="Calibri"/>
                <a:ea typeface="Calibri"/>
                <a:cs typeface="Calibri"/>
              </a:rPr>
              <a:t>Poikkeus: uusimiset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latin typeface="Calibri"/>
                <a:ea typeface="Calibri"/>
                <a:cs typeface="Calibri"/>
              </a:rPr>
              <a:t>Vähintään oppiaineen pakolliset opinnot pitää olla suoritettuina, jotta voi osallistua kokeeseen. </a:t>
            </a:r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60458"/>
            <a:ext cx="1944216" cy="8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8095" y="476672"/>
            <a:ext cx="7290054" cy="1499616"/>
          </a:xfrm>
        </p:spPr>
        <p:txBody>
          <a:bodyPr/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UUSIMISSÄÄNNÖT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7818" y="1700808"/>
            <a:ext cx="7590607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fi-FI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Hyväksytty koe, tutkinto kesken tai valmis: </a:t>
            </a:r>
            <a:b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	Saa uusia rajoituksetta.</a:t>
            </a:r>
          </a:p>
          <a:p>
            <a:pPr>
              <a:buFontTx/>
              <a:buNone/>
            </a:pPr>
            <a:r>
              <a:rPr lang="fi-FI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fi-FI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Hylätty koe, tutkinto kesken: </a:t>
            </a:r>
            <a:br>
              <a:rPr lang="fi-FI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	Saa uusia kolme kertaa hylätyn arvosanan saamista 	välittömästi seuraavina kolmena tutkintokertana.</a:t>
            </a:r>
          </a:p>
          <a:p>
            <a:pPr>
              <a:buNone/>
            </a:pPr>
            <a:r>
              <a:rPr lang="fi-FI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fi-FI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Hylätty koe, tutkinto valmis:</a:t>
            </a:r>
            <a:br>
              <a:rPr lang="fi-FI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400" b="1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Saa uusia rajoituksetta.</a:t>
            </a:r>
            <a:b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400">
                <a:latin typeface="Calibri" panose="020F0502020204030204" pitchFamily="34" charset="0"/>
                <a:cs typeface="Calibri" panose="020F0502020204030204" pitchFamily="34" charset="0"/>
              </a:rPr>
              <a:t>	Koskee ylimääräisiä tai kompensoituja kokeita.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21240"/>
            <a:ext cx="1944216" cy="8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88753-24BE-4630-8D16-BDCF5C90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kokeen uusiminen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C4EA437-0781-47A0-B19B-E745EE295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284207"/>
            <a:ext cx="7289800" cy="2456503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BB19D79-DE2F-4A16-9156-12C973B0AFAF}"/>
              </a:ext>
            </a:extLst>
          </p:cNvPr>
          <p:cNvSpPr txBox="1"/>
          <p:nvPr/>
        </p:nvSpPr>
        <p:spPr>
          <a:xfrm>
            <a:off x="1187624" y="4940085"/>
            <a:ext cx="648072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0" i="0">
                <a:solidFill>
                  <a:srgbClr val="333333"/>
                </a:solidFill>
                <a:effectLst/>
                <a:latin typeface="museo-sans"/>
              </a:rPr>
              <a:t>Hyväksyttyä koetta voi uusia rajoituksetta. </a:t>
            </a:r>
          </a:p>
          <a:p>
            <a:r>
              <a:rPr lang="fi-FI" b="0" i="0">
                <a:solidFill>
                  <a:srgbClr val="333333"/>
                </a:solidFill>
                <a:effectLst/>
                <a:latin typeface="museo-sans"/>
              </a:rPr>
              <a:t>Tutkinnon valmistumisen jälkeen hylättyä koetta voi uusia rajoituksetta ja tutkintoa voi täydentää uusilla tutkintoaineilla ja oppimäärillä. 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03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12f05-f2e3-43e2-ab18-078026fd3e0c">
      <Terms xmlns="http://schemas.microsoft.com/office/infopath/2007/PartnerControls"/>
    </lcf76f155ced4ddcb4097134ff3c332f>
    <TaxCatchAll xmlns="04a442bf-a182-47b9-83ef-16471de7da1d" xsi:nil="true"/>
    <Purkukoodi xmlns="b5712f05-f2e3-43e2-ab18-078026fd3e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484F0A65A37434EADCA903C33790CF2" ma:contentTypeVersion="27" ma:contentTypeDescription="Luo uusi asiakirja." ma:contentTypeScope="" ma:versionID="3455b9470cb448d3ee97d9c7471b2ab9">
  <xsd:schema xmlns:xsd="http://www.w3.org/2001/XMLSchema" xmlns:xs="http://www.w3.org/2001/XMLSchema" xmlns:p="http://schemas.microsoft.com/office/2006/metadata/properties" xmlns:ns2="04a442bf-a182-47b9-83ef-16471de7da1d" xmlns:ns3="b5712f05-f2e3-43e2-ab18-078026fd3e0c" targetNamespace="http://schemas.microsoft.com/office/2006/metadata/properties" ma:root="true" ma:fieldsID="78a61a860badaa39edb9a77489b1a9e3" ns2:_="" ns3:_="">
    <xsd:import namespace="04a442bf-a182-47b9-83ef-16471de7da1d"/>
    <xsd:import namespace="b5712f05-f2e3-43e2-ab18-078026fd3e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Purkukoodi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442bf-a182-47b9-83ef-16471de7da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  <xsd:element name="TaxCatchAll" ma:index="24" nillable="true" ma:displayName="Taxonomy Catch All Column" ma:hidden="true" ma:list="{7a7bca89-35a7-49db-9104-1e2fb2e773a6}" ma:internalName="TaxCatchAll" ma:showField="CatchAllData" ma:web="04a442bf-a182-47b9-83ef-16471de7da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12f05-f2e3-43e2-ab18-078026fd3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Purkukoodi" ma:index="18" nillable="true" ma:displayName="Purkukoodi" ma:format="Dropdown" ma:internalName="Purkukoodi">
      <xsd:simpleType>
        <xsd:restriction base="dms:Text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Kuvien tunnisteet" ma:readOnly="false" ma:fieldId="{5cf76f15-5ced-4ddc-b409-7134ff3c332f}" ma:taxonomyMulti="true" ma:sspId="c832eb66-61b8-4d85-aedd-df2f883ef5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E08D5D-2546-46F0-80AB-217441F84501}">
  <ds:schemaRefs>
    <ds:schemaRef ds:uri="http://purl.org/dc/dcmitype/"/>
    <ds:schemaRef ds:uri="http://purl.org/dc/elements/1.1/"/>
    <ds:schemaRef ds:uri="b5712f05-f2e3-43e2-ab18-078026fd3e0c"/>
    <ds:schemaRef ds:uri="http://schemas.openxmlformats.org/package/2006/metadata/core-properties"/>
    <ds:schemaRef ds:uri="04a442bf-a182-47b9-83ef-16471de7da1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742406-83FE-473D-8E34-7A6D3F6A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409BD-4B98-431D-BA33-E8EF58481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442bf-a182-47b9-83ef-16471de7da1d"/>
    <ds:schemaRef ds:uri="b5712f05-f2e3-43e2-ab18-078026fd3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594</Words>
  <Application>Microsoft Office PowerPoint</Application>
  <PresentationFormat>Näytössä katseltava diaesitys (4:3)</PresentationFormat>
  <Paragraphs>108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museo-sans</vt:lpstr>
      <vt:lpstr>Tw Cen MT</vt:lpstr>
      <vt:lpstr>Tw Cen MT</vt:lpstr>
      <vt:lpstr>Tw Cen MT Condensed</vt:lpstr>
      <vt:lpstr>Wingdings 3</vt:lpstr>
      <vt:lpstr>Integraali</vt:lpstr>
      <vt:lpstr>Ylioppilaskirjoitusinfo  4.5.2026</vt:lpstr>
      <vt:lpstr>TUTKINNON RAKENNE </vt:lpstr>
      <vt:lpstr>Tutkinnon rakenne</vt:lpstr>
      <vt:lpstr>Ylioppilaaksi valmistuminen</vt:lpstr>
      <vt:lpstr>Reaalikokeiden ryhmittely</vt:lpstr>
      <vt:lpstr>Koepäivät Syksy 2025</vt:lpstr>
      <vt:lpstr>TUTKINNON SUORITTAMINEN</vt:lpstr>
      <vt:lpstr>UUSIMISSÄÄNNÖT </vt:lpstr>
      <vt:lpstr>kokeen uusiminen</vt:lpstr>
      <vt:lpstr>KOEARVOSANAT JA PISTEET</vt:lpstr>
      <vt:lpstr>KOMPENSAATIO</vt:lpstr>
      <vt:lpstr>Yo-tutkintoon ilmoittautuminen</vt:lpstr>
      <vt:lpstr>Lomakkeet</vt:lpstr>
      <vt:lpstr>Ilmoittautuminen</vt:lpstr>
      <vt:lpstr>Julkaisulupa</vt:lpstr>
      <vt:lpstr>Yo-suunnitelma ja tutkinnon hajautus</vt:lpstr>
      <vt:lpstr>Ilmoittautumisen vahvistaminen 1/2</vt:lpstr>
      <vt:lpstr>Ilmoittautumisen vahvistaminen 2/2</vt:lpstr>
      <vt:lpstr>Yo-tutkinnon maksut</vt:lpstr>
      <vt:lpstr>Muistutus</vt:lpstr>
      <vt:lpstr>TIETOA YO-TUTKINNOSTA</vt:lpstr>
    </vt:vector>
  </TitlesOfParts>
  <Company>Siilinjärven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Hansen, Aurora</dc:creator>
  <cp:lastModifiedBy>Olli Lipponen</cp:lastModifiedBy>
  <cp:revision>88</cp:revision>
  <cp:lastPrinted>2018-08-29T11:03:36Z</cp:lastPrinted>
  <dcterms:created xsi:type="dcterms:W3CDTF">2016-01-20T13:48:51Z</dcterms:created>
  <dcterms:modified xsi:type="dcterms:W3CDTF">2026-05-19T06:23:38Z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0x010100B484F0A65A37434EADCA903C33790CF2</vt:lpwstr>
  </property>
  <property fmtid="{D5CDD505-2E9C-101B-9397-08002B2CF9AE}" pid="3" name="MediaServiceImageTags">
    <vt:lpwstr/>
  </property>
</Properties>
</file>