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63" r:id="rId5"/>
    <p:sldId id="265" r:id="rId6"/>
    <p:sldId id="259" r:id="rId7"/>
    <p:sldId id="260" r:id="rId8"/>
    <p:sldId id="261" r:id="rId9"/>
    <p:sldId id="264" r:id="rId10"/>
    <p:sldId id="266" r:id="rId11"/>
    <p:sldId id="262" r:id="rId12"/>
    <p:sldId id="267"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6A09B-BFBF-43CA-8096-416B1F354B40}" v="70" dt="2022-05-01T07:35:27.435"/>
    <p1510:client id="{8093532F-BB70-A838-24D5-4AB0CE74652C}" v="2689" dt="2022-05-01T09:15:40.394"/>
    <p1510:client id="{CED54072-FEEB-97BF-8F9A-E9A6FAE9C1CC}" v="2" dt="2022-05-03T15:19:26.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5/9/2023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6016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5/9/2023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4393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5/9/2023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560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5/9/2023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734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5/9/2023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6750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5/9/2023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7280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5/9/2023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049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5/9/2023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1934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5/9/2023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6021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5/9/2023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05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5/9/2023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94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5/9/2023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94171634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rezi.com/qn2mgyaif0vq/copy-of-ole-oma-itsesi-ja-anna-toistenkin-olla/?utm_campaign=share&amp;utm_medium=cop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p:nvPr>
        </p:nvSpPr>
        <p:spPr>
          <a:xfrm>
            <a:off x="890338" y="640080"/>
            <a:ext cx="3734014" cy="3566160"/>
          </a:xfrm>
        </p:spPr>
        <p:txBody>
          <a:bodyPr anchor="b">
            <a:normAutofit/>
          </a:bodyPr>
          <a:lstStyle/>
          <a:p>
            <a:r>
              <a:rPr lang="fi-FI" sz="5600">
                <a:cs typeface="Calibri Light"/>
              </a:rPr>
              <a:t>Tasa-arvo ja yhdenvertaisuus </a:t>
            </a:r>
          </a:p>
        </p:txBody>
      </p:sp>
      <p:sp>
        <p:nvSpPr>
          <p:cNvPr id="3" name="Alaotsikko 2"/>
          <p:cNvSpPr>
            <a:spLocks noGrp="1"/>
          </p:cNvSpPr>
          <p:nvPr>
            <p:ph type="subTitle" idx="1"/>
          </p:nvPr>
        </p:nvSpPr>
        <p:spPr>
          <a:xfrm>
            <a:off x="890339" y="4636008"/>
            <a:ext cx="3734014" cy="1572768"/>
          </a:xfrm>
        </p:spPr>
        <p:txBody>
          <a:bodyPr vert="horz" lIns="91440" tIns="45720" rIns="91440" bIns="45720" rtlCol="0" anchor="t">
            <a:normAutofit fontScale="92500" lnSpcReduction="20000"/>
          </a:bodyPr>
          <a:lstStyle/>
          <a:p>
            <a:r>
              <a:rPr lang="fi-FI" dirty="0">
                <a:cs typeface="Calibri"/>
              </a:rPr>
              <a:t>Keskusteludiat 2022</a:t>
            </a:r>
          </a:p>
          <a:p>
            <a:r>
              <a:rPr lang="fi-FI" dirty="0">
                <a:cs typeface="Calibri"/>
              </a:rPr>
              <a:t>Katri Juusola</a:t>
            </a:r>
          </a:p>
          <a:p>
            <a:r>
              <a:rPr lang="fi-FI" sz="1800" dirty="0">
                <a:cs typeface="Calibri"/>
              </a:rPr>
              <a:t>Lähde: </a:t>
            </a:r>
            <a:r>
              <a:rPr lang="fi-FI" sz="1800" dirty="0">
                <a:ea typeface="+mn-lt"/>
                <a:cs typeface="+mn-lt"/>
              </a:rPr>
              <a:t>https://www.oph.fi/sites/default/files/documents/173318_tasa_arvotyo_on_taitolaji_0.pdf</a:t>
            </a:r>
            <a:endParaRPr lang="fi-FI" sz="1800" dirty="0">
              <a:cs typeface="Calibri"/>
            </a:endParaRPr>
          </a:p>
        </p:txBody>
      </p:sp>
      <p:sp>
        <p:nvSpPr>
          <p:cNvPr id="29"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DB9F3E"/>
          </a:solidFill>
          <a:ln w="38100" cap="rnd">
            <a:solidFill>
              <a:srgbClr val="DB9F3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4" descr="Valkoinen ja keltainen kukat">
            <a:extLst>
              <a:ext uri="{FF2B5EF4-FFF2-40B4-BE49-F238E27FC236}">
                <a16:creationId xmlns:a16="http://schemas.microsoft.com/office/drawing/2014/main" id="{4CF92A02-F9EE-3504-B262-D13A38029550}"/>
              </a:ext>
            </a:extLst>
          </p:cNvPr>
          <p:cNvPicPr>
            <a:picLocks noChangeAspect="1"/>
          </p:cNvPicPr>
          <p:nvPr/>
        </p:nvPicPr>
        <p:blipFill rotWithShape="1">
          <a:blip r:embed="rId2"/>
          <a:srcRect l="7057" r="2599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8238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8989F6-CFCC-B677-BFD7-734CFD117418}"/>
              </a:ext>
            </a:extLst>
          </p:cNvPr>
          <p:cNvSpPr>
            <a:spLocks noGrp="1"/>
          </p:cNvSpPr>
          <p:nvPr>
            <p:ph type="title"/>
          </p:nvPr>
        </p:nvSpPr>
        <p:spPr/>
        <p:txBody>
          <a:bodyPr/>
          <a:lstStyle/>
          <a:p>
            <a:r>
              <a:rPr lang="fi-FI" dirty="0"/>
              <a:t>Mitä on häirintä?</a:t>
            </a:r>
          </a:p>
        </p:txBody>
      </p:sp>
      <p:sp>
        <p:nvSpPr>
          <p:cNvPr id="3" name="Sisällön paikkamerkki 2">
            <a:extLst>
              <a:ext uri="{FF2B5EF4-FFF2-40B4-BE49-F238E27FC236}">
                <a16:creationId xmlns:a16="http://schemas.microsoft.com/office/drawing/2014/main" id="{BC1F9DFB-2FF2-C1F3-048B-0A499B608440}"/>
              </a:ext>
            </a:extLst>
          </p:cNvPr>
          <p:cNvSpPr>
            <a:spLocks noGrp="1"/>
          </p:cNvSpPr>
          <p:nvPr>
            <p:ph idx="1"/>
          </p:nvPr>
        </p:nvSpPr>
        <p:spPr/>
        <p:txBody>
          <a:bodyPr vert="horz" lIns="91440" tIns="45720" rIns="91440" bIns="45720" rtlCol="0" anchor="t">
            <a:normAutofit/>
          </a:bodyPr>
          <a:lstStyle/>
          <a:p>
            <a:r>
              <a:rPr lang="fi-FI" dirty="0">
                <a:ea typeface="+mn-lt"/>
                <a:cs typeface="+mn-lt"/>
              </a:rPr>
              <a:t> Häirinnästä on kyse silloin, kun teoilla luodaan uhkaava, vihamielinen, halventava, nöyryyttävä tai ahdistava ilmapiiri. Voidaan ajatella, että häirintä on yksi kiusaamisen muoto. Häirintään voi kuitenkin syyllistyä, vaikka ei tarkoittaisi pahaa. Kyseessä voi olla ei-toivottu huomio, joka ei kunnioita toisen rajoja. Esimerkiksi ihastuminen ei oikeuta häirintää. Häirinnälle on tyypillistä sen toistuvuus. Sukupuoleen perustuva häirintä on ei-toivottua käytöstä, joka liittyy sukupuoleen, sukupuoli-identiteettiin tai sukupuolen ilmaisuun. Sukupuoleen perustuva häirintä ei ole luonteeltaan seksuaalista.</a:t>
            </a:r>
          </a:p>
          <a:p>
            <a:endParaRPr lang="fi-FI" dirty="0"/>
          </a:p>
          <a:p>
            <a:r>
              <a:rPr lang="fi-FI" b="1" dirty="0"/>
              <a:t>Pystytkö kertomaan opettajalle, jos sinua tai ystävääsi kiusataan?</a:t>
            </a:r>
          </a:p>
          <a:p>
            <a:r>
              <a:rPr lang="fi-FI" b="1" dirty="0"/>
              <a:t>Puuttuvatko opettajat kiusaamiseen riittävän hyvin?</a:t>
            </a:r>
          </a:p>
          <a:p>
            <a:pPr marL="0" indent="0">
              <a:buNone/>
            </a:pPr>
            <a:endParaRPr lang="fi-FI" b="1" dirty="0"/>
          </a:p>
        </p:txBody>
      </p:sp>
    </p:spTree>
    <p:extLst>
      <p:ext uri="{BB962C8B-B14F-4D97-AF65-F5344CB8AC3E}">
        <p14:creationId xmlns:p14="http://schemas.microsoft.com/office/powerpoint/2010/main" val="3291825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B8019A-947E-99BE-F791-A1044F6863BC}"/>
              </a:ext>
            </a:extLst>
          </p:cNvPr>
          <p:cNvSpPr>
            <a:spLocks noGrp="1"/>
          </p:cNvSpPr>
          <p:nvPr>
            <p:ph type="title"/>
          </p:nvPr>
        </p:nvSpPr>
        <p:spPr/>
        <p:txBody>
          <a:bodyPr/>
          <a:lstStyle/>
          <a:p>
            <a:r>
              <a:rPr lang="fi-FI" dirty="0"/>
              <a:t>Seksuaalinen häirintä</a:t>
            </a:r>
          </a:p>
        </p:txBody>
      </p:sp>
      <p:sp>
        <p:nvSpPr>
          <p:cNvPr id="3" name="Sisällön paikkamerkki 2">
            <a:extLst>
              <a:ext uri="{FF2B5EF4-FFF2-40B4-BE49-F238E27FC236}">
                <a16:creationId xmlns:a16="http://schemas.microsoft.com/office/drawing/2014/main" id="{32F49E99-A911-0486-2C20-5C9B91088850}"/>
              </a:ext>
            </a:extLst>
          </p:cNvPr>
          <p:cNvSpPr>
            <a:spLocks noGrp="1"/>
          </p:cNvSpPr>
          <p:nvPr>
            <p:ph idx="1"/>
          </p:nvPr>
        </p:nvSpPr>
        <p:spPr/>
        <p:txBody>
          <a:bodyPr vert="horz" lIns="91440" tIns="45720" rIns="91440" bIns="45720" rtlCol="0" anchor="t">
            <a:normAutofit/>
          </a:bodyPr>
          <a:lstStyle/>
          <a:p>
            <a:r>
              <a:rPr lang="fi-FI" dirty="0">
                <a:ea typeface="+mn-lt"/>
                <a:cs typeface="+mn-lt"/>
              </a:rPr>
              <a:t>Seksuaalisella häirinnällä tarkoitetaan sanallista, sanatonta tai fyysistä ei-toivottua käytöstä, joka on luonteeltaan seksuaalista. Tällaisella käytöksellä loukataan tarkoituksellisesti tai tosiasiallisesti henkilön henkistä tai fyysistä koskemattomuutta erityisesti luomalla uhkaava, vihamielinen, halventava, nöyryyttävä tai ahdistava ilmapiiri. Seksuaalinen häirintä on ei-toivottua käytöstä, jolla loukataan toisen koskemattomuutta. Seksuaalinen häirintä voi olla esimerkiksi: vihjailevia eleitä tai ilmeitä, härskejä puheita, nimittelyä tai kaksimielisiä vitsejä, puhelimesta näytettyjä aikuisten sivustoja. </a:t>
            </a:r>
          </a:p>
          <a:p>
            <a:r>
              <a:rPr lang="fi-FI" b="1" dirty="0"/>
              <a:t>Tunnetko olosi koulussa turvalliseksi?</a:t>
            </a:r>
          </a:p>
          <a:p>
            <a:r>
              <a:rPr lang="fi-FI" b="1" dirty="0"/>
              <a:t>Uskallatko kertoa aikuiselle, jos itse koet tai huomaat ystäväsi kokevan seksuaalista häirintää?</a:t>
            </a:r>
          </a:p>
          <a:p>
            <a:r>
              <a:rPr lang="fi-FI" b="1" dirty="0"/>
              <a:t>Missä/milloin et tunne oloasi turvalliseksi? </a:t>
            </a:r>
          </a:p>
          <a:p>
            <a:endParaRPr lang="fi-FI" b="1" dirty="0"/>
          </a:p>
        </p:txBody>
      </p:sp>
    </p:spTree>
    <p:extLst>
      <p:ext uri="{BB962C8B-B14F-4D97-AF65-F5344CB8AC3E}">
        <p14:creationId xmlns:p14="http://schemas.microsoft.com/office/powerpoint/2010/main" val="46329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BD538B-7168-E637-55D3-00CB4E7CEEC6}"/>
              </a:ext>
            </a:extLst>
          </p:cNvPr>
          <p:cNvSpPr>
            <a:spLocks noGrp="1"/>
          </p:cNvSpPr>
          <p:nvPr>
            <p:ph type="title"/>
          </p:nvPr>
        </p:nvSpPr>
        <p:spPr>
          <a:xfrm>
            <a:off x="838200" y="365125"/>
            <a:ext cx="10515600" cy="1296809"/>
          </a:xfrm>
        </p:spPr>
        <p:txBody>
          <a:bodyPr>
            <a:normAutofit fontScale="90000"/>
          </a:bodyPr>
          <a:lstStyle/>
          <a:p>
            <a:r>
              <a:rPr lang="fi-FI" dirty="0"/>
              <a:t>Millainen on mielestäsi tasa-arvoinen ja yhdenvertainen, turvallinen koulu kaikille?</a:t>
            </a:r>
          </a:p>
        </p:txBody>
      </p:sp>
      <p:sp>
        <p:nvSpPr>
          <p:cNvPr id="3" name="Sisällön paikkamerkki 2">
            <a:extLst>
              <a:ext uri="{FF2B5EF4-FFF2-40B4-BE49-F238E27FC236}">
                <a16:creationId xmlns:a16="http://schemas.microsoft.com/office/drawing/2014/main" id="{111CFF3B-E804-40B3-3463-8FFDBB268DA4}"/>
              </a:ext>
            </a:extLst>
          </p:cNvPr>
          <p:cNvSpPr>
            <a:spLocks noGrp="1"/>
          </p:cNvSpPr>
          <p:nvPr>
            <p:ph idx="1"/>
          </p:nvPr>
        </p:nvSpPr>
        <p:spPr>
          <a:xfrm>
            <a:off x="838200" y="2705761"/>
            <a:ext cx="10515600" cy="3475583"/>
          </a:xfrm>
        </p:spPr>
        <p:txBody>
          <a:bodyPr vert="horz" lIns="91440" tIns="45720" rIns="91440" bIns="45720" rtlCol="0" anchor="t">
            <a:normAutofit/>
          </a:bodyPr>
          <a:lstStyle/>
          <a:p>
            <a:r>
              <a:rPr lang="fi-FI" b="1" dirty="0"/>
              <a:t>Mikä koulussamme erityisesti edistää tasa-arvoa ja yhdenvertaisuutta?</a:t>
            </a:r>
          </a:p>
          <a:p>
            <a:r>
              <a:rPr lang="fi-FI" b="1" dirty="0"/>
              <a:t>Onko koulussamme sellaisia ongelmia, joihin voisit vaikuttaa omilla toimillasi?</a:t>
            </a:r>
          </a:p>
          <a:p>
            <a:r>
              <a:rPr lang="fi-FI" b="1" dirty="0"/>
              <a:t>Toivoisitko muutoksia oppitunneille, välitunneille tai koulumatkoille?</a:t>
            </a:r>
          </a:p>
          <a:p>
            <a:r>
              <a:rPr lang="fi-FI" b="1" dirty="0"/>
              <a:t>Mitä muuta haluaisit asiasta kommentoida?</a:t>
            </a:r>
          </a:p>
        </p:txBody>
      </p:sp>
    </p:spTree>
    <p:extLst>
      <p:ext uri="{BB962C8B-B14F-4D97-AF65-F5344CB8AC3E}">
        <p14:creationId xmlns:p14="http://schemas.microsoft.com/office/powerpoint/2010/main" val="220543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7FD4B3-AB85-5172-5C14-88C37262C60E}"/>
              </a:ext>
            </a:extLst>
          </p:cNvPr>
          <p:cNvSpPr>
            <a:spLocks noGrp="1"/>
          </p:cNvSpPr>
          <p:nvPr>
            <p:ph type="title"/>
          </p:nvPr>
        </p:nvSpPr>
        <p:spPr>
          <a:xfrm>
            <a:off x="608163" y="365125"/>
            <a:ext cx="11867071" cy="1339940"/>
          </a:xfrm>
        </p:spPr>
        <p:txBody>
          <a:bodyPr>
            <a:normAutofit fontScale="90000"/>
          </a:bodyPr>
          <a:lstStyle/>
          <a:p>
            <a:r>
              <a:rPr lang="fi-FI" dirty="0"/>
              <a:t>Sodankylän opetussuunnitelma: Yhdenvertaisuus ja tasa-arvo</a:t>
            </a:r>
          </a:p>
        </p:txBody>
      </p:sp>
      <p:sp>
        <p:nvSpPr>
          <p:cNvPr id="3" name="Sisällön paikkamerkki 2">
            <a:extLst>
              <a:ext uri="{FF2B5EF4-FFF2-40B4-BE49-F238E27FC236}">
                <a16:creationId xmlns:a16="http://schemas.microsoft.com/office/drawing/2014/main" id="{9A6384E7-2449-68FC-7633-C4F9418A7205}"/>
              </a:ext>
            </a:extLst>
          </p:cNvPr>
          <p:cNvSpPr>
            <a:spLocks noGrp="1"/>
          </p:cNvSpPr>
          <p:nvPr>
            <p:ph idx="1"/>
          </p:nvPr>
        </p:nvSpPr>
        <p:spPr/>
        <p:txBody>
          <a:bodyPr vert="horz" lIns="91440" tIns="45720" rIns="91440" bIns="45720" rtlCol="0" anchor="t">
            <a:normAutofit/>
          </a:bodyPr>
          <a:lstStyle/>
          <a:p>
            <a:pPr marL="0" indent="0">
              <a:buNone/>
            </a:pPr>
            <a:endParaRPr lang="fi-FI" dirty="0"/>
          </a:p>
          <a:p>
            <a:r>
              <a:rPr lang="fi-FI" dirty="0">
                <a:ea typeface="+mn-lt"/>
                <a:cs typeface="+mn-lt"/>
              </a:rPr>
              <a:t>Suomen perustuslain ja yhdenvertaisuuslain mukaan ketään ei saa ilman hyväksyttävää perustetta asettaa eri asemaan sukupuolen, iän, etnisen tai kansallisen alkuperän, kansalaisuuden, kielen, uskonnon, vakaumuksen, mielipiteen, seksuaalisen suuntautumisen, terveydentilan, vammaisuuden tai muun henkilöön liittyvän syyn perusteella. Tasa-arvolaki velvoittaa kaikkia oppilaitoksia huolehtimaan siitä, että ihmisillä on sukupuoleen katsomatta samat mahdollisuudet koulutukseen. Opetuksen ja opetusaineistojen tulee tukea tasa-arvolain toteutumista.</a:t>
            </a:r>
            <a:endParaRPr lang="fi-FI" dirty="0"/>
          </a:p>
          <a:p>
            <a:pPr marL="0" indent="0">
              <a:buNone/>
            </a:pPr>
            <a:endParaRPr lang="fi-FI" dirty="0"/>
          </a:p>
          <a:p>
            <a:endParaRPr lang="fi-FI" dirty="0"/>
          </a:p>
        </p:txBody>
      </p:sp>
    </p:spTree>
    <p:extLst>
      <p:ext uri="{BB962C8B-B14F-4D97-AF65-F5344CB8AC3E}">
        <p14:creationId xmlns:p14="http://schemas.microsoft.com/office/powerpoint/2010/main" val="17130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4B4C890-BF08-851F-F3D8-F60570D823FB}"/>
              </a:ext>
            </a:extLst>
          </p:cNvPr>
          <p:cNvSpPr>
            <a:spLocks noGrp="1"/>
          </p:cNvSpPr>
          <p:nvPr>
            <p:ph type="title"/>
          </p:nvPr>
        </p:nvSpPr>
        <p:spPr>
          <a:xfrm>
            <a:off x="838200" y="365125"/>
            <a:ext cx="10515600" cy="1325563"/>
          </a:xfrm>
        </p:spPr>
        <p:txBody>
          <a:bodyPr>
            <a:normAutofit/>
          </a:bodyPr>
          <a:lstStyle/>
          <a:p>
            <a:r>
              <a:rPr lang="fi-FI" sz="6600"/>
              <a:t>Tasa-arvon ja yhdenvertaisuuden sanastoa</a:t>
            </a:r>
          </a:p>
        </p:txBody>
      </p:sp>
      <p:sp>
        <p:nvSpPr>
          <p:cNvPr id="3" name="Sisällön paikkamerkki 2">
            <a:extLst>
              <a:ext uri="{FF2B5EF4-FFF2-40B4-BE49-F238E27FC236}">
                <a16:creationId xmlns:a16="http://schemas.microsoft.com/office/drawing/2014/main" id="{0A972826-C840-32A3-0C85-A9E5A0F28CDD}"/>
              </a:ext>
            </a:extLst>
          </p:cNvPr>
          <p:cNvSpPr>
            <a:spLocks noGrp="1"/>
          </p:cNvSpPr>
          <p:nvPr>
            <p:ph idx="1"/>
          </p:nvPr>
        </p:nvSpPr>
        <p:spPr>
          <a:xfrm>
            <a:off x="838200" y="1929384"/>
            <a:ext cx="10515600" cy="4251960"/>
          </a:xfrm>
        </p:spPr>
        <p:txBody>
          <a:bodyPr vert="horz" lIns="91440" tIns="45720" rIns="91440" bIns="45720" rtlCol="0" anchor="t">
            <a:normAutofit lnSpcReduction="10000"/>
          </a:bodyPr>
          <a:lstStyle/>
          <a:p>
            <a:pPr>
              <a:lnSpc>
                <a:spcPct val="100000"/>
              </a:lnSpc>
            </a:pPr>
            <a:r>
              <a:rPr lang="fi-FI" dirty="0"/>
              <a:t>Seuraavissa dioissa kerrotaan tasa-arvoon ja yhdenvertaisuuteen liittyviä käsitteitä</a:t>
            </a:r>
            <a:endParaRPr lang="fi-FI"/>
          </a:p>
          <a:p>
            <a:pPr>
              <a:lnSpc>
                <a:spcPct val="100000"/>
              </a:lnSpc>
            </a:pPr>
            <a:r>
              <a:rPr lang="fi-FI" dirty="0"/>
              <a:t>Oppilaille varataan paperi ja kynä, jolloin he voivat kirjoittaa kommentteja opettajalle luettavaksi tunnin jälkeen nimettömänä tilanteissa, joissa he eivät halua viitata ja kysyä koko luokan läsnä ollessa. </a:t>
            </a:r>
          </a:p>
          <a:p>
            <a:pPr>
              <a:lnSpc>
                <a:spcPct val="100000"/>
              </a:lnSpc>
            </a:pPr>
            <a:r>
              <a:rPr lang="fi-FI" dirty="0"/>
              <a:t>Opettaja johtaa keskustelua diojen selityksien ja apukysymysten avulla.</a:t>
            </a:r>
            <a:endParaRPr lang="fi-FI"/>
          </a:p>
          <a:p>
            <a:pPr>
              <a:lnSpc>
                <a:spcPct val="100000"/>
              </a:lnSpc>
            </a:pPr>
            <a:r>
              <a:rPr lang="fi-FI" dirty="0"/>
              <a:t>Tunnin jälkeen, opettaja kerää nimettömät lisäkysymykset/kommentit ja palaa niihin toisena päivänä yleisesti keskustellen. Silloin voidaan käyttää keskustelun runkona </a:t>
            </a:r>
            <a:r>
              <a:rPr lang="fi-FI" dirty="0">
                <a:hlinkClick r:id="rId2"/>
              </a:rPr>
              <a:t>Tätä Preziä</a:t>
            </a:r>
            <a:endParaRPr lang="fi-FI">
              <a:hlinkClick r:id="rId2"/>
            </a:endParaRPr>
          </a:p>
          <a:p>
            <a:pPr>
              <a:lnSpc>
                <a:spcPct val="100000"/>
              </a:lnSpc>
            </a:pPr>
            <a:r>
              <a:rPr lang="fi-FI" dirty="0"/>
              <a:t>Lopuksi opettaja toimittaa pohdinnan tasa-arvon ja yhdenvertaisuuden tilasta koulumme tasa-arvo ja yhdenvertaisuusryhmälle. Opettaja voi myös ehdottaa seuraavan lukuvuoden painopistealueita lukuvuosisuunnitelmaa varten. </a:t>
            </a:r>
            <a:endParaRPr lang="fi-FI"/>
          </a:p>
        </p:txBody>
      </p:sp>
    </p:spTree>
    <p:extLst>
      <p:ext uri="{BB962C8B-B14F-4D97-AF65-F5344CB8AC3E}">
        <p14:creationId xmlns:p14="http://schemas.microsoft.com/office/powerpoint/2010/main" val="288593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5E2FF7-B570-4A64-3A02-4B5AD2E94006}"/>
              </a:ext>
            </a:extLst>
          </p:cNvPr>
          <p:cNvSpPr>
            <a:spLocks noGrp="1"/>
          </p:cNvSpPr>
          <p:nvPr>
            <p:ph type="title"/>
          </p:nvPr>
        </p:nvSpPr>
        <p:spPr/>
        <p:txBody>
          <a:bodyPr/>
          <a:lstStyle/>
          <a:p>
            <a:r>
              <a:rPr lang="fi-FI" dirty="0">
                <a:ea typeface="+mj-lt"/>
                <a:cs typeface="+mj-lt"/>
              </a:rPr>
              <a:t>Yhdenvertaisuus ja tasa-arvo</a:t>
            </a:r>
            <a:endParaRPr lang="fi-FI" dirty="0"/>
          </a:p>
        </p:txBody>
      </p:sp>
      <p:sp>
        <p:nvSpPr>
          <p:cNvPr id="3" name="Sisällön paikkamerkki 2">
            <a:extLst>
              <a:ext uri="{FF2B5EF4-FFF2-40B4-BE49-F238E27FC236}">
                <a16:creationId xmlns:a16="http://schemas.microsoft.com/office/drawing/2014/main" id="{DC6248CE-405E-CF4B-F02E-6F8A6E2F064A}"/>
              </a:ext>
            </a:extLst>
          </p:cNvPr>
          <p:cNvSpPr>
            <a:spLocks noGrp="1"/>
          </p:cNvSpPr>
          <p:nvPr>
            <p:ph idx="1"/>
          </p:nvPr>
        </p:nvSpPr>
        <p:spPr/>
        <p:txBody>
          <a:bodyPr vert="horz" lIns="91440" tIns="45720" rIns="91440" bIns="45720" rtlCol="0" anchor="t">
            <a:normAutofit/>
          </a:bodyPr>
          <a:lstStyle/>
          <a:p>
            <a:r>
              <a:rPr lang="fi-FI" dirty="0">
                <a:ea typeface="+mn-lt"/>
                <a:cs typeface="+mn-lt"/>
              </a:rPr>
              <a:t>Yhdenvertaisuus ja tasa-arvo Yhdenvertaisuus ja tasa-arvo ovat perusoikeuksia ja tarkoittavat periaatteessa samaa asiaa: syrjimättömyyden ja tasavertaisten mahdollisuuksien varmistamista kaikille sukupuolesta, etnisestä taustasta, kielestä, kansalaisuudesta, iästä, vammaisuudesta, seksuaalisesta suuntautumisesta, uskonnosta, vakaumuksesta tai muusta henkilöön liittyvästä syystä riippumatta. Lainsäädännössä ja viranomaistyössä tasa-arvo tarkoittaa useimmiten sukupuolten tasa-arvoa. Muihin syrjintäperusteisiin viitattaessa käytetään yhdenvertaisuus-käsitettä</a:t>
            </a:r>
          </a:p>
          <a:p>
            <a:r>
              <a:rPr lang="fi-FI" b="1" dirty="0"/>
              <a:t>Millainen on mielestäsi tasa-arvoinen ja yhdenvertainen koulu?</a:t>
            </a:r>
          </a:p>
        </p:txBody>
      </p:sp>
    </p:spTree>
    <p:extLst>
      <p:ext uri="{BB962C8B-B14F-4D97-AF65-F5344CB8AC3E}">
        <p14:creationId xmlns:p14="http://schemas.microsoft.com/office/powerpoint/2010/main" val="345504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7CE2AB-F296-616C-D599-9BFEC0703B6D}"/>
              </a:ext>
            </a:extLst>
          </p:cNvPr>
          <p:cNvSpPr>
            <a:spLocks noGrp="1"/>
          </p:cNvSpPr>
          <p:nvPr>
            <p:ph type="title"/>
          </p:nvPr>
        </p:nvSpPr>
        <p:spPr/>
        <p:txBody>
          <a:bodyPr/>
          <a:lstStyle/>
          <a:p>
            <a:r>
              <a:rPr lang="fi-FI" dirty="0"/>
              <a:t>Yhdenvertaisuuslaki (1325/2014)</a:t>
            </a:r>
          </a:p>
        </p:txBody>
      </p:sp>
      <p:sp>
        <p:nvSpPr>
          <p:cNvPr id="3" name="Sisällön paikkamerkki 2">
            <a:extLst>
              <a:ext uri="{FF2B5EF4-FFF2-40B4-BE49-F238E27FC236}">
                <a16:creationId xmlns:a16="http://schemas.microsoft.com/office/drawing/2014/main" id="{B098DDDC-A956-FFF6-E0F0-A8D248515F21}"/>
              </a:ext>
            </a:extLst>
          </p:cNvPr>
          <p:cNvSpPr>
            <a:spLocks noGrp="1"/>
          </p:cNvSpPr>
          <p:nvPr>
            <p:ph idx="1"/>
          </p:nvPr>
        </p:nvSpPr>
        <p:spPr/>
        <p:txBody>
          <a:bodyPr vert="horz" lIns="91440" tIns="45720" rIns="91440" bIns="45720" rtlCol="0" anchor="t">
            <a:normAutofit/>
          </a:bodyPr>
          <a:lstStyle/>
          <a:p>
            <a:r>
              <a:rPr lang="fi-FI" dirty="0">
                <a:ea typeface="+mn-lt"/>
                <a:cs typeface="+mn-lt"/>
              </a:rPr>
              <a:t> Yhdenvertaisuuslaki (1325/2014) kieltää syrjinnän iän, alkuperän, kansalaisuuden, kielen, uskonnon, vakaumuksen, mielipiteen, poliittisen toiminnan, ammattiyhdistystoiminnan, perhesuhteiden, terveydentilan, vammaisuuden, seksuaalisen suuntautumisen tai muun henkilöön liittyvän syyn perusteella. </a:t>
            </a:r>
            <a:endParaRPr lang="fi-FI">
              <a:ea typeface="+mn-lt"/>
              <a:cs typeface="+mn-lt"/>
            </a:endParaRPr>
          </a:p>
          <a:p>
            <a:r>
              <a:rPr lang="fi-FI" b="1" dirty="0"/>
              <a:t>Millainen on mielestäsi yhdenvertainen koulu?</a:t>
            </a:r>
          </a:p>
          <a:p>
            <a:r>
              <a:rPr lang="fi-FI" b="1" dirty="0"/>
              <a:t>Mikä koulussamme edistää yhdenvertaisuutta?</a:t>
            </a:r>
          </a:p>
          <a:p>
            <a:r>
              <a:rPr lang="fi-FI" b="1" dirty="0"/>
              <a:t>Miten voit itse edistää yhdenvertaisuutta? </a:t>
            </a:r>
          </a:p>
        </p:txBody>
      </p:sp>
    </p:spTree>
    <p:extLst>
      <p:ext uri="{BB962C8B-B14F-4D97-AF65-F5344CB8AC3E}">
        <p14:creationId xmlns:p14="http://schemas.microsoft.com/office/powerpoint/2010/main" val="46538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2E32D7-C157-1217-C7B5-04335206B066}"/>
              </a:ext>
            </a:extLst>
          </p:cNvPr>
          <p:cNvSpPr>
            <a:spLocks noGrp="1"/>
          </p:cNvSpPr>
          <p:nvPr>
            <p:ph type="title"/>
          </p:nvPr>
        </p:nvSpPr>
        <p:spPr/>
        <p:txBody>
          <a:bodyPr/>
          <a:lstStyle/>
          <a:p>
            <a:r>
              <a:rPr lang="fi-FI" dirty="0"/>
              <a:t>Sukupuolten tasa-arvo</a:t>
            </a:r>
          </a:p>
        </p:txBody>
      </p:sp>
      <p:sp>
        <p:nvSpPr>
          <p:cNvPr id="3" name="Sisällön paikkamerkki 2">
            <a:extLst>
              <a:ext uri="{FF2B5EF4-FFF2-40B4-BE49-F238E27FC236}">
                <a16:creationId xmlns:a16="http://schemas.microsoft.com/office/drawing/2014/main" id="{BD4460C4-E52B-7039-E49E-3543DCF3BA05}"/>
              </a:ext>
            </a:extLst>
          </p:cNvPr>
          <p:cNvSpPr>
            <a:spLocks noGrp="1"/>
          </p:cNvSpPr>
          <p:nvPr>
            <p:ph idx="1"/>
          </p:nvPr>
        </p:nvSpPr>
        <p:spPr/>
        <p:txBody>
          <a:bodyPr vert="horz" lIns="91440" tIns="45720" rIns="91440" bIns="45720" rtlCol="0" anchor="t">
            <a:normAutofit/>
          </a:bodyPr>
          <a:lstStyle/>
          <a:p>
            <a:r>
              <a:rPr lang="fi-FI" dirty="0">
                <a:ea typeface="+mn-lt"/>
                <a:cs typeface="+mn-lt"/>
              </a:rPr>
              <a:t>Sukupuolten tasa-arvolla tarkoitetaan sukupuolten yhtäläisiä oikeuksia ja mahdollisuuksia yhteiskunnassa ja työelämässä sekä vallan ja resurssien oikeudenmukaista jakamista. Usein puhutaan sekä muodollisesta tasa-arvosta, eli syrjimättömyydestä ja yhdenvertaisista oikeuksista ja kohtelusta, että tosiasiallisesta tasa-arvosta esimerkiksi poliittisten päätösten lopputulosten suhteen. Tasa-arvokäsite kattaa myös sukupuolen moninaisuuden eli hyväksyy ajatuksen, että sukupuolia on enemmän kuin kaksi. </a:t>
            </a:r>
          </a:p>
          <a:p>
            <a:r>
              <a:rPr lang="fi-FI" b="1" dirty="0"/>
              <a:t>Kohdellaanko kaikkia oppilaita tasa-arvoisesti?</a:t>
            </a:r>
          </a:p>
          <a:p>
            <a:r>
              <a:rPr lang="fi-FI" b="1" dirty="0">
                <a:ea typeface="+mn-lt"/>
                <a:cs typeface="+mn-lt"/>
              </a:rPr>
              <a:t>Kohtelevatko oppilaat toisiaan samalla tavalla sukupuolesta riippumatta? </a:t>
            </a:r>
            <a:endParaRPr lang="en-US" dirty="0">
              <a:ea typeface="+mn-lt"/>
              <a:cs typeface="+mn-lt"/>
            </a:endParaRPr>
          </a:p>
          <a:p>
            <a:r>
              <a:rPr lang="fi-FI" b="1" dirty="0">
                <a:ea typeface="+mn-lt"/>
                <a:cs typeface="+mn-lt"/>
              </a:rPr>
              <a:t>Suhtaudutko itse samalla tavalla tyttöihin ja poikiin? </a:t>
            </a:r>
            <a:endParaRPr lang="en-US" dirty="0">
              <a:ea typeface="+mn-lt"/>
              <a:cs typeface="+mn-lt"/>
            </a:endParaRPr>
          </a:p>
          <a:p>
            <a:endParaRPr lang="fi-FI" b="1" dirty="0"/>
          </a:p>
          <a:p>
            <a:pPr marL="0" indent="0">
              <a:buNone/>
            </a:pPr>
            <a:endParaRPr lang="fi-FI" b="1" dirty="0"/>
          </a:p>
          <a:p>
            <a:endParaRPr lang="fi-FI" b="1" dirty="0"/>
          </a:p>
        </p:txBody>
      </p:sp>
    </p:spTree>
    <p:extLst>
      <p:ext uri="{BB962C8B-B14F-4D97-AF65-F5344CB8AC3E}">
        <p14:creationId xmlns:p14="http://schemas.microsoft.com/office/powerpoint/2010/main" val="239194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D141DA-2104-B2E2-C41B-70197FABEB2F}"/>
              </a:ext>
            </a:extLst>
          </p:cNvPr>
          <p:cNvSpPr>
            <a:spLocks noGrp="1"/>
          </p:cNvSpPr>
          <p:nvPr>
            <p:ph type="title"/>
          </p:nvPr>
        </p:nvSpPr>
        <p:spPr/>
        <p:txBody>
          <a:bodyPr/>
          <a:lstStyle/>
          <a:p>
            <a:r>
              <a:rPr lang="fi-FI" dirty="0"/>
              <a:t>Sukupuolistereotypia</a:t>
            </a:r>
          </a:p>
        </p:txBody>
      </p:sp>
      <p:sp>
        <p:nvSpPr>
          <p:cNvPr id="3" name="Sisällön paikkamerkki 2">
            <a:extLst>
              <a:ext uri="{FF2B5EF4-FFF2-40B4-BE49-F238E27FC236}">
                <a16:creationId xmlns:a16="http://schemas.microsoft.com/office/drawing/2014/main" id="{B53F64F3-431E-A10B-35CA-838269ABCA42}"/>
              </a:ext>
            </a:extLst>
          </p:cNvPr>
          <p:cNvSpPr>
            <a:spLocks noGrp="1"/>
          </p:cNvSpPr>
          <p:nvPr>
            <p:ph idx="1"/>
          </p:nvPr>
        </p:nvSpPr>
        <p:spPr/>
        <p:txBody>
          <a:bodyPr vert="horz" lIns="91440" tIns="45720" rIns="91440" bIns="45720" rtlCol="0" anchor="t">
            <a:normAutofit/>
          </a:bodyPr>
          <a:lstStyle/>
          <a:p>
            <a:r>
              <a:rPr lang="fi-FI" dirty="0">
                <a:ea typeface="+mn-lt"/>
                <a:cs typeface="+mn-lt"/>
              </a:rPr>
              <a:t> Sukupuolistereotypiat ovat pelkistettyjä tai kaavamaisia odotuksia ja oletuksia siitä, millaisia miehet ja naiset yleensä ovat tai miten naisten ja miesten tulee käyttäytyä ollakseen ”oikeanlaisia”. Sukupuolistereotypiat ovat pitkälti tiedostamattomia, syvälle kulttuuriin juurtuneita ”itsestäänselvyyksiä”. Stereotypiat ylläpitävät osaltaan eriarvoisuutta. </a:t>
            </a:r>
          </a:p>
          <a:p>
            <a:pPr marL="0" indent="0">
              <a:buNone/>
            </a:pPr>
            <a:endParaRPr lang="fi-FI" dirty="0">
              <a:ea typeface="+mn-lt"/>
              <a:cs typeface="+mn-lt"/>
            </a:endParaRPr>
          </a:p>
          <a:p>
            <a:r>
              <a:rPr lang="fi-FI" b="1" dirty="0">
                <a:ea typeface="+mn-lt"/>
                <a:cs typeface="+mn-lt"/>
              </a:rPr>
              <a:t>Käyttäytyisitkö koulussa toisin, jos olisit toista sukupuolta?</a:t>
            </a:r>
          </a:p>
          <a:p>
            <a:r>
              <a:rPr lang="fi-FI" b="1" dirty="0">
                <a:ea typeface="+mn-lt"/>
                <a:cs typeface="+mn-lt"/>
              </a:rPr>
              <a:t>Odotetaanko sinun tekevän asioita vain sen takia, että olet tyttö/poika/muuta sukupuolta oleva oppilas?</a:t>
            </a:r>
          </a:p>
          <a:p>
            <a:r>
              <a:rPr lang="fi-FI" b="1" dirty="0">
                <a:ea typeface="+mn-lt"/>
                <a:cs typeface="+mn-lt"/>
              </a:rPr>
              <a:t>Voitko olla oma itsesi koulussa?</a:t>
            </a:r>
          </a:p>
          <a:p>
            <a:pPr marL="0" indent="0">
              <a:buNone/>
            </a:pPr>
            <a:endParaRPr lang="fi-FI" dirty="0">
              <a:ea typeface="+mn-lt"/>
              <a:cs typeface="+mn-lt"/>
            </a:endParaRPr>
          </a:p>
          <a:p>
            <a:pPr marL="0" indent="0">
              <a:buNone/>
            </a:pPr>
            <a:endParaRPr lang="fi-FI" dirty="0">
              <a:ea typeface="+mn-lt"/>
              <a:cs typeface="+mn-lt"/>
            </a:endParaRPr>
          </a:p>
          <a:p>
            <a:pPr marL="0" indent="0">
              <a:buNone/>
            </a:pPr>
            <a:endParaRPr lang="en-US" dirty="0">
              <a:ea typeface="+mn-lt"/>
              <a:cs typeface="+mn-lt"/>
            </a:endParaRPr>
          </a:p>
        </p:txBody>
      </p:sp>
    </p:spTree>
    <p:extLst>
      <p:ext uri="{BB962C8B-B14F-4D97-AF65-F5344CB8AC3E}">
        <p14:creationId xmlns:p14="http://schemas.microsoft.com/office/powerpoint/2010/main" val="260660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7D24C0-962E-2A36-DD3C-CFCCAFC862EE}"/>
              </a:ext>
            </a:extLst>
          </p:cNvPr>
          <p:cNvSpPr>
            <a:spLocks noGrp="1"/>
          </p:cNvSpPr>
          <p:nvPr>
            <p:ph type="title"/>
          </p:nvPr>
        </p:nvSpPr>
        <p:spPr/>
        <p:txBody>
          <a:bodyPr/>
          <a:lstStyle/>
          <a:p>
            <a:r>
              <a:rPr lang="fi-FI" dirty="0">
                <a:ea typeface="+mj-lt"/>
                <a:cs typeface="+mj-lt"/>
              </a:rPr>
              <a:t>Sukupuolitietoinen opetus </a:t>
            </a:r>
            <a:endParaRPr lang="fi-FI"/>
          </a:p>
        </p:txBody>
      </p:sp>
      <p:sp>
        <p:nvSpPr>
          <p:cNvPr id="3" name="Sisällön paikkamerkki 2">
            <a:extLst>
              <a:ext uri="{FF2B5EF4-FFF2-40B4-BE49-F238E27FC236}">
                <a16:creationId xmlns:a16="http://schemas.microsoft.com/office/drawing/2014/main" id="{A50FC5DF-D044-984E-BEFF-78EA511D9CAC}"/>
              </a:ext>
            </a:extLst>
          </p:cNvPr>
          <p:cNvSpPr>
            <a:spLocks noGrp="1"/>
          </p:cNvSpPr>
          <p:nvPr>
            <p:ph idx="1"/>
          </p:nvPr>
        </p:nvSpPr>
        <p:spPr/>
        <p:txBody>
          <a:bodyPr vert="horz" lIns="91440" tIns="45720" rIns="91440" bIns="45720" rtlCol="0" anchor="t">
            <a:normAutofit/>
          </a:bodyPr>
          <a:lstStyle/>
          <a:p>
            <a:r>
              <a:rPr lang="fi-FI" dirty="0">
                <a:ea typeface="+mn-lt"/>
                <a:cs typeface="+mn-lt"/>
              </a:rPr>
              <a:t>Sukupuolitietoinen opetus Sukupuolitietoinen opetus perustuu herkkyydelle tunnistaa yksilöllisyys ja persoonallisuus jokaisessa oppijassa. Opetuksessa pidättäydytään sosiaalistamasta oppilasta hänen ulkoiseen sukupuoleensa. Sukupuolitietoisessa opetuksessa tunnistetaan sukupuolittavia yhteiskunnallisia ja kulttuurisia tekijöitä sekä kyseenalaistetaan ja puretaan niitä sukupuolten tasa-arvoa rakentaen. Oppilaita ohjataan yksilöllisiin valintoihin ja lievitetään täten opinto-, koulutus- ja uravalintojen eriytymistä. </a:t>
            </a:r>
          </a:p>
          <a:p>
            <a:r>
              <a:rPr lang="fi-FI" b="1" dirty="0"/>
              <a:t>Vaikuttavatko muiden mielipiteet valintoihisi? </a:t>
            </a:r>
          </a:p>
          <a:p>
            <a:r>
              <a:rPr lang="fi-FI" b="1" dirty="0"/>
              <a:t>Voitko olla oma itsesi koulussa?</a:t>
            </a:r>
          </a:p>
        </p:txBody>
      </p:sp>
    </p:spTree>
    <p:extLst>
      <p:ext uri="{BB962C8B-B14F-4D97-AF65-F5344CB8AC3E}">
        <p14:creationId xmlns:p14="http://schemas.microsoft.com/office/powerpoint/2010/main" val="899548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CD6BFD-1FAA-4FB3-FFC8-E0D22184A4E2}"/>
              </a:ext>
            </a:extLst>
          </p:cNvPr>
          <p:cNvSpPr>
            <a:spLocks noGrp="1"/>
          </p:cNvSpPr>
          <p:nvPr>
            <p:ph type="title"/>
          </p:nvPr>
        </p:nvSpPr>
        <p:spPr/>
        <p:txBody>
          <a:bodyPr/>
          <a:lstStyle/>
          <a:p>
            <a:r>
              <a:rPr lang="fi-FI" dirty="0"/>
              <a:t>Sukupuoleen perustuva syrjintä</a:t>
            </a:r>
          </a:p>
        </p:txBody>
      </p:sp>
      <p:sp>
        <p:nvSpPr>
          <p:cNvPr id="3" name="Sisällön paikkamerkki 2">
            <a:extLst>
              <a:ext uri="{FF2B5EF4-FFF2-40B4-BE49-F238E27FC236}">
                <a16:creationId xmlns:a16="http://schemas.microsoft.com/office/drawing/2014/main" id="{3F902DE3-36F5-BEA7-E60D-5B4BBA09B201}"/>
              </a:ext>
            </a:extLst>
          </p:cNvPr>
          <p:cNvSpPr>
            <a:spLocks noGrp="1"/>
          </p:cNvSpPr>
          <p:nvPr>
            <p:ph idx="1"/>
          </p:nvPr>
        </p:nvSpPr>
        <p:spPr/>
        <p:txBody>
          <a:bodyPr vert="horz" lIns="91440" tIns="45720" rIns="91440" bIns="45720" rtlCol="0" anchor="t">
            <a:normAutofit/>
          </a:bodyPr>
          <a:lstStyle/>
          <a:p>
            <a:r>
              <a:rPr lang="fi-FI" dirty="0">
                <a:ea typeface="+mn-lt"/>
                <a:cs typeface="+mn-lt"/>
              </a:rPr>
              <a:t> Sukupuoleen perustuvaa syrjintää on henkilön asettaminen sukupuolen (mukaan lukien sukupuoli-identiteetti ja sukupuolen ilmaisu) vuoksi eriarvoiseen asemaan. Syrjintää on myös seksuaalinen tai sukupuoleen perustuva häirintä. Sukupuoleen perustuva syrjintä saattaa yhdistyä muihin syrjintäperusteisiin. Silloin kun syrjintä johtuu useasta syystä, puhutaan moniperusteisesta syrjinnästä.</a:t>
            </a:r>
          </a:p>
          <a:p>
            <a:r>
              <a:rPr lang="fi-FI" b="1" dirty="0"/>
              <a:t>Suhtaudutaanko tyttöihin/poikiin/muuta sukupuolta olevaan oppilaaseen eriarvoisesti joissakin koulun tilanteissa? </a:t>
            </a:r>
          </a:p>
          <a:p>
            <a:r>
              <a:rPr lang="fi-FI" b="1" dirty="0"/>
              <a:t>Suhtaudutko itse toisiin ihmisiin samalla tavalla? </a:t>
            </a:r>
          </a:p>
          <a:p>
            <a:r>
              <a:rPr lang="fi-FI" b="1" dirty="0"/>
              <a:t>Jätätkö jonkun luokkatoverisi leikkien/pelien ulkopuolelle? </a:t>
            </a:r>
          </a:p>
          <a:p>
            <a:endParaRPr lang="fi-FI" dirty="0"/>
          </a:p>
        </p:txBody>
      </p:sp>
    </p:spTree>
    <p:extLst>
      <p:ext uri="{BB962C8B-B14F-4D97-AF65-F5344CB8AC3E}">
        <p14:creationId xmlns:p14="http://schemas.microsoft.com/office/powerpoint/2010/main" val="2357917469"/>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Laajakuva</PresentationFormat>
  <Paragraphs>0</Paragraphs>
  <Slides>12</Slides>
  <Notes>0</Notes>
  <HiddenSlides>0</HiddenSlides>
  <MMClips>0</MMClips>
  <ScaleCrop>false</ScaleCrop>
  <HeadingPairs>
    <vt:vector size="4" baseType="variant">
      <vt:variant>
        <vt:lpstr>Teema</vt:lpstr>
      </vt:variant>
      <vt:variant>
        <vt:i4>1</vt:i4>
      </vt:variant>
      <vt:variant>
        <vt:lpstr>Dian otsikot</vt:lpstr>
      </vt:variant>
      <vt:variant>
        <vt:i4>12</vt:i4>
      </vt:variant>
    </vt:vector>
  </HeadingPairs>
  <TitlesOfParts>
    <vt:vector size="13" baseType="lpstr">
      <vt:lpstr>SketchyVTI</vt:lpstr>
      <vt:lpstr>Tasa-arvo ja yhdenvertaisuus </vt:lpstr>
      <vt:lpstr>Sodankylän opetussuunnitelma: Yhdenvertaisuus ja tasa-arvo</vt:lpstr>
      <vt:lpstr>Tasa-arvon ja yhdenvertaisuuden sanastoa</vt:lpstr>
      <vt:lpstr>Yhdenvertaisuus ja tasa-arvo</vt:lpstr>
      <vt:lpstr>Yhdenvertaisuuslaki (1325/2014)</vt:lpstr>
      <vt:lpstr>Sukupuolten tasa-arvo</vt:lpstr>
      <vt:lpstr>Sukupuolistereotypia</vt:lpstr>
      <vt:lpstr>Sukupuolitietoinen opetus </vt:lpstr>
      <vt:lpstr>Sukupuoleen perustuva syrjintä</vt:lpstr>
      <vt:lpstr>Mitä on häirintä?</vt:lpstr>
      <vt:lpstr>Seksuaalinen häirintä</vt:lpstr>
      <vt:lpstr>Millainen on mielestäsi tasa-arvoinen ja yhdenvertainen, turvallinen koulu kaikille?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
  <cp:lastModifiedBy/>
  <cp:revision>407</cp:revision>
  <dcterms:created xsi:type="dcterms:W3CDTF">2022-05-01T07:32:57Z</dcterms:created>
  <dcterms:modified xsi:type="dcterms:W3CDTF">2023-05-10T05:23:21Z</dcterms:modified>
</cp:coreProperties>
</file>