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48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3/31/2022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3/31/2022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3/31/2022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3/31/2022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>
                <a:latin typeface="Berlin Sans FB" panose="020E0602020502020306" pitchFamily="34" charset="0"/>
              </a:rPr>
              <a:t>Rakkauskirjallisuus</a:t>
            </a:r>
            <a:endParaRPr lang="fi-FI" dirty="0">
              <a:latin typeface="Berlin Sans FB" panose="020E0602020502020306" pitchFamily="34" charset="0"/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s. 196–197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878839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93427" y="1323833"/>
            <a:ext cx="11212773" cy="5343097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fi-FI" sz="3600" dirty="0" smtClean="0"/>
              <a:t>Mitä alalajeja rakkauskirjallisuudella on?</a:t>
            </a:r>
          </a:p>
          <a:p>
            <a:pPr lvl="1"/>
            <a:r>
              <a:rPr lang="fi-FI" sz="3600" dirty="0" smtClean="0"/>
              <a:t>Klassinen romanttinen romaani</a:t>
            </a:r>
          </a:p>
          <a:p>
            <a:pPr lvl="1"/>
            <a:r>
              <a:rPr lang="fi-FI" sz="3600" dirty="0" err="1" smtClean="0"/>
              <a:t>Chick</a:t>
            </a:r>
            <a:r>
              <a:rPr lang="fi-FI" sz="3600" dirty="0" smtClean="0"/>
              <a:t> lit -kirjallisuus</a:t>
            </a:r>
          </a:p>
          <a:p>
            <a:pPr lvl="1"/>
            <a:r>
              <a:rPr lang="fi-FI" sz="3600" dirty="0" err="1" smtClean="0"/>
              <a:t>Pararomantiikka</a:t>
            </a:r>
            <a:endParaRPr lang="fi-FI" sz="3600" dirty="0" smtClean="0"/>
          </a:p>
          <a:p>
            <a:pPr lvl="1"/>
            <a:r>
              <a:rPr lang="fi-FI" sz="3600" dirty="0" smtClean="0"/>
              <a:t>Kioskipokkarit</a:t>
            </a:r>
          </a:p>
          <a:p>
            <a:pPr marL="457200" lvl="1" indent="0">
              <a:buNone/>
            </a:pPr>
            <a:endParaRPr lang="fi-FI" sz="3600" dirty="0"/>
          </a:p>
          <a:p>
            <a:pPr marL="0" indent="0">
              <a:buNone/>
            </a:pPr>
            <a:r>
              <a:rPr lang="fi-FI" sz="3600" dirty="0" smtClean="0"/>
              <a:t>2. Mikä on rakkauskirjallisuuden tärkein aihe?</a:t>
            </a:r>
          </a:p>
          <a:p>
            <a:pPr lvl="1"/>
            <a:r>
              <a:rPr lang="fi-FI" sz="3600" dirty="0" smtClean="0"/>
              <a:t>Tärkein aihe on ihmissuhteen kehittyminen monen mutkan kautta onneen. 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694021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6478" y="1289713"/>
            <a:ext cx="11369722" cy="54045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3200" dirty="0" smtClean="0"/>
              <a:t>3</a:t>
            </a:r>
            <a:r>
              <a:rPr lang="fi-FI" sz="2400" dirty="0" smtClean="0"/>
              <a:t>. </a:t>
            </a:r>
            <a:r>
              <a:rPr lang="fi-FI" sz="3600" dirty="0" smtClean="0"/>
              <a:t>Millaisia henkilöitä rakkauskirjallisuudessa yleensä on?</a:t>
            </a:r>
          </a:p>
          <a:p>
            <a:pPr lvl="1"/>
            <a:r>
              <a:rPr lang="fi-FI" sz="3600" dirty="0" smtClean="0"/>
              <a:t>Päähenkilö on usein nainen, ja tärkein sivuhenkilö on tämän rakkauden kohde. Muita sivuhenkilöitä ovat väärä kumppaniehdokas, uskollinen ystävä, petollinen ystävä ja kilpailija.</a:t>
            </a:r>
          </a:p>
          <a:p>
            <a:pPr marL="457200" lvl="1" indent="0">
              <a:buNone/>
            </a:pPr>
            <a:endParaRPr lang="fi-FI" sz="3600" dirty="0"/>
          </a:p>
          <a:p>
            <a:pPr marL="0" indent="0">
              <a:buNone/>
            </a:pPr>
            <a:r>
              <a:rPr lang="fi-FI" sz="3600" dirty="0" smtClean="0"/>
              <a:t>4. Minkä kuvailua rakkauskertomuksissa on paljon?</a:t>
            </a:r>
          </a:p>
          <a:p>
            <a:pPr lvl="1"/>
            <a:r>
              <a:rPr lang="fi-FI" sz="3600" dirty="0" smtClean="0"/>
              <a:t>Henkilöiden ulkonäön ja tunteiden kuvailua sekä miljöön kuvailua.</a:t>
            </a:r>
          </a:p>
        </p:txBody>
      </p:sp>
    </p:spTree>
    <p:extLst>
      <p:ext uri="{BB962C8B-B14F-4D97-AF65-F5344CB8AC3E}">
        <p14:creationId xmlns:p14="http://schemas.microsoft.com/office/powerpoint/2010/main" val="2819394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93427" y="1392072"/>
            <a:ext cx="11212773" cy="53294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3200" dirty="0" smtClean="0"/>
              <a:t>5. Millaista on </a:t>
            </a:r>
            <a:r>
              <a:rPr lang="fi-FI" sz="3200" dirty="0" err="1" smtClean="0"/>
              <a:t>chick</a:t>
            </a:r>
            <a:r>
              <a:rPr lang="fi-FI" sz="3200" dirty="0" smtClean="0"/>
              <a:t> lit -kirjallisuus?</a:t>
            </a:r>
            <a:endParaRPr lang="fi-FI" sz="3200" dirty="0"/>
          </a:p>
          <a:p>
            <a:pPr lvl="1"/>
            <a:r>
              <a:rPr lang="fi-FI" sz="3200" dirty="0" smtClean="0"/>
              <a:t>Päähenkilö on parisuhdetta tavoitteleva aktiivinen sinkkunainen, joka joutuu koomisiin tilanteisiin. Kirjat ovat usein kepeitä ja humoristisia.</a:t>
            </a:r>
          </a:p>
          <a:p>
            <a:pPr lvl="1"/>
            <a:r>
              <a:rPr lang="fi-FI" sz="3200" dirty="0" smtClean="0"/>
              <a:t>Esim. Helen </a:t>
            </a:r>
            <a:r>
              <a:rPr lang="fi-FI" sz="3200" dirty="0" err="1" smtClean="0"/>
              <a:t>Fieldingin</a:t>
            </a:r>
            <a:r>
              <a:rPr lang="fi-FI" sz="3200" dirty="0" smtClean="0"/>
              <a:t> Bridget Jones -kirjat, </a:t>
            </a:r>
            <a:r>
              <a:rPr lang="fi-FI" sz="3200" dirty="0" err="1" smtClean="0"/>
              <a:t>Kira</a:t>
            </a:r>
            <a:r>
              <a:rPr lang="fi-FI" sz="3200" dirty="0" smtClean="0"/>
              <a:t> Poutasen kirjat.</a:t>
            </a:r>
          </a:p>
          <a:p>
            <a:pPr marL="457200" lvl="1" indent="0">
              <a:buNone/>
            </a:pPr>
            <a:endParaRPr lang="fi-FI" sz="3200" dirty="0"/>
          </a:p>
          <a:p>
            <a:pPr marL="0" indent="0">
              <a:buNone/>
            </a:pPr>
            <a:r>
              <a:rPr lang="fi-FI" sz="3200" dirty="0" smtClean="0"/>
              <a:t>6. Mitä tarkoittaa </a:t>
            </a:r>
            <a:r>
              <a:rPr lang="fi-FI" sz="3200" dirty="0" err="1" smtClean="0"/>
              <a:t>pararomantiikka</a:t>
            </a:r>
            <a:r>
              <a:rPr lang="fi-FI" sz="3200" dirty="0" smtClean="0"/>
              <a:t>?</a:t>
            </a:r>
          </a:p>
          <a:p>
            <a:pPr lvl="1"/>
            <a:r>
              <a:rPr lang="fi-FI" sz="3200" dirty="0" smtClean="0"/>
              <a:t>Rakkauskirjoja, joissa on mukana fantasian piirteitä.</a:t>
            </a:r>
          </a:p>
          <a:p>
            <a:pPr lvl="1"/>
            <a:r>
              <a:rPr lang="fi-FI" sz="3200" dirty="0" smtClean="0"/>
              <a:t>Esim. </a:t>
            </a:r>
            <a:r>
              <a:rPr lang="fi-FI" sz="3200" dirty="0" err="1" smtClean="0"/>
              <a:t>Stephenie</a:t>
            </a:r>
            <a:r>
              <a:rPr lang="fi-FI" sz="3200" dirty="0" smtClean="0"/>
              <a:t> Meyerin Houkutus-kirjat</a:t>
            </a:r>
          </a:p>
          <a:p>
            <a:pPr marL="457200" lvl="1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1591117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99448" y="1491700"/>
            <a:ext cx="10820400" cy="4936396"/>
          </a:xfrm>
        </p:spPr>
        <p:txBody>
          <a:bodyPr/>
          <a:lstStyle/>
          <a:p>
            <a:pPr marL="0" lvl="0" indent="0">
              <a:buNone/>
            </a:pPr>
            <a:r>
              <a:rPr lang="fi-FI" sz="3600" dirty="0" smtClean="0">
                <a:solidFill>
                  <a:prstClr val="black"/>
                </a:solidFill>
              </a:rPr>
              <a:t>7. Anna </a:t>
            </a:r>
            <a:r>
              <a:rPr lang="fi-FI" sz="3600" dirty="0">
                <a:solidFill>
                  <a:prstClr val="black"/>
                </a:solidFill>
              </a:rPr>
              <a:t>esimerkki yhdestä rakkausromaanikirjailijasta ja -kirjasta.</a:t>
            </a:r>
          </a:p>
          <a:p>
            <a:pPr lvl="1"/>
            <a:r>
              <a:rPr lang="fi-FI" sz="3600" dirty="0">
                <a:solidFill>
                  <a:prstClr val="black"/>
                </a:solidFill>
              </a:rPr>
              <a:t>Jane Austen: Ylpeys ja ennakkoluulo</a:t>
            </a:r>
          </a:p>
          <a:p>
            <a:pPr lvl="1"/>
            <a:r>
              <a:rPr lang="fi-FI" sz="3600" dirty="0">
                <a:solidFill>
                  <a:prstClr val="black"/>
                </a:solidFill>
              </a:rPr>
              <a:t>Emily </a:t>
            </a:r>
            <a:r>
              <a:rPr lang="fi-FI" sz="3600" dirty="0" err="1">
                <a:solidFill>
                  <a:prstClr val="black"/>
                </a:solidFill>
              </a:rPr>
              <a:t>Brontë</a:t>
            </a:r>
            <a:r>
              <a:rPr lang="fi-FI" sz="3600" dirty="0">
                <a:solidFill>
                  <a:prstClr val="black"/>
                </a:solidFill>
              </a:rPr>
              <a:t>: Humiseva harju</a:t>
            </a:r>
          </a:p>
          <a:p>
            <a:pPr lvl="1"/>
            <a:r>
              <a:rPr lang="fi-FI" sz="3600" dirty="0">
                <a:solidFill>
                  <a:prstClr val="black"/>
                </a:solidFill>
              </a:rPr>
              <a:t>Charlotte </a:t>
            </a:r>
            <a:r>
              <a:rPr lang="fi-FI" sz="3600" dirty="0" err="1">
                <a:solidFill>
                  <a:prstClr val="black"/>
                </a:solidFill>
              </a:rPr>
              <a:t>Brontë</a:t>
            </a:r>
            <a:r>
              <a:rPr lang="fi-FI" sz="3600" dirty="0">
                <a:solidFill>
                  <a:prstClr val="black"/>
                </a:solidFill>
              </a:rPr>
              <a:t>: Kotiopettajattaren romaani</a:t>
            </a:r>
          </a:p>
          <a:p>
            <a:pPr lvl="1"/>
            <a:r>
              <a:rPr lang="fi-FI" sz="3600" dirty="0">
                <a:solidFill>
                  <a:prstClr val="black"/>
                </a:solidFill>
              </a:rPr>
              <a:t>Helen </a:t>
            </a:r>
            <a:r>
              <a:rPr lang="fi-FI" sz="3600" dirty="0" err="1">
                <a:solidFill>
                  <a:prstClr val="black"/>
                </a:solidFill>
              </a:rPr>
              <a:t>Fielding</a:t>
            </a:r>
            <a:r>
              <a:rPr lang="fi-FI" sz="3600" dirty="0">
                <a:solidFill>
                  <a:prstClr val="black"/>
                </a:solidFill>
              </a:rPr>
              <a:t>: Bridget Jones -kirjat</a:t>
            </a:r>
          </a:p>
          <a:p>
            <a:pPr lvl="1"/>
            <a:r>
              <a:rPr lang="fi-FI" sz="3600" dirty="0" err="1">
                <a:solidFill>
                  <a:prstClr val="black"/>
                </a:solidFill>
              </a:rPr>
              <a:t>Stephenie</a:t>
            </a:r>
            <a:r>
              <a:rPr lang="fi-FI" sz="3600" dirty="0">
                <a:solidFill>
                  <a:prstClr val="black"/>
                </a:solidFill>
              </a:rPr>
              <a:t> Meyer: Houkutus-sarja</a:t>
            </a:r>
          </a:p>
          <a:p>
            <a:pPr lvl="1"/>
            <a:r>
              <a:rPr lang="fi-FI" sz="3600" dirty="0" err="1">
                <a:solidFill>
                  <a:prstClr val="black"/>
                </a:solidFill>
              </a:rPr>
              <a:t>Kira</a:t>
            </a:r>
            <a:r>
              <a:rPr lang="fi-FI" sz="3600" dirty="0">
                <a:solidFill>
                  <a:prstClr val="black"/>
                </a:solidFill>
              </a:rPr>
              <a:t> Poutasen Rakkautta-sarja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17035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iivistymisjuova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TM04033937[[fn=Tiivistymisjuova]]</Template>
  <TotalTime>22</TotalTime>
  <Words>188</Words>
  <Application>Microsoft Office PowerPoint</Application>
  <PresentationFormat>Laajakuva</PresentationFormat>
  <Paragraphs>29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Berlin Sans FB</vt:lpstr>
      <vt:lpstr>Century Gothic</vt:lpstr>
      <vt:lpstr>Tiivistymisjuova</vt:lpstr>
      <vt:lpstr>Rakkauskirjallisuus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Rakkauskirjallisuus</dc:title>
  <dc:creator>Opettaja</dc:creator>
  <cp:lastModifiedBy>Opettaja</cp:lastModifiedBy>
  <cp:revision>3</cp:revision>
  <dcterms:created xsi:type="dcterms:W3CDTF">2022-03-31T10:14:02Z</dcterms:created>
  <dcterms:modified xsi:type="dcterms:W3CDTF">2022-03-31T10:36:37Z</dcterms:modified>
</cp:coreProperties>
</file>