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66E97EA-2007-47FA-B9AE-BEBC24B30CE4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4E70592A-47C5-4027-8C9D-537440484D0E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3F34BE1-4456-40A8-89BF-3A4657DC54A5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C4D633F-D99A-48D1-AA4A-40D6158FDDD6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D562D9C9-6811-41FC-9D62-40BD513CF765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5445923-040D-4AED-A731-2894138239F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7280" y="3966480"/>
            <a:ext cx="2707920" cy="216072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60" y="3966480"/>
            <a:ext cx="2707920" cy="216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8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7280" y="3966480"/>
            <a:ext cx="2707920" cy="216072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60" y="3966480"/>
            <a:ext cx="2707920" cy="216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8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7280" y="3966480"/>
            <a:ext cx="2707920" cy="216072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60" y="3966480"/>
            <a:ext cx="2707920" cy="216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8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2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27280" y="3966480"/>
            <a:ext cx="2707920" cy="216072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60" y="3966480"/>
            <a:ext cx="2707920" cy="2160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5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648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85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5313E1-7CC4-4F52-91F7-DDA6E0EA633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09CF30-A558-4E14-B469-B88058122FC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5E03112-D944-492E-A80E-3C5DE5EE0334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302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25.2.2019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784624A-C90A-4D62-8E31-FC57BE2A4B4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1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Lauseenvastikkeista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eb641b"/>
                </a:solidFill>
                <a:latin typeface="Calibri"/>
              </a:rPr>
              <a:t>Lisäksi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lang="fi-FI" sz="4400">
                <a:solidFill>
                  <a:srgbClr val="ff8119"/>
                </a:solidFill>
                <a:latin typeface="Calibri"/>
              </a:rPr>
              <a:t>
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539640" y="1340640"/>
            <a:ext cx="7992360" cy="4608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Kaksi rinnasteista lausetta voidaan yhdistää käyttäen 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ing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-muotoa: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June read the book and enjoyed it thoroughly.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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June read the book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enjoying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it thoroughly.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I went to the café and hoped to meet you there.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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I went to the café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hoping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to meet you there.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Alison walked home and whistled happily.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Alison walked home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whistling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happily.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323640" y="558000"/>
            <a:ext cx="8352720" cy="749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LAUSEENVASTIKKEISTA LISÄKSI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12" st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55" st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03" st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48" st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90" st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31" st="2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95640" y="1484640"/>
            <a:ext cx="8424720" cy="3744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2da2bf"/>
                </a:solidFill>
                <a:latin typeface="Calibri"/>
              </a:rPr>
              <a:t>Lauseenvastike voi olla myös kielteinen. Kieltosana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not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on silloin rakenteen edessä: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400" u="sng">
                <a:solidFill>
                  <a:srgbClr val="000000"/>
                </a:solidFill>
                <a:latin typeface="Calibri"/>
              </a:rPr>
              <a:t>Not</a:t>
            </a:r>
            <a:r>
              <a:rPr b="1" i="1" lang="fi-FI" sz="2400">
                <a:solidFill>
                  <a:srgbClr val="000000"/>
                </a:solidFill>
                <a:latin typeface="Calibri"/>
              </a:rPr>
              <a:t> noticing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the speed limit, Ann-Catherine got a speeding ticket.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 u="sng">
                <a:solidFill>
                  <a:srgbClr val="000000"/>
                </a:solidFill>
                <a:latin typeface="Calibri"/>
              </a:rPr>
              <a:t>Not</a:t>
            </a:r>
            <a:r>
              <a:rPr b="1" i="1" lang="fi-FI" sz="2400">
                <a:solidFill>
                  <a:srgbClr val="000000"/>
                </a:solidFill>
                <a:latin typeface="Calibri"/>
              </a:rPr>
              <a:t> wishing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to offend her, I didn’t say anything about her driving.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 u="sng">
                <a:solidFill>
                  <a:srgbClr val="000000"/>
                </a:solidFill>
                <a:latin typeface="Calibri"/>
              </a:rPr>
              <a:t>Not</a:t>
            </a:r>
            <a:r>
              <a:rPr b="1" i="1" lang="fi-FI" sz="2400">
                <a:solidFill>
                  <a:srgbClr val="000000"/>
                </a:solidFill>
                <a:latin typeface="Calibri"/>
              </a:rPr>
              <a:t> wanting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to be late for school, she had felt rushed and tense.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251640" y="476640"/>
            <a:ext cx="8352720" cy="96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LAUSEENVASTIKKEISTA LISÄKSI</a:t>
            </a: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53" st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21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87" st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395640" y="1268640"/>
            <a:ext cx="8424720" cy="5112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600">
                <a:solidFill>
                  <a:srgbClr val="2da2bf"/>
                </a:solidFill>
                <a:latin typeface="Calibri"/>
              </a:rPr>
              <a:t>Lauseenvastikkeella voi olla myös oma subjekti:</a:t>
            </a:r>
            <a:endParaRPr/>
          </a:p>
          <a:p>
            <a:pPr>
              <a:lnSpc>
                <a:spcPct val="100000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It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was a sunny day.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The Smiths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go to the beach.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 u="sng">
                <a:solidFill>
                  <a:srgbClr val="000000"/>
                </a:solidFill>
                <a:latin typeface="Calibri"/>
              </a:rPr>
              <a:t>It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being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a sunny day,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the Smiths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go to the beach.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 u="sng">
                <a:solidFill>
                  <a:srgbClr val="000000"/>
                </a:solidFill>
                <a:latin typeface="Calibri"/>
              </a:rPr>
              <a:t>There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was no time to lose.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We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take off straight away.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b="1" lang="fi-FI" sz="2400" u="sng">
                <a:solidFill>
                  <a:srgbClr val="000000"/>
                </a:solidFill>
                <a:latin typeface="Calibri"/>
              </a:rPr>
              <a:t>There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being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no time to lose,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we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take off straight away.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As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Grandma’s condition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was getting worse,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they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call for an ambulance.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400">
                <a:solidFill>
                  <a:srgbClr val="000000"/>
                </a:solidFill>
                <a:latin typeface="Wingdings"/>
              </a:rPr>
              <a:t>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  </a:t>
            </a:r>
            <a:r>
              <a:rPr b="1" lang="fi-FI" sz="2400" u="sng">
                <a:solidFill>
                  <a:srgbClr val="000000"/>
                </a:solidFill>
                <a:latin typeface="Calibri"/>
              </a:rPr>
              <a:t>Grandma’s condition </a:t>
            </a:r>
            <a:r>
              <a:rPr b="1" lang="fi-FI" sz="2400">
                <a:solidFill>
                  <a:srgbClr val="000000"/>
                </a:solidFill>
                <a:latin typeface="Calibri"/>
              </a:rPr>
              <a:t>getting 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worse, </a:t>
            </a:r>
            <a:r>
              <a:rPr lang="fi-FI" sz="2400" u="sng">
                <a:solidFill>
                  <a:srgbClr val="000000"/>
                </a:solidFill>
                <a:latin typeface="Calibri"/>
              </a:rPr>
              <a:t>they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 decided to call for an ambulance.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395640" y="548640"/>
            <a:ext cx="8352720" cy="677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LAUSEENVASTIKKEISTA LISÄKSI</a:t>
            </a:r>
            <a:endParaRPr/>
          </a:p>
        </p:txBody>
      </p:sp>
    </p:spTree>
  </p:cSld>
  <p:timing>
    <p:tnLst>
      <p:par>
        <p:cTn dur="indefinite" id="43" nodeType="tmRoot" restart="never">
          <p:childTnLst>
            <p:seq>
              <p:cTn dur="indefinite" id="44" nodeType="mainSeq">
                <p:childTnLst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08" st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71" st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36" st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05" st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86" st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63" st="3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276000" y="1960920"/>
            <a:ext cx="3744000" cy="256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considering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broadly/generally speaking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judging from/by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providing / provided (that)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supposing (that)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2da2bf"/>
                </a:solidFill>
                <a:latin typeface="Arial"/>
              </a:rPr>
              <a:t>weather permitting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662040" y="2086920"/>
            <a:ext cx="3117600" cy="23320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ottaen huomioon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yleisesti ottaen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päätellen 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edellyttäen, että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olettaen, että</a:t>
            </a:r>
            <a:endParaRPr/>
          </a:p>
          <a:p>
            <a:pPr>
              <a:lnSpc>
                <a:spcPct val="100000"/>
              </a:lnSpc>
            </a:pPr>
            <a:r>
              <a:rPr b="1" lang="fi-FI" sz="2000">
                <a:solidFill>
                  <a:srgbClr val="464646"/>
                </a:solidFill>
                <a:latin typeface="Arial"/>
              </a:rPr>
              <a:t>sään salliessa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670680" y="1676520"/>
            <a:ext cx="7772040" cy="517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fi-FI" sz="2500" u="sng">
                <a:solidFill>
                  <a:srgbClr val="2da2bf"/>
                </a:solidFill>
                <a:latin typeface="Arial"/>
              </a:rPr>
              <a:t>Sanontoja</a:t>
            </a:r>
            <a:r>
              <a:rPr lang="fi-FI" sz="2400" u="sng">
                <a:solidFill>
                  <a:srgbClr val="2da2bf"/>
                </a:solidFill>
                <a:latin typeface="Arial"/>
              </a:rPr>
              <a:t>:</a:t>
            </a:r>
            <a:endParaRPr/>
          </a:p>
        </p:txBody>
      </p:sp>
      <p:sp>
        <p:nvSpPr>
          <p:cNvPr id="172" name="Line 4"/>
          <p:cNvSpPr/>
          <p:nvPr/>
        </p:nvSpPr>
        <p:spPr>
          <a:xfrm>
            <a:off x="2843640" y="1676160"/>
            <a:ext cx="7772400" cy="0"/>
          </a:xfrm>
          <a:prstGeom prst="line">
            <a:avLst/>
          </a:prstGeom>
          <a:ln>
            <a:noFill/>
          </a:ln>
        </p:spPr>
      </p:sp>
      <p:sp>
        <p:nvSpPr>
          <p:cNvPr id="173" name="Line 5"/>
          <p:cNvSpPr/>
          <p:nvPr/>
        </p:nvSpPr>
        <p:spPr>
          <a:xfrm>
            <a:off x="661680" y="6080040"/>
            <a:ext cx="3117960" cy="0"/>
          </a:xfrm>
          <a:prstGeom prst="line">
            <a:avLst/>
          </a:prstGeom>
          <a:ln>
            <a:noFill/>
          </a:ln>
        </p:spPr>
      </p:sp>
      <p:sp>
        <p:nvSpPr>
          <p:cNvPr id="174" name="Line 6"/>
          <p:cNvSpPr/>
          <p:nvPr/>
        </p:nvSpPr>
        <p:spPr>
          <a:xfrm>
            <a:off x="661680" y="1904760"/>
            <a:ext cx="0" cy="517680"/>
          </a:xfrm>
          <a:prstGeom prst="line">
            <a:avLst/>
          </a:prstGeom>
          <a:ln>
            <a:noFill/>
          </a:ln>
        </p:spPr>
      </p:sp>
      <p:sp>
        <p:nvSpPr>
          <p:cNvPr id="175" name="Line 7"/>
          <p:cNvSpPr/>
          <p:nvPr/>
        </p:nvSpPr>
        <p:spPr>
          <a:xfrm>
            <a:off x="8434080" y="1904760"/>
            <a:ext cx="0" cy="517680"/>
          </a:xfrm>
          <a:prstGeom prst="line">
            <a:avLst/>
          </a:prstGeom>
          <a:ln>
            <a:noFill/>
          </a:ln>
        </p:spPr>
      </p:sp>
      <p:sp>
        <p:nvSpPr>
          <p:cNvPr id="176" name="Line 8"/>
          <p:cNvSpPr/>
          <p:nvPr/>
        </p:nvSpPr>
        <p:spPr>
          <a:xfrm>
            <a:off x="661680" y="24224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77" name="Line 9"/>
          <p:cNvSpPr/>
          <p:nvPr/>
        </p:nvSpPr>
        <p:spPr>
          <a:xfrm>
            <a:off x="8434080" y="24224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78" name="Line 10"/>
          <p:cNvSpPr/>
          <p:nvPr/>
        </p:nvSpPr>
        <p:spPr>
          <a:xfrm>
            <a:off x="661680" y="28796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79" name="Line 11"/>
          <p:cNvSpPr/>
          <p:nvPr/>
        </p:nvSpPr>
        <p:spPr>
          <a:xfrm>
            <a:off x="8434080" y="28796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0" name="Line 12"/>
          <p:cNvSpPr/>
          <p:nvPr/>
        </p:nvSpPr>
        <p:spPr>
          <a:xfrm>
            <a:off x="661680" y="33368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1" name="Line 13"/>
          <p:cNvSpPr/>
          <p:nvPr/>
        </p:nvSpPr>
        <p:spPr>
          <a:xfrm>
            <a:off x="8434080" y="33368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2" name="Line 14"/>
          <p:cNvSpPr/>
          <p:nvPr/>
        </p:nvSpPr>
        <p:spPr>
          <a:xfrm>
            <a:off x="661680" y="37940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3" name="Line 15"/>
          <p:cNvSpPr/>
          <p:nvPr/>
        </p:nvSpPr>
        <p:spPr>
          <a:xfrm>
            <a:off x="8434080" y="37940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4" name="Line 16"/>
          <p:cNvSpPr/>
          <p:nvPr/>
        </p:nvSpPr>
        <p:spPr>
          <a:xfrm>
            <a:off x="661680" y="42512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5" name="Line 17"/>
          <p:cNvSpPr/>
          <p:nvPr/>
        </p:nvSpPr>
        <p:spPr>
          <a:xfrm>
            <a:off x="8434080" y="42512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6" name="Line 18"/>
          <p:cNvSpPr/>
          <p:nvPr/>
        </p:nvSpPr>
        <p:spPr>
          <a:xfrm>
            <a:off x="661680" y="47084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7" name="Line 19"/>
          <p:cNvSpPr/>
          <p:nvPr/>
        </p:nvSpPr>
        <p:spPr>
          <a:xfrm>
            <a:off x="8434080" y="47084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8" name="Line 20"/>
          <p:cNvSpPr/>
          <p:nvPr/>
        </p:nvSpPr>
        <p:spPr>
          <a:xfrm>
            <a:off x="661680" y="51656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89" name="Line 21"/>
          <p:cNvSpPr/>
          <p:nvPr/>
        </p:nvSpPr>
        <p:spPr>
          <a:xfrm>
            <a:off x="8434080" y="51656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90" name="Line 22"/>
          <p:cNvSpPr/>
          <p:nvPr/>
        </p:nvSpPr>
        <p:spPr>
          <a:xfrm>
            <a:off x="661680" y="56228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91" name="Line 23"/>
          <p:cNvSpPr/>
          <p:nvPr/>
        </p:nvSpPr>
        <p:spPr>
          <a:xfrm>
            <a:off x="8434080" y="5622840"/>
            <a:ext cx="0" cy="457200"/>
          </a:xfrm>
          <a:prstGeom prst="line">
            <a:avLst/>
          </a:prstGeom>
          <a:ln>
            <a:noFill/>
          </a:ln>
        </p:spPr>
      </p:sp>
      <p:sp>
        <p:nvSpPr>
          <p:cNvPr id="192" name="Line 24"/>
          <p:cNvSpPr/>
          <p:nvPr/>
        </p:nvSpPr>
        <p:spPr>
          <a:xfrm>
            <a:off x="3779640" y="6080040"/>
            <a:ext cx="4654440" cy="0"/>
          </a:xfrm>
          <a:prstGeom prst="line">
            <a:avLst/>
          </a:prstGeom>
          <a:ln>
            <a:noFill/>
          </a:ln>
        </p:spPr>
      </p:sp>
      <p:sp>
        <p:nvSpPr>
          <p:cNvPr id="193" name="CustomShape 25"/>
          <p:cNvSpPr/>
          <p:nvPr/>
        </p:nvSpPr>
        <p:spPr>
          <a:xfrm>
            <a:off x="380520" y="788040"/>
            <a:ext cx="8352720" cy="677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3200">
                <a:solidFill>
                  <a:srgbClr val="2da2bf"/>
                </a:solidFill>
                <a:latin typeface="Calibri"/>
              </a:rPr>
              <a:t>LAUSEENVASTIKKEISTA LISÄKSI</a:t>
            </a:r>
            <a:endParaRPr/>
          </a:p>
        </p:txBody>
      </p:sp>
    </p:spTree>
  </p:cSld>
  <p:timing>
    <p:tnLst>
      <p:par>
        <p:cTn dur="indefinite" id="69" nodeType="tmRoot" restart="never">
          <p:childTnLst>
            <p:seq>
              <p:cTn dur="indefinite" id="70" nodeType="mainSeq">
                <p:childTnLst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3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9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4" st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5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2" st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83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7" st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7">
                      <p:stCondLst>
                        <p:cond delay="indefinite"/>
                      </p:stCondLst>
                      <p:childTnLst>
                        <p:par>
                          <p:cTn fill="hold" id="108">
                            <p:stCondLst>
                              <p:cond delay="0"/>
                            </p:stCondLst>
                            <p:childTnLst>
                              <p:par>
                                <p:cTn fill="hold" id="1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01" st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id="1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92" st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id="1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20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