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1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7960B1-953C-40E0-BCA9-7D750AEADCB5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8348A1-CF5A-43F8-997B-207B139B32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08905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351412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a6e975453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a6e975453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773922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a6e975453b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a6e975453b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709399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a6e975453b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a6e975453b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286871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a6e975453b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a6e975453b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142004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17B20-1143-4369-80E2-03EE70240415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8179C-6E1E-48F7-84EC-B44A5DD265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552844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17B20-1143-4369-80E2-03EE70240415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8179C-6E1E-48F7-84EC-B44A5DD265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80411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17B20-1143-4369-80E2-03EE70240415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8179C-6E1E-48F7-84EC-B44A5DD265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136589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fi" smtClean="0"/>
              <a:pPr/>
              <a:t>‹#›</a:t>
            </a:fld>
            <a:endParaRPr lang="fi"/>
          </a:p>
        </p:txBody>
      </p:sp>
    </p:spTree>
    <p:extLst>
      <p:ext uri="{BB962C8B-B14F-4D97-AF65-F5344CB8AC3E}">
        <p14:creationId xmlns:p14="http://schemas.microsoft.com/office/powerpoint/2010/main" val="1574046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17B20-1143-4369-80E2-03EE70240415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8179C-6E1E-48F7-84EC-B44A5DD265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82442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17B20-1143-4369-80E2-03EE70240415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8179C-6E1E-48F7-84EC-B44A5DD265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69749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17B20-1143-4369-80E2-03EE70240415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8179C-6E1E-48F7-84EC-B44A5DD265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84963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17B20-1143-4369-80E2-03EE70240415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8179C-6E1E-48F7-84EC-B44A5DD265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5903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17B20-1143-4369-80E2-03EE70240415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8179C-6E1E-48F7-84EC-B44A5DD265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79172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17B20-1143-4369-80E2-03EE70240415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8179C-6E1E-48F7-84EC-B44A5DD265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9936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17B20-1143-4369-80E2-03EE70240415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8179C-6E1E-48F7-84EC-B44A5DD265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10081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17B20-1143-4369-80E2-03EE70240415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8179C-6E1E-48F7-84EC-B44A5DD265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0507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A17B20-1143-4369-80E2-03EE70240415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D8179C-6E1E-48F7-84EC-B44A5DD265D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48191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415600" y="2232447"/>
            <a:ext cx="11360800" cy="2406227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b" anchorCtr="0">
            <a:noAutofit/>
          </a:bodyPr>
          <a:lstStyle/>
          <a:p>
            <a:pPr>
              <a:spcBef>
                <a:spcPts val="0"/>
              </a:spcBef>
            </a:pPr>
            <a:r>
              <a:rPr lang="fi" sz="3200" b="1" dirty="0">
                <a:solidFill>
                  <a:srgbClr val="0070C0"/>
                </a:solidFill>
                <a:latin typeface="+mn-lt"/>
              </a:rPr>
              <a:t>Skeema 1</a:t>
            </a:r>
            <a:br>
              <a:rPr lang="fi" sz="3200" b="1" dirty="0">
                <a:solidFill>
                  <a:srgbClr val="0070C0"/>
                </a:solidFill>
                <a:latin typeface="+mn-lt"/>
              </a:rPr>
            </a:br>
            <a:r>
              <a:rPr lang="fi" sz="3200" b="1" dirty="0">
                <a:solidFill>
                  <a:srgbClr val="0070C0"/>
                </a:solidFill>
                <a:latin typeface="+mn-lt"/>
              </a:rPr>
              <a:t/>
            </a:r>
            <a:br>
              <a:rPr lang="fi" sz="3200" b="1" dirty="0">
                <a:solidFill>
                  <a:srgbClr val="0070C0"/>
                </a:solidFill>
                <a:latin typeface="+mn-lt"/>
              </a:rPr>
            </a:br>
            <a:r>
              <a:rPr lang="fi" sz="3200" b="1" dirty="0">
                <a:solidFill>
                  <a:srgbClr val="0070C0"/>
                </a:solidFill>
                <a:latin typeface="+mn-lt"/>
              </a:rPr>
              <a:t>3.8 Psyykkinen toiminta on tietoista ja ei-tietoista</a:t>
            </a:r>
            <a:br>
              <a:rPr lang="fi" sz="3200" b="1" dirty="0">
                <a:solidFill>
                  <a:srgbClr val="0070C0"/>
                </a:solidFill>
                <a:latin typeface="+mn-lt"/>
              </a:rPr>
            </a:br>
            <a:r>
              <a:rPr lang="fi" sz="3200" b="1" dirty="0">
                <a:solidFill>
                  <a:srgbClr val="0070C0"/>
                </a:solidFill>
                <a:latin typeface="+mn-lt"/>
              </a:rPr>
              <a:t/>
            </a:r>
            <a:br>
              <a:rPr lang="fi" sz="3200" b="1" dirty="0">
                <a:solidFill>
                  <a:srgbClr val="0070C0"/>
                </a:solidFill>
                <a:latin typeface="+mn-lt"/>
              </a:rPr>
            </a:br>
            <a:r>
              <a:rPr lang="fi" sz="3200" b="1" dirty="0">
                <a:latin typeface="+mn-lt"/>
              </a:rPr>
              <a:t>Ydinsisältö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89252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415600" y="1001759"/>
            <a:ext cx="11360800" cy="863958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fi" dirty="0"/>
              <a:t>Ei-tietoiset asiat vaikuttavat toimintaan</a:t>
            </a:r>
            <a:endParaRPr dirty="0"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5503526" y="1865717"/>
            <a:ext cx="6088399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fi" b="1" dirty="0"/>
              <a:t>Psyykkinen toiminta</a:t>
            </a:r>
            <a:r>
              <a:rPr lang="fi" dirty="0"/>
              <a:t> eli mielen toiminta koostuu </a:t>
            </a:r>
            <a:endParaRPr dirty="0"/>
          </a:p>
          <a:p>
            <a:pPr lvl="1" indent="-457189">
              <a:spcBef>
                <a:spcPts val="0"/>
              </a:spcBef>
              <a:buSzPts val="1800"/>
            </a:pPr>
            <a:r>
              <a:rPr lang="fi" sz="2800" dirty="0"/>
              <a:t>tunteista </a:t>
            </a:r>
            <a:endParaRPr sz="2800" dirty="0"/>
          </a:p>
          <a:p>
            <a:pPr lvl="1" indent="-457189">
              <a:spcBef>
                <a:spcPts val="0"/>
              </a:spcBef>
              <a:buSzPts val="1800"/>
            </a:pPr>
            <a:r>
              <a:rPr lang="fi" sz="2800" dirty="0"/>
              <a:t>motiiveista </a:t>
            </a:r>
            <a:endParaRPr sz="2800" dirty="0"/>
          </a:p>
          <a:p>
            <a:pPr lvl="1" indent="-457189">
              <a:spcBef>
                <a:spcPts val="0"/>
              </a:spcBef>
              <a:buSzPts val="1800"/>
            </a:pPr>
            <a:r>
              <a:rPr lang="fi" sz="2800" dirty="0"/>
              <a:t>tiedonkäsittelystä.</a:t>
            </a:r>
            <a:endParaRPr sz="2800" dirty="0"/>
          </a:p>
          <a:p>
            <a:r>
              <a:rPr lang="fi" dirty="0"/>
              <a:t>Osa psyykkistä toimintaa on tietoista, osa ei-tietoista.</a:t>
            </a:r>
            <a:endParaRPr dirty="0"/>
          </a:p>
          <a:p>
            <a:r>
              <a:rPr lang="fi" b="1" dirty="0"/>
              <a:t>Tietoisen</a:t>
            </a:r>
            <a:r>
              <a:rPr lang="fi" dirty="0"/>
              <a:t> asian tavoittaa sitä ajattelemalla. </a:t>
            </a:r>
            <a:endParaRPr dirty="0"/>
          </a:p>
          <a:p>
            <a:r>
              <a:rPr lang="fi" dirty="0"/>
              <a:t>Tietoisuuden ulkopuolelle jäävä asia on puolestaan </a:t>
            </a:r>
            <a:r>
              <a:rPr lang="fi" b="1" dirty="0"/>
              <a:t>ei-tietoinen</a:t>
            </a:r>
            <a:r>
              <a:rPr lang="fi" dirty="0"/>
              <a:t>.</a:t>
            </a:r>
            <a:endParaRPr dirty="0"/>
          </a:p>
        </p:txBody>
      </p:sp>
      <p:pic>
        <p:nvPicPr>
          <p:cNvPr id="4" name="Kuva 3" descr="Kuva, joka sisältää kohteen henkilö, ulko, nainen, urheilu&#10;&#10;Kuvaus luotu automaattisesti">
            <a:extLst>
              <a:ext uri="{FF2B5EF4-FFF2-40B4-BE49-F238E27FC236}">
                <a16:creationId xmlns:a16="http://schemas.microsoft.com/office/drawing/2014/main" id="{8834CD25-7E97-460A-AC61-47B0AF753C5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8506" r="3444"/>
          <a:stretch/>
        </p:blipFill>
        <p:spPr>
          <a:xfrm>
            <a:off x="600075" y="2431866"/>
            <a:ext cx="4822201" cy="34229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66646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xfrm>
            <a:off x="415600" y="877808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fi-FI" dirty="0"/>
              <a:t>Tietoisuudessa on eri tasoja</a:t>
            </a:r>
            <a:endParaRPr dirty="0"/>
          </a:p>
        </p:txBody>
      </p:sp>
      <p:sp>
        <p:nvSpPr>
          <p:cNvPr id="67" name="Google Shape;67;p15"/>
          <p:cNvSpPr txBox="1">
            <a:spLocks noGrp="1"/>
          </p:cNvSpPr>
          <p:nvPr>
            <p:ph type="body" idx="1"/>
          </p:nvPr>
        </p:nvSpPr>
        <p:spPr>
          <a:xfrm>
            <a:off x="415600" y="1641408"/>
            <a:ext cx="7728275" cy="4949892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fi" dirty="0"/>
              <a:t>Tietoisuus on tietyllä hetkellä koettujen psyykkisten elämysten kokonaisuus.</a:t>
            </a:r>
            <a:endParaRPr dirty="0"/>
          </a:p>
          <a:p>
            <a:r>
              <a:rPr lang="fi" dirty="0"/>
              <a:t>Tietoisuudessa ajatellaan olevan eri tasoja:</a:t>
            </a:r>
            <a:endParaRPr dirty="0"/>
          </a:p>
          <a:p>
            <a:pPr lvl="1" indent="-457189">
              <a:spcBef>
                <a:spcPts val="0"/>
              </a:spcBef>
              <a:buSzPts val="1800"/>
            </a:pPr>
            <a:r>
              <a:rPr lang="fi" sz="2800" b="1" dirty="0"/>
              <a:t>Tajunta</a:t>
            </a:r>
            <a:r>
              <a:rPr lang="fi" sz="2800" dirty="0"/>
              <a:t> on sitä, että kokee esimerkiksi kipua tai nälkää. </a:t>
            </a:r>
            <a:endParaRPr sz="2800" dirty="0"/>
          </a:p>
          <a:p>
            <a:pPr lvl="1" indent="-457189">
              <a:spcBef>
                <a:spcPts val="0"/>
              </a:spcBef>
              <a:buSzPts val="1800"/>
            </a:pPr>
            <a:r>
              <a:rPr lang="fi" sz="2800" b="1" dirty="0"/>
              <a:t>Itsetajunta </a:t>
            </a:r>
            <a:r>
              <a:rPr lang="fi" sz="2800" dirty="0"/>
              <a:t>on tietoisuuden kehittynein muoto: ihminen tiedostaa oman olemassaolonsa ajattelevana, tuntevana ja tahtovana oliona.</a:t>
            </a:r>
            <a:endParaRPr sz="2800" dirty="0"/>
          </a:p>
          <a:p>
            <a:r>
              <a:rPr lang="fi" dirty="0"/>
              <a:t>Vaikka ei-tietoiset asiat ovat ajatusten tavoittamattomissa, ne voivat vaikuttaa toimintaan.</a:t>
            </a:r>
            <a:endParaRPr dirty="0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D7029251-3749-4918-AF26-4D1E302211C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553" t="2395" r="1720"/>
          <a:stretch/>
        </p:blipFill>
        <p:spPr>
          <a:xfrm>
            <a:off x="8504770" y="2551348"/>
            <a:ext cx="3162092" cy="3130012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22932595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>
            <a:extLst>
              <a:ext uri="{FF2B5EF4-FFF2-40B4-BE49-F238E27FC236}">
                <a16:creationId xmlns:a16="http://schemas.microsoft.com/office/drawing/2014/main" id="{8770DD42-1012-4755-956D-CCE975E776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7077074" y="1521183"/>
            <a:ext cx="3986212" cy="4570684"/>
          </a:xfrm>
          <a:prstGeom prst="rect">
            <a:avLst/>
          </a:prstGeom>
        </p:spPr>
      </p:pic>
      <p:sp>
        <p:nvSpPr>
          <p:cNvPr id="72" name="Google Shape;72;p16"/>
          <p:cNvSpPr txBox="1">
            <a:spLocks noGrp="1"/>
          </p:cNvSpPr>
          <p:nvPr>
            <p:ph type="title"/>
          </p:nvPr>
        </p:nvSpPr>
        <p:spPr>
          <a:xfrm>
            <a:off x="415600" y="766133"/>
            <a:ext cx="11360800" cy="1387833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fi-FI"/>
              <a:t>Psykodynaaminen teoria toi ei-tietoisen ihmismielen selittäjäksi</a:t>
            </a:r>
            <a:endParaRPr lang="fi-FI" dirty="0"/>
          </a:p>
        </p:txBody>
      </p:sp>
      <p:sp>
        <p:nvSpPr>
          <p:cNvPr id="73" name="Google Shape;73;p16"/>
          <p:cNvSpPr txBox="1">
            <a:spLocks noGrp="1"/>
          </p:cNvSpPr>
          <p:nvPr>
            <p:ph type="body" idx="1"/>
          </p:nvPr>
        </p:nvSpPr>
        <p:spPr>
          <a:xfrm>
            <a:off x="415600" y="2153966"/>
            <a:ext cx="6966275" cy="4570684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fi-FI" sz="2400" b="1"/>
              <a:t>Sigmund Freud </a:t>
            </a:r>
            <a:r>
              <a:rPr lang="fi-FI" sz="2400"/>
              <a:t>toi ei-tiedostetut toiminnat psykologian tutkimuskohteeksi 1800–1900-lukujen taitteessa.</a:t>
            </a:r>
          </a:p>
          <a:p>
            <a:r>
              <a:rPr lang="fi-FI" sz="2400"/>
              <a:t>Freudin luomassa </a:t>
            </a:r>
            <a:r>
              <a:rPr lang="fi-FI" sz="2400" b="1"/>
              <a:t>psykodynaamisessa teoriassa</a:t>
            </a:r>
            <a:r>
              <a:rPr lang="fi-FI" sz="2400"/>
              <a:t> ihmisen toiminnan perustana pidetään tiedostamattomia tarpeita ja motiiveja, jotka kumpuavat varhaisista ihmissuhteista ja niissä koetuista ristiriidoista.</a:t>
            </a:r>
          </a:p>
          <a:p>
            <a:r>
              <a:rPr lang="fi-FI" sz="2400"/>
              <a:t>Teorian väitteitä on vaikea tutkia tieteellisesti. </a:t>
            </a:r>
          </a:p>
          <a:p>
            <a:r>
              <a:rPr lang="fi-FI" sz="2400"/>
              <a:t>Psykodynaamista ajattelutapaa hyödynnetään psykoterapioissa, joiden tavoitteena on saada asiakas tietoisemmaksi tunteistaan, motiiveistaan ja ajatuksistaan.</a:t>
            </a:r>
          </a:p>
          <a:p>
            <a:pPr marL="0" indent="0">
              <a:spcBef>
                <a:spcPts val="2133"/>
              </a:spcBef>
              <a:spcAft>
                <a:spcPts val="2133"/>
              </a:spcAft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084255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>
            <a:spLocks noGrp="1"/>
          </p:cNvSpPr>
          <p:nvPr>
            <p:ph type="title"/>
          </p:nvPr>
        </p:nvSpPr>
        <p:spPr>
          <a:xfrm>
            <a:off x="415600" y="766134"/>
            <a:ext cx="11360800" cy="822522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fi-FI" b="0" i="0" u="none" strike="noStrike" dirty="0">
                <a:solidFill>
                  <a:srgbClr val="000000"/>
                </a:solidFill>
                <a:effectLst/>
              </a:rPr>
              <a:t>Freudin teoria mielen rakenteesta</a:t>
            </a:r>
            <a:endParaRPr lang="fi-FI" dirty="0"/>
          </a:p>
        </p:txBody>
      </p:sp>
      <p:pic>
        <p:nvPicPr>
          <p:cNvPr id="7" name="Google Shape;111;p3" descr="Kuva, joka sisältää kohteen teksti, luonto&#10;&#10;Kuvaus luotu automaattisesti">
            <a:extLst>
              <a:ext uri="{FF2B5EF4-FFF2-40B4-BE49-F238E27FC236}">
                <a16:creationId xmlns:a16="http://schemas.microsoft.com/office/drawing/2014/main" id="{0AD4540B-1699-480F-BFC2-5BB8292BB304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664319" y="1807361"/>
            <a:ext cx="4863361" cy="47209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283313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176</Words>
  <Application>Microsoft Office PowerPoint</Application>
  <PresentationFormat>Laajakuva</PresentationFormat>
  <Paragraphs>21</Paragraphs>
  <Slides>5</Slides>
  <Notes>5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Office-teema</vt:lpstr>
      <vt:lpstr>Skeema 1  3.8 Psyykkinen toiminta on tietoista ja ei-tietoista  Ydinsisältö</vt:lpstr>
      <vt:lpstr>Ei-tietoiset asiat vaikuttavat toimintaan</vt:lpstr>
      <vt:lpstr>Tietoisuudessa on eri tasoja</vt:lpstr>
      <vt:lpstr>Psykodynaaminen teoria toi ei-tietoisen ihmismielen selittäjäksi</vt:lpstr>
      <vt:lpstr>Freudin teoria mielen rakenteesta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Skeema 1  3.8 Psyykkinen toiminta on tietoista ja ei-tietoista  Ydinsisältö</dc:title>
  <dc:creator>Sandelin Raili</dc:creator>
  <cp:lastModifiedBy>Sandelin Raili</cp:lastModifiedBy>
  <cp:revision>1</cp:revision>
  <dcterms:created xsi:type="dcterms:W3CDTF">2021-12-17T12:22:16Z</dcterms:created>
  <dcterms:modified xsi:type="dcterms:W3CDTF">2021-12-17T12:22:32Z</dcterms:modified>
</cp:coreProperties>
</file>