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1767EDD4-54DC-4609-A785-32486C5455F5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6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5303D82C-AD1D-4844-B7F8-2CCBC7F75841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4E571DA8-4DEF-4E13-BCD5-F8F8D0AC72BB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DA5F9CD-0295-4E79-B31A-775F5C2388B5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0D87BA7-F2DA-4440-8306-05A87A92D65B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FC1533F-D102-4CAD-9BD4-0404C2F6BC91}" type="slidenum">
              <a:rPr lang="fi-FI" sz="1200">
                <a:solidFill>
                  <a:srgbClr val="000000"/>
                </a:solidFill>
                <a:latin typeface="Tahoma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A5140DEC-F6C5-4D5B-A4C4-0EC918B5981D}" type="slidenum">
              <a:rPr lang="fi-FI" sz="1200">
                <a:solidFill>
                  <a:srgbClr val="000000"/>
                </a:solidFill>
                <a:latin typeface="Tahoma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F5B9422B-504E-4D7E-8169-D234E9A2CDB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B58E8985-D75E-41FE-9CCE-E86EB41ACA3F}" type="slidenum">
              <a:rPr lang="fi-FI" sz="1200">
                <a:solidFill>
                  <a:srgbClr val="000000"/>
                </a:solidFill>
                <a:latin typeface="Tahoma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82ADBD88-1C57-47BF-A334-28D9B590EB8E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9CEFDA6-1F66-414B-9708-AAD840E6B293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DEC8EA-25C9-4213-AF12-F88DC374FAC9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B0D2724-6004-4C1C-8E1F-46E926E33103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76120" y="332640"/>
            <a:ext cx="8229240" cy="935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Activate: </a:t>
            </a:r>
            <a:r>
              <a:rPr lang="fi-FI" sz="22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2000">
                <a:solidFill>
                  <a:srgbClr val="2da2bf"/>
                </a:solidFill>
                <a:latin typeface="Calibri"/>
              </a:rPr>
              <a:t>Käytä lauseenvastiketta seuraavien sivulauseiden sijasta.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85640" y="1268640"/>
            <a:ext cx="8002800" cy="4968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After Wesley got a guitar and started his music career, he left the old neighbourhood.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After getting a guitar and starting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his music career,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/ Having got a guitar and (having) started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his music career, Wesley left the old home town.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5. After I was told the truth, I felt relieved.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After being told / Having been told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the truth, I felt relieved.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6. When he was nominated for an Oscar, Rheys gained instant fame.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Nominated / Being nominated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for an Oscar, Rheys gained instant fame.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79" nodeType="tmRoot" restart="never">
          <p:childTnLst>
            <p:seq>
              <p:cTn dur="indefinite" id="180" nodeType="mainSeq">
                <p:childTnLst>
                  <p:par>
                    <p:cTn fill="hold" id="181">
                      <p:stCondLst>
                        <p:cond delay="indefinite"/>
                      </p:stCondLst>
                      <p:childTnLst>
                        <p:par>
                          <p:cTn fill="hold" id="182">
                            <p:stCondLst>
                              <p:cond delay="0"/>
                            </p:stCondLst>
                            <p:childTnLst>
                              <p:par>
                                <p:cTn fill="hold" id="1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38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id="1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86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id="1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52" st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7">
                      <p:stCondLst>
                        <p:cond delay="indefinite"/>
                      </p:stCondLst>
                      <p:childTnLst>
                        <p:par>
                          <p:cTn fill="hold" id="198">
                            <p:stCondLst>
                              <p:cond delay="0"/>
                            </p:stCondLst>
                            <p:childTnLst>
                              <p:par>
                                <p:cTn fill="hold" id="1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18" st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1">
                      <p:stCondLst>
                        <p:cond delay="indefinite"/>
                      </p:stCondLst>
                      <p:childTnLst>
                        <p:par>
                          <p:cTn fill="hold" id="202">
                            <p:stCondLst>
                              <p:cond delay="0"/>
                            </p:stCondLst>
                            <p:childTnLst>
                              <p:par>
                                <p:cTn fill="hold" id="2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89" st="4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Lauseenvastikkeet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eb641b"/>
                </a:solidFill>
                <a:latin typeface="Calibri"/>
              </a:rPr>
              <a:t>Aikaa ilmoittavien sivulauseiden lauseenvastikkeet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44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67640" y="1268640"/>
            <a:ext cx="8424720" cy="489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2da2bf"/>
                </a:solidFill>
                <a:latin typeface="Calibri"/>
              </a:rPr>
              <a:t>1. Aktiivimuotoisen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sivulauseen aikamuoto määrää, mikä on 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    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lauseenvastikkeen rakenne.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395640" y="565920"/>
            <a:ext cx="8352720" cy="767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AIKAA ILMOITTAVAT LAUSEENVASTIKKEET</a:t>
            </a:r>
            <a:endParaRPr/>
          </a:p>
        </p:txBody>
      </p:sp>
      <p:graphicFrame>
        <p:nvGraphicFramePr>
          <p:cNvPr id="126" name="Table 3"/>
          <p:cNvGraphicFramePr/>
          <p:nvPr/>
        </p:nvGraphicFramePr>
        <p:xfrm>
          <a:off x="539640" y="2133000"/>
          <a:ext cx="8280720" cy="3816000"/>
        </p:xfrm>
        <a:graphic>
          <a:graphicData uri="http://schemas.openxmlformats.org/drawingml/2006/table">
            <a:tbl>
              <a:tblPr/>
              <a:tblGrid>
                <a:gridCol w="4140360"/>
                <a:gridCol w="4140360"/>
              </a:tblGrid>
              <a:tr h="6325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ffffff"/>
                          </a:solidFill>
                          <a:latin typeface="Calibri"/>
                        </a:rPr>
                        <a:t>SIVULAUSE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ffffff"/>
                          </a:solidFill>
                          <a:latin typeface="Calibri"/>
                        </a:rPr>
                        <a:t>LAUSEENVASTIKE</a:t>
                      </a:r>
                      <a:endParaRPr/>
                    </a:p>
                  </a:txBody>
                  <a:tcPr/>
                </a:tc>
              </a:tr>
              <a:tr h="6415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eb641b"/>
                          </a:solidFill>
                          <a:latin typeface="Calibri"/>
                        </a:rPr>
                        <a:t>preesens TAI imperfekti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eb641b"/>
                          </a:solidFill>
                          <a:latin typeface="Calibri"/>
                        </a:rPr>
                        <a:t>-ing-muoto</a:t>
                      </a:r>
                      <a:endParaRPr/>
                    </a:p>
                  </a:txBody>
                  <a:tcPr/>
                </a:tc>
              </a:tr>
              <a:tr h="11073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200">
                          <a:solidFill>
                            <a:srgbClr val="000000"/>
                          </a:solidFill>
                          <a:latin typeface="Calibri"/>
                        </a:rPr>
                        <a:t>When I was walking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down the street, I saw an old friend of mine.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1" lang="fi-FI" sz="2200">
                          <a:solidFill>
                            <a:srgbClr val="000000"/>
                          </a:solidFill>
                          <a:latin typeface="Calibri"/>
                        </a:rPr>
                        <a:t>Walking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 down the street,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I saw an old friend of mine.</a:t>
                      </a:r>
                      <a:endParaRPr/>
                    </a:p>
                  </a:txBody>
                  <a:tcPr/>
                </a:tc>
              </a:tr>
              <a:tr h="6415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eb641b"/>
                          </a:solidFill>
                          <a:latin typeface="Calibri"/>
                        </a:rPr>
                        <a:t>perfekti TAI pluskvamperfekti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eb641b"/>
                          </a:solidFill>
                          <a:latin typeface="Calibri"/>
                        </a:rPr>
                        <a:t>having + 3. muoto</a:t>
                      </a:r>
                      <a:endParaRPr/>
                    </a:p>
                  </a:txBody>
                  <a:tcPr/>
                </a:tc>
              </a:tr>
              <a:tr h="7930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200">
                          <a:solidFill>
                            <a:srgbClr val="000000"/>
                          </a:solidFill>
                          <a:latin typeface="Calibri"/>
                        </a:rPr>
                        <a:t>After I had walked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for miles,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I was exhausted.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i-FI" sz="200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1" lang="fi-FI" sz="2200">
                          <a:solidFill>
                            <a:srgbClr val="000000"/>
                          </a:solidFill>
                          <a:latin typeface="Calibri"/>
                        </a:rPr>
                        <a:t>Having walked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for miles,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fi-FI" sz="2200">
                          <a:solidFill>
                            <a:srgbClr val="000000"/>
                          </a:solidFill>
                          <a:latin typeface="Calibri"/>
                        </a:rPr>
                        <a:t>I was exhausted.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7" name="CustomShape 4"/>
          <p:cNvSpPr/>
          <p:nvPr/>
        </p:nvSpPr>
        <p:spPr>
          <a:xfrm>
            <a:off x="4572000" y="3645000"/>
            <a:ext cx="215640" cy="215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b641b"/>
          </a:solidFill>
          <a:ln w="25560">
            <a:solidFill>
              <a:srgbClr val="21778d"/>
            </a:solidFill>
            <a:round/>
          </a:ln>
        </p:spPr>
      </p:sp>
      <p:sp>
        <p:nvSpPr>
          <p:cNvPr id="128" name="CustomShape 5"/>
          <p:cNvSpPr/>
          <p:nvPr/>
        </p:nvSpPr>
        <p:spPr>
          <a:xfrm>
            <a:off x="4572000" y="5301360"/>
            <a:ext cx="215640" cy="2156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b641b"/>
          </a:solidFill>
          <a:ln w="25560">
            <a:solidFill>
              <a:srgbClr val="21778d"/>
            </a:solidFill>
            <a:round/>
          </a:ln>
        </p:spPr>
      </p:sp>
      <p:sp>
        <p:nvSpPr>
          <p:cNvPr id="129" name="CustomShape 6"/>
          <p:cNvSpPr/>
          <p:nvPr/>
        </p:nvSpPr>
        <p:spPr>
          <a:xfrm>
            <a:off x="4860000" y="3501000"/>
            <a:ext cx="3816000" cy="935640"/>
          </a:xfrm>
          <a:prstGeom prst="rect">
            <a:avLst/>
          </a:prstGeom>
          <a:solidFill>
            <a:srgbClr val="def5fa"/>
          </a:solidFill>
          <a:ln>
            <a:noFill/>
          </a:ln>
        </p:spPr>
      </p:sp>
      <p:sp>
        <p:nvSpPr>
          <p:cNvPr id="130" name="CustomShape 7"/>
          <p:cNvSpPr/>
          <p:nvPr/>
        </p:nvSpPr>
        <p:spPr>
          <a:xfrm>
            <a:off x="4860000" y="5202360"/>
            <a:ext cx="3794400" cy="629640"/>
          </a:xfrm>
          <a:prstGeom prst="rect">
            <a:avLst/>
          </a:prstGeom>
          <a:solidFill>
            <a:srgbClr val="def5fa"/>
          </a:solidFill>
          <a:ln>
            <a:noFill/>
          </a:ln>
        </p:spPr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23640" y="476640"/>
            <a:ext cx="8229240" cy="79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2600">
                <a:solidFill>
                  <a:srgbClr val="2da2bf"/>
                </a:solidFill>
                <a:latin typeface="Calibri"/>
              </a:rPr>
              <a:t>Activate: </a:t>
            </a:r>
            <a:r>
              <a:rPr lang="fi-FI" sz="20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Käytä lauseenvastiketta seuraavissa aikaa ilmaisevissa lauseissa.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467640" y="1268640"/>
            <a:ext cx="8290800" cy="475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1. </a:t>
            </a:r>
            <a:r>
              <a:rPr lang="fi-FI" sz="2600" u="sng">
                <a:solidFill>
                  <a:srgbClr val="2da2bf"/>
                </a:solidFill>
                <a:latin typeface="Calibri"/>
              </a:rPr>
              <a:t>When I was reading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your letter, I became more and more curious.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600">
                <a:solidFill>
                  <a:srgbClr val="000000"/>
                </a:solidFill>
                <a:latin typeface="Calibri"/>
              </a:rPr>
              <a:t>Reading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your letter, I became more and more curious.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2. </a:t>
            </a:r>
            <a:r>
              <a:rPr lang="fi-FI" sz="2600" u="sng">
                <a:solidFill>
                  <a:srgbClr val="2da2bf"/>
                </a:solidFill>
                <a:latin typeface="Calibri"/>
              </a:rPr>
              <a:t>When I had reached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the last line, I knew I had to act.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600">
                <a:solidFill>
                  <a:srgbClr val="000000"/>
                </a:solidFill>
                <a:latin typeface="Calibri"/>
              </a:rPr>
              <a:t>Having reached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the last line, I knew I had to act.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3. </a:t>
            </a:r>
            <a:r>
              <a:rPr lang="fi-FI" sz="2600" u="sng">
                <a:solidFill>
                  <a:srgbClr val="2da2bf"/>
                </a:solidFill>
                <a:latin typeface="Calibri"/>
              </a:rPr>
              <a:t>After I had finished 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my breakfast, I sent you a message.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600">
                <a:solidFill>
                  <a:srgbClr val="000000"/>
                </a:solidFill>
                <a:latin typeface="Calibri"/>
              </a:rPr>
              <a:t>Having finished 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my breakfast, I sent you a message.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4. </a:t>
            </a:r>
            <a:r>
              <a:rPr lang="fi-FI" sz="2600" u="sng">
                <a:solidFill>
                  <a:srgbClr val="2da2bf"/>
                </a:solidFill>
                <a:latin typeface="Calibri"/>
              </a:rPr>
              <a:t>While I’m packing 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my suitcase, I already start to feel less anxious.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600">
                <a:solidFill>
                  <a:srgbClr val="000000"/>
                </a:solidFill>
                <a:latin typeface="Calibri"/>
              </a:rPr>
              <a:t>Packing</a:t>
            </a:r>
            <a:r>
              <a:rPr lang="fi-FI" sz="2600">
                <a:solidFill>
                  <a:srgbClr val="000000"/>
                </a:solidFill>
                <a:latin typeface="Calibri"/>
              </a:rPr>
              <a:t> my suitcase, I already start to feel less anxious.</a:t>
            </a:r>
            <a:endParaRPr/>
          </a:p>
        </p:txBody>
      </p:sp>
    </p:spTree>
  </p:cSld>
  <p:timing>
    <p:tnLst>
      <p:par>
        <p:cTn dur="indefinite" id="25" nodeType="tmRoot" restart="never">
          <p:childTnLst>
            <p:seq>
              <p:cTn dur="indefinite" id="26" nodeType="mainSeq">
                <p:childTnLst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20" st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78" st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29" st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89" st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41" st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13" st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72" st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67640" y="1340640"/>
            <a:ext cx="8280720" cy="475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500">
                <a:solidFill>
                  <a:srgbClr val="2da2bf"/>
                </a:solidFill>
                <a:latin typeface="Calibri"/>
              </a:rPr>
              <a:t>2.  </a:t>
            </a:r>
            <a:r>
              <a:rPr lang="fi-FI" sz="2500">
                <a:solidFill>
                  <a:srgbClr val="2da2bf"/>
                </a:solidFill>
                <a:latin typeface="Calibri"/>
              </a:rPr>
              <a:t>Aikamuodosta riippumatta </a:t>
            </a:r>
            <a:r>
              <a:rPr b="1" lang="fi-FI" sz="2500">
                <a:solidFill>
                  <a:srgbClr val="2da2bf"/>
                </a:solidFill>
                <a:latin typeface="Calibri"/>
              </a:rPr>
              <a:t>passiivimuotoisen</a:t>
            </a:r>
            <a:r>
              <a:rPr lang="fi-FI" sz="2500">
                <a:solidFill>
                  <a:srgbClr val="2da2bf"/>
                </a:solidFill>
                <a:latin typeface="Calibri"/>
              </a:rPr>
              <a:t> sivulauseen  </a:t>
            </a:r>
            <a:endParaRPr/>
          </a:p>
          <a:p>
            <a:pPr>
              <a:lnSpc>
                <a:spcPct val="100000"/>
              </a:lnSpc>
            </a:pPr>
            <a:r>
              <a:rPr lang="fi-FI" sz="2500">
                <a:solidFill>
                  <a:srgbClr val="2da2bf"/>
                </a:solidFill>
                <a:latin typeface="Calibri"/>
              </a:rPr>
              <a:t>     </a:t>
            </a:r>
            <a:r>
              <a:rPr lang="fi-FI" sz="2500">
                <a:solidFill>
                  <a:srgbClr val="2da2bf"/>
                </a:solidFill>
                <a:latin typeface="Calibri"/>
              </a:rPr>
              <a:t>lauseenvastike muodostetaan  yleensä käyttämällä </a:t>
            </a:r>
            <a:endParaRPr/>
          </a:p>
          <a:p>
            <a:pPr>
              <a:lnSpc>
                <a:spcPct val="100000"/>
              </a:lnSpc>
            </a:pPr>
            <a:r>
              <a:rPr lang="fi-FI" sz="2500">
                <a:solidFill>
                  <a:srgbClr val="2da2bf"/>
                </a:solidFill>
                <a:latin typeface="Calibri"/>
              </a:rPr>
              <a:t>     </a:t>
            </a:r>
            <a:r>
              <a:rPr b="1" lang="fi-FI" sz="2500">
                <a:solidFill>
                  <a:srgbClr val="2da2bf"/>
                </a:solidFill>
                <a:latin typeface="Calibri"/>
              </a:rPr>
              <a:t>pääverbin 3. muotoa</a:t>
            </a:r>
            <a:r>
              <a:rPr lang="fi-FI" sz="25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500" u="sng">
                <a:solidFill>
                  <a:srgbClr val="000000"/>
                </a:solidFill>
                <a:latin typeface="Calibri"/>
              </a:rPr>
              <a:t>Once it has been started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, the job has to be completed.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5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5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500">
                <a:solidFill>
                  <a:srgbClr val="000000"/>
                </a:solidFill>
                <a:latin typeface="Calibri"/>
              </a:rPr>
              <a:t>Once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500">
                <a:solidFill>
                  <a:srgbClr val="000000"/>
                </a:solidFill>
                <a:latin typeface="Calibri"/>
              </a:rPr>
              <a:t>started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, the job has to be completed.</a:t>
            </a:r>
            <a:endParaRPr/>
          </a:p>
          <a:p>
            <a:pPr>
              <a:lnSpc>
                <a:spcPct val="100000"/>
              </a:lnSpc>
            </a:pPr>
            <a:r>
              <a:rPr lang="fi-FI" sz="2500" u="sng">
                <a:solidFill>
                  <a:srgbClr val="000000"/>
                </a:solidFill>
                <a:latin typeface="Calibri"/>
              </a:rPr>
              <a:t>When it is completed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, the task will feel less strenuous.</a:t>
            </a:r>
            <a:endParaRPr/>
          </a:p>
          <a:p>
            <a:pPr>
              <a:lnSpc>
                <a:spcPct val="100000"/>
              </a:lnSpc>
            </a:pPr>
            <a:r>
              <a:rPr lang="fi-FI" sz="25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(When) </a:t>
            </a:r>
            <a:r>
              <a:rPr b="1" lang="fi-FI" sz="2500">
                <a:solidFill>
                  <a:srgbClr val="000000"/>
                </a:solidFill>
                <a:latin typeface="Calibri"/>
              </a:rPr>
              <a:t>completed</a:t>
            </a:r>
            <a:r>
              <a:rPr lang="fi-FI" sz="2500">
                <a:solidFill>
                  <a:srgbClr val="000000"/>
                </a:solidFill>
                <a:latin typeface="Calibri"/>
              </a:rPr>
              <a:t>, the task will feel less strenuous.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>
                <a:solidFill>
                  <a:srgbClr val="2da2bf"/>
                </a:solidFill>
                <a:latin typeface="Calibri"/>
              </a:rPr>
              <a:t>Huom! Sivulauseen aloittava konjunktio voidaan jättää lauseenvastikkeen yhteyteen. Erityisesti, jos selkeys sitä vaatii.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395640" y="548640"/>
            <a:ext cx="8352720" cy="682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AIKAA ILMOITTAVAT LAUSEENVASTIKKEET</a:t>
            </a:r>
            <a:endParaRPr/>
          </a:p>
        </p:txBody>
      </p:sp>
    </p:spTree>
  </p:cSld>
  <p:timing>
    <p:tnLst>
      <p:par>
        <p:cTn dur="indefinite" id="59" nodeType="tmRoot" restart="never">
          <p:childTnLst>
            <p:seq>
              <p:cTn dur="indefinite" id="60" nodeType="mainSeq">
                <p:childTnLst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97" st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42" st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99" st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54" st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76" st="3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67640" y="1196640"/>
            <a:ext cx="8280720" cy="4968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Haluttaessa selventää 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tapahtumien aikajärjestystä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käytetään rakenteita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being + 3. muoto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(samanaikainen tapahtuma)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TAI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having been + 3. muoto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(aikaisempi tapahtuma).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ts val="847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Since I was chosen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to captain the team, I wanted to do my best.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Being chosen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to captain the team, I wanted to do my best.</a:t>
            </a:r>
            <a:endParaRPr/>
          </a:p>
          <a:p>
            <a:pPr>
              <a:lnSpc>
                <a:spcPts val="847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When the it had been released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the news soon reached the local media as well.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Having been released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the news soon reached the local media as well.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395640" y="548640"/>
            <a:ext cx="8352720" cy="647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AIKAA ILMOITTAVAT LAUSEENVASTIKKEET</a:t>
            </a:r>
            <a:endParaRPr/>
          </a:p>
        </p:txBody>
      </p:sp>
    </p:spTree>
  </p:cSld>
  <p:timing>
    <p:tnLst>
      <p:par>
        <p:cTn dur="indefinite" id="81" nodeType="tmRoot" restart="never">
          <p:childTnLst>
            <p:seq>
              <p:cTn dur="indefinite" id="82" nodeType="mainSeq">
                <p:childTnLst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17" st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25" st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74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39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99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78" st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49" st="3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07640" y="404640"/>
            <a:ext cx="8229240" cy="86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Activate: </a:t>
            </a:r>
            <a:r>
              <a:rPr lang="fi-FI" sz="20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2000">
                <a:solidFill>
                  <a:srgbClr val="2da2bf"/>
                </a:solidFill>
                <a:latin typeface="Calibri"/>
              </a:rPr>
              <a:t>Käytä lauseenvastiketta seuraavissa aikaa ilmaisevissa passiivilauseissa.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23640" y="1219320"/>
            <a:ext cx="8290800" cy="4945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</a:t>
            </a:r>
            <a:r>
              <a:rPr lang="fi-FI" sz="2400" u="sng">
                <a:solidFill>
                  <a:srgbClr val="2da2bf"/>
                </a:solidFill>
                <a:latin typeface="Calibri"/>
              </a:rPr>
              <a:t>Before it is re-opened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, the gallery must be renovated.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Before re-opened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the gallery must be renovated.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</a:t>
            </a:r>
            <a:r>
              <a:rPr lang="fi-FI" sz="2400" u="sng">
                <a:solidFill>
                  <a:srgbClr val="2da2bf"/>
                </a:solidFill>
                <a:latin typeface="Calibri"/>
              </a:rPr>
              <a:t>After he was promoted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, John became more interested in his job.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Having been promoted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John became more interested in his job.  /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After being promoted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John became more interested in his job.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3. </a:t>
            </a:r>
            <a:r>
              <a:rPr lang="fi-FI" sz="2400" u="sng">
                <a:solidFill>
                  <a:srgbClr val="2da2bf"/>
                </a:solidFill>
                <a:latin typeface="Calibri"/>
              </a:rPr>
              <a:t>Before he had been accepted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on the course, Brad couldn’t  apply for a student grant.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Before having been accepted on the course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, Brad couldn’t apply for a student benefit.</a:t>
            </a:r>
            <a:endParaRPr/>
          </a:p>
        </p:txBody>
      </p:sp>
    </p:spTree>
  </p:cSld>
  <p:timing>
    <p:tnLst>
      <p:par>
        <p:cTn dur="indefinite" id="109" nodeType="tmRoot" restart="never">
          <p:childTnLst>
            <p:seq>
              <p:cTn dur="indefinite" id="110" nodeType="mainSeq">
                <p:childTnLst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09" st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75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id="1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04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92" st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id="1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80" st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67640" y="1412640"/>
            <a:ext cx="8280720" cy="424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Aikaa ilmoittava lauseenvastike voidaan muodostaa myös preposition avulla. Tavallisimmat prepositiot ovat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after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before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,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on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 ja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 since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Verbi on preposition jälkeen aina 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–ing-muodossa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ts val="847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After I had left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the office, I headed for the gym.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"/>
            </a:pPr>
            <a:r>
              <a:rPr b="1" lang="fi-FI" sz="2400">
                <a:solidFill>
                  <a:srgbClr val="000000"/>
                </a:solidFill>
                <a:latin typeface="Calibri"/>
              </a:rPr>
              <a:t>After leaving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the office, I headed for the gym.</a:t>
            </a:r>
            <a:endParaRPr/>
          </a:p>
          <a:p>
            <a:pPr>
              <a:lnSpc>
                <a:spcPts val="847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As soon as I arrived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there, I realized I had left my gym kit at home.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(On) arriving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there, I realized I had left my gym kit at home.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323640" y="476640"/>
            <a:ext cx="8352720" cy="7549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AIKAA ILMOITTAVAT LAUSEENVASTIKKEET</a:t>
            </a:r>
            <a:endParaRPr/>
          </a:p>
        </p:txBody>
      </p:sp>
    </p:spTree>
  </p:cSld>
  <p:timing>
    <p:tnLst>
      <p:par>
        <p:cTn dur="indefinite" id="135" nodeType="tmRoot" restart="never">
          <p:childTnLst>
            <p:seq>
              <p:cTn dur="indefinite" id="136" nodeType="mainSeq">
                <p:childTnLst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38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id="1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86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57" st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22" st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59200" y="620640"/>
            <a:ext cx="8229240" cy="647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Activate: </a:t>
            </a:r>
            <a:r>
              <a:rPr b="1" lang="fi-FI" sz="24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2000">
                <a:solidFill>
                  <a:srgbClr val="2da2bf"/>
                </a:solidFill>
                <a:latin typeface="Calibri"/>
              </a:rPr>
              <a:t>Käytä lauseenvastiketta seuraavien sivulauseiden sijasta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372240" y="1412640"/>
            <a:ext cx="8002800" cy="453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While I was searching for a flat, I ran into a friend from high school.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(While) searching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for a flat, I ran into a friend from high school.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When she heard the news, Gillian felt a surge of relief.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(On) hearing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the news, Gillian felt a surge of relief.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3. Since it was released internationally, the album received great reviews.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(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Since) being released / Having been released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internationally, the album received great reviews.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53" nodeType="tmRoot" restart="never">
          <p:childTnLst>
            <p:seq>
              <p:cTn dur="indefinite" id="154" nodeType="mainSeq">
                <p:childTnLst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id="1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44" st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04" st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7">
                      <p:stCondLst>
                        <p:cond delay="indefinite"/>
                      </p:stCondLst>
                      <p:childTnLst>
                        <p:par>
                          <p:cTn fill="hold" id="168">
                            <p:stCondLst>
                              <p:cond delay="0"/>
                            </p:stCondLst>
                            <p:childTnLst>
                              <p:par>
                                <p:cTn fill="hold" id="1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61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37" st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5">
                      <p:stCondLst>
                        <p:cond delay="indefinite"/>
                      </p:stCondLst>
                      <p:childTnLst>
                        <p:par>
                          <p:cTn fill="hold" id="176">
                            <p:stCondLst>
                              <p:cond delay="0"/>
                            </p:stCondLst>
                            <p:childTnLst>
                              <p:par>
                                <p:cTn fill="hold" id="1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36" st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